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tags/tag26.xml" ContentType="application/vnd.openxmlformats-officedocument.presentationml.tags+xml"/>
  <Override PartName="/ppt/theme/theme3.xml" ContentType="application/vnd.openxmlformats-officedocument.theme+xml"/>
  <Override PartName="/ppt/tags/tag2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12" r:id="rId2"/>
  </p:sldMasterIdLst>
  <p:notesMasterIdLst>
    <p:notesMasterId r:id="rId15"/>
  </p:notesMasterIdLst>
  <p:sldIdLst>
    <p:sldId id="2147479932" r:id="rId3"/>
    <p:sldId id="315" r:id="rId4"/>
    <p:sldId id="2147479940" r:id="rId5"/>
    <p:sldId id="2147479388" r:id="rId6"/>
    <p:sldId id="2147479643" r:id="rId7"/>
    <p:sldId id="2147479943" r:id="rId8"/>
    <p:sldId id="2147479942" r:id="rId9"/>
    <p:sldId id="2147479941" r:id="rId10"/>
    <p:sldId id="2147479930" r:id="rId11"/>
    <p:sldId id="2147479927" r:id="rId12"/>
    <p:sldId id="2147479928" r:id="rId13"/>
    <p:sldId id="2147479936"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60083-BAB6-4561-9C62-8A1F2EFC8353}" type="datetimeFigureOut">
              <a:rPr lang="el-GR" smtClean="0"/>
              <a:t>13/6/2023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3CC3C-D0EC-4C63-8F7D-4940771E1D0C}" type="slidenum">
              <a:rPr lang="el-GR" smtClean="0"/>
              <a:t>‹#›</a:t>
            </a:fld>
            <a:endParaRPr lang="el-GR"/>
          </a:p>
        </p:txBody>
      </p:sp>
    </p:spTree>
    <p:extLst>
      <p:ext uri="{BB962C8B-B14F-4D97-AF65-F5344CB8AC3E}">
        <p14:creationId xmlns:p14="http://schemas.microsoft.com/office/powerpoint/2010/main" val="92425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1167" rtl="0" eaLnBrk="1" fontAlgn="auto" latinLnBrk="0" hangingPunct="1">
              <a:lnSpc>
                <a:spcPct val="100000"/>
              </a:lnSpc>
              <a:spcBef>
                <a:spcPts val="0"/>
              </a:spcBef>
              <a:spcAft>
                <a:spcPts val="0"/>
              </a:spcAft>
              <a:buClrTx/>
              <a:buSzTx/>
              <a:buFontTx/>
              <a:buNone/>
              <a:tabLst/>
              <a:defRPr/>
            </a:pPr>
            <a:fld id="{E0EB1FC5-4B0A-DE45-AA36-CB6DDAD70911}" type="slidenum">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1167"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79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EYInterstate Light" panose="02000506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EYInterstate Light" panose="02000506000000020004" pitchFamily="2" charset="0"/>
              <a:ea typeface="+mn-ea"/>
              <a:cs typeface="+mn-cs"/>
            </a:endParaRPr>
          </a:p>
        </p:txBody>
      </p:sp>
    </p:spTree>
    <p:extLst>
      <p:ext uri="{BB962C8B-B14F-4D97-AF65-F5344CB8AC3E}">
        <p14:creationId xmlns:p14="http://schemas.microsoft.com/office/powerpoint/2010/main" val="7557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39FC7-DBE7-4169-84B1-E6310E1F394F}" type="slidenum">
              <a:rPr kumimoji="0" lang="pt-PT"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t-PT"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5521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EYInterstate Light" panose="02000506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EYInterstate Light" panose="02000506000000020004" pitchFamily="2" charset="0"/>
              <a:ea typeface="+mn-ea"/>
              <a:cs typeface="+mn-cs"/>
            </a:endParaRPr>
          </a:p>
        </p:txBody>
      </p:sp>
    </p:spTree>
    <p:extLst>
      <p:ext uri="{BB962C8B-B14F-4D97-AF65-F5344CB8AC3E}">
        <p14:creationId xmlns:p14="http://schemas.microsoft.com/office/powerpoint/2010/main" val="207836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EYInterstate Light" panose="02000506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EYInterstate Light" panose="02000506000000020004" pitchFamily="2" charset="0"/>
              <a:ea typeface="+mn-ea"/>
              <a:cs typeface="+mn-cs"/>
            </a:endParaRPr>
          </a:p>
        </p:txBody>
      </p:sp>
    </p:spTree>
    <p:extLst>
      <p:ext uri="{BB962C8B-B14F-4D97-AF65-F5344CB8AC3E}">
        <p14:creationId xmlns:p14="http://schemas.microsoft.com/office/powerpoint/2010/main" val="116017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39FC7-DBE7-4169-84B1-E6310E1F394F}" type="slidenum">
              <a:rPr kumimoji="0" lang="pt-PT"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PT"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28761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3.vml"/><Relationship Id="rId5" Type="http://schemas.openxmlformats.org/officeDocument/2006/relationships/image" Target="../media/image8.emf"/><Relationship Id="rId4" Type="http://schemas.openxmlformats.org/officeDocument/2006/relationships/oleObject" Target="../embeddings/oleObject13.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4.vml"/><Relationship Id="rId6" Type="http://schemas.openxmlformats.org/officeDocument/2006/relationships/image" Target="../media/image10.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15.vml"/><Relationship Id="rId6" Type="http://schemas.openxmlformats.org/officeDocument/2006/relationships/image" Target="../media/image10.emf"/><Relationship Id="rId5" Type="http://schemas.openxmlformats.org/officeDocument/2006/relationships/oleObject" Target="../embeddings/oleObject15.bin"/><Relationship Id="rId4" Type="http://schemas.openxmlformats.org/officeDocument/2006/relationships/image" Target="../media/image16.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BE8D61-00C1-4363-8516-F2FCA185FDDA}"/>
              </a:ext>
            </a:extLst>
          </p:cNvPr>
          <p:cNvGraphicFramePr>
            <a:graphicFrameLocks noChangeAspect="1"/>
          </p:cNvGraphicFramePr>
          <p:nvPr userDrawn="1">
            <p:custDataLst>
              <p:tags r:id="rId2"/>
            </p:custDataLst>
            <p:extLst>
              <p:ext uri="{D42A27DB-BD31-4B8C-83A1-F6EECF244321}">
                <p14:modId xmlns:p14="http://schemas.microsoft.com/office/powerpoint/2010/main" val="1049572191"/>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5123"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3EBE8D61-00C1-4363-8516-F2FCA185FDDA}"/>
                          </a:ext>
                        </a:extLst>
                      </p:cNvPr>
                      <p:cNvPicPr/>
                      <p:nvPr/>
                    </p:nvPicPr>
                    <p:blipFill>
                      <a:blip r:embed="rId5"/>
                      <a:stretch>
                        <a:fillRect/>
                      </a:stretch>
                    </p:blipFill>
                    <p:spPr>
                      <a:xfrm>
                        <a:off x="1587" y="1588"/>
                        <a:ext cx="1587"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CE4D3CD9-1206-478D-957B-1081B6CF732D}"/>
              </a:ext>
            </a:extLst>
          </p:cNvPr>
          <p:cNvPicPr>
            <a:picLocks noChangeAspect="1"/>
          </p:cNvPicPr>
          <p:nvPr userDrawn="1"/>
        </p:nvPicPr>
        <p:blipFill>
          <a:blip r:embed="rId6"/>
          <a:stretch>
            <a:fillRect/>
          </a:stretch>
        </p:blipFill>
        <p:spPr>
          <a:xfrm>
            <a:off x="12691" y="-7978"/>
            <a:ext cx="12185653" cy="6836941"/>
          </a:xfrm>
          <a:prstGeom prst="rect">
            <a:avLst/>
          </a:prstGeom>
        </p:spPr>
      </p:pic>
      <p:sp>
        <p:nvSpPr>
          <p:cNvPr id="18" name="Rectangle 17">
            <a:extLst>
              <a:ext uri="{FF2B5EF4-FFF2-40B4-BE49-F238E27FC236}">
                <a16:creationId xmlns:a16="http://schemas.microsoft.com/office/drawing/2014/main" id="{03296108-C5B1-4086-AB5E-2A955ED0FCAE}"/>
              </a:ext>
            </a:extLst>
          </p:cNvPr>
          <p:cNvSpPr/>
          <p:nvPr userDrawn="1"/>
        </p:nvSpPr>
        <p:spPr>
          <a:xfrm>
            <a:off x="19034" y="-7978"/>
            <a:ext cx="1217931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p:sp>
        <p:nvSpPr>
          <p:cNvPr id="19" name="Rectangle 18">
            <a:extLst>
              <a:ext uri="{FF2B5EF4-FFF2-40B4-BE49-F238E27FC236}">
                <a16:creationId xmlns:a16="http://schemas.microsoft.com/office/drawing/2014/main" id="{CF0AB726-C9C6-407F-A2CD-61DFE5CEBDD6}"/>
              </a:ext>
            </a:extLst>
          </p:cNvPr>
          <p:cNvSpPr/>
          <p:nvPr userDrawn="1"/>
        </p:nvSpPr>
        <p:spPr>
          <a:xfrm>
            <a:off x="144231" y="251812"/>
            <a:ext cx="2354600" cy="1944378"/>
          </a:xfrm>
          <a:prstGeom prst="rect">
            <a:avLst/>
          </a:prstGeom>
          <a:solidFill>
            <a:srgbClr val="0000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8">
              <a:solidFill>
                <a:schemeClr val="tx1"/>
              </a:solidFill>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590243" y="1322296"/>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867487" y="2480855"/>
            <a:ext cx="4326679" cy="979702"/>
          </a:xfrm>
        </p:spPr>
        <p:txBody>
          <a:bodyPr vert="horz"/>
          <a:lstStyle>
            <a:lvl1pPr>
              <a:defRPr sz="2999"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867487" y="3572793"/>
            <a:ext cx="4326679" cy="1046323"/>
          </a:xfrm>
        </p:spPr>
        <p:txBody>
          <a:bodyPr/>
          <a:lstStyle>
            <a:lvl1pPr marL="0" indent="0" algn="l">
              <a:spcAft>
                <a:spcPts val="1199"/>
              </a:spcAft>
              <a:buNone/>
              <a:defRPr sz="1599">
                <a:solidFill>
                  <a:schemeClr val="tx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76845" y="519121"/>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0713923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37">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1" y="1137920"/>
            <a:ext cx="8234455"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10236031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endParaRPr lang="en-IN"/>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8063528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lvl1pPr marL="0" indent="0">
              <a:buNone/>
              <a:defRPr/>
            </a:lvl1p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00214" y="1522300"/>
            <a:ext cx="4535597"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00214" y="2783941"/>
            <a:ext cx="4535597" cy="1055708"/>
          </a:xfrm>
        </p:spPr>
        <p:txBody>
          <a:bodyPr/>
          <a:lstStyle>
            <a:lvl1pPr marL="0" indent="0">
              <a:buNone/>
              <a:defRPr sz="1599"/>
            </a:lvl1pPr>
          </a:lstStyle>
          <a:p>
            <a:pPr lvl="0"/>
            <a:r>
              <a:rPr lang="en-IN"/>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endParaRPr lang="en-IN"/>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38217860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endParaRPr lang="en-IN"/>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endParaRPr lang="en-US"/>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394351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31670708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FFE600"/>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chemeClr val="tx2"/>
                </a:solidFill>
                <a:latin typeface="Georgia" panose="02040502050405020303" pitchFamily="18" charset="0"/>
              </a:rPr>
              <a:t>“ </a:t>
            </a:r>
          </a:p>
        </p:txBody>
      </p:sp>
      <p:sp>
        <p:nvSpPr>
          <p:cNvPr id="7" name="Slide Number Placeholder 4">
            <a:extLst>
              <a:ext uri="{FF2B5EF4-FFF2-40B4-BE49-F238E27FC236}">
                <a16:creationId xmlns:a16="http://schemas.microsoft.com/office/drawing/2014/main" id="{C7E89B92-9E6D-4E4B-A5F6-7BC8B1612D1D}"/>
              </a:ext>
            </a:extLst>
          </p:cNvPr>
          <p:cNvSpPr>
            <a:spLocks noGrp="1"/>
          </p:cNvSpPr>
          <p:nvPr>
            <p:ph type="sldNum" sz="quarter" idx="13"/>
          </p:nvPr>
        </p:nvSpPr>
        <p:spPr>
          <a:xfrm>
            <a:off x="616900" y="6471244"/>
            <a:ext cx="662721" cy="180000"/>
          </a:xfrm>
        </p:spPr>
        <p:txBody>
          <a:bodyPr/>
          <a:lstStyle/>
          <a:p>
            <a:fld id="{F1BC30E3-FFE5-4B91-AA19-87A149EBB9EE}" type="slidenum">
              <a:rPr smtClean="0"/>
              <a:pPr/>
              <a:t>‹#›</a:t>
            </a:fld>
            <a:endParaRPr/>
          </a:p>
        </p:txBody>
      </p:sp>
    </p:spTree>
    <p:extLst>
      <p:ext uri="{BB962C8B-B14F-4D97-AF65-F5344CB8AC3E}">
        <p14:creationId xmlns:p14="http://schemas.microsoft.com/office/powerpoint/2010/main" val="32572131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chemeClr val="tx2"/>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chemeClr val="bg1"/>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
        <p:nvSpPr>
          <p:cNvPr id="6" name="Slide Number Placeholder 4">
            <a:extLst>
              <a:ext uri="{FF2B5EF4-FFF2-40B4-BE49-F238E27FC236}">
                <a16:creationId xmlns:a16="http://schemas.microsoft.com/office/drawing/2014/main" id="{C7E89B92-9E6D-4E4B-A5F6-7BC8B1612D1D}"/>
              </a:ext>
            </a:extLst>
          </p:cNvPr>
          <p:cNvSpPr>
            <a:spLocks noGrp="1"/>
          </p:cNvSpPr>
          <p:nvPr>
            <p:ph type="sldNum" sz="quarter" idx="13"/>
          </p:nvPr>
        </p:nvSpPr>
        <p:spPr>
          <a:xfrm>
            <a:off x="616900" y="6471244"/>
            <a:ext cx="662721" cy="180000"/>
          </a:xfrm>
        </p:spPr>
        <p:txBody>
          <a:bodyPr/>
          <a:lstStyle/>
          <a:p>
            <a:fld id="{F1BC30E3-FFE5-4B91-AA19-87A149EBB9EE}" type="slidenum">
              <a:rPr smtClean="0"/>
              <a:pPr/>
              <a:t>‹#›</a:t>
            </a:fld>
            <a:endParaRPr/>
          </a:p>
        </p:txBody>
      </p:sp>
    </p:spTree>
    <p:extLst>
      <p:ext uri="{BB962C8B-B14F-4D97-AF65-F5344CB8AC3E}">
        <p14:creationId xmlns:p14="http://schemas.microsoft.com/office/powerpoint/2010/main" val="34342589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1" y="1137920"/>
            <a:ext cx="8234455"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9610706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3101644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1" y="118230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18230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41425403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BE8D61-00C1-4363-8516-F2FCA185FDDA}"/>
              </a:ext>
            </a:extLst>
          </p:cNvPr>
          <p:cNvGraphicFramePr>
            <a:graphicFrameLocks noChangeAspect="1"/>
          </p:cNvGraphicFramePr>
          <p:nvPr userDrawn="1">
            <p:custDataLst>
              <p:tags r:id="rId2"/>
            </p:custDataLst>
            <p:extLst>
              <p:ext uri="{D42A27DB-BD31-4B8C-83A1-F6EECF244321}">
                <p14:modId xmlns:p14="http://schemas.microsoft.com/office/powerpoint/2010/main" val="3808127922"/>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6147"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3EBE8D61-00C1-4363-8516-F2FCA185FDDA}"/>
                          </a:ext>
                        </a:extLst>
                      </p:cNvPr>
                      <p:cNvPicPr/>
                      <p:nvPr/>
                    </p:nvPicPr>
                    <p:blipFill>
                      <a:blip r:embed="rId5"/>
                      <a:stretch>
                        <a:fillRect/>
                      </a:stretch>
                    </p:blipFill>
                    <p:spPr>
                      <a:xfrm>
                        <a:off x="1587" y="1588"/>
                        <a:ext cx="1587" cy="1588"/>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A5B26F7B-8E6B-4B95-850F-DD1DDAF6DF0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182" y="0"/>
            <a:ext cx="12187636" cy="6858000"/>
          </a:xfrm>
          <a:prstGeom prst="rect">
            <a:avLst/>
          </a:prstGeom>
        </p:spPr>
      </p:pic>
      <p:sp>
        <p:nvSpPr>
          <p:cNvPr id="18" name="Rectangle 17">
            <a:extLst>
              <a:ext uri="{FF2B5EF4-FFF2-40B4-BE49-F238E27FC236}">
                <a16:creationId xmlns:a16="http://schemas.microsoft.com/office/drawing/2014/main" id="{03296108-C5B1-4086-AB5E-2A955ED0FCAE}"/>
              </a:ext>
            </a:extLst>
          </p:cNvPr>
          <p:cNvSpPr/>
          <p:nvPr userDrawn="1"/>
        </p:nvSpPr>
        <p:spPr>
          <a:xfrm>
            <a:off x="19034" y="-7978"/>
            <a:ext cx="12179310" cy="6455077"/>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p:sp>
        <p:nvSpPr>
          <p:cNvPr id="16" name="Freeform 56">
            <a:extLst>
              <a:ext uri="{FF2B5EF4-FFF2-40B4-BE49-F238E27FC236}">
                <a16:creationId xmlns:a16="http://schemas.microsoft.com/office/drawing/2014/main" id="{13A7AC18-CF42-4EC5-8D40-441EAE30A06C}"/>
              </a:ext>
            </a:extLst>
          </p:cNvPr>
          <p:cNvSpPr/>
          <p:nvPr userDrawn="1"/>
        </p:nvSpPr>
        <p:spPr>
          <a:xfrm>
            <a:off x="590243" y="1322296"/>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867487" y="2480855"/>
            <a:ext cx="4326679" cy="979702"/>
          </a:xfrm>
        </p:spPr>
        <p:txBody>
          <a:bodyPr vert="horz"/>
          <a:lstStyle>
            <a:lvl1pPr>
              <a:defRPr sz="2999"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867487" y="3572793"/>
            <a:ext cx="4326679" cy="1046323"/>
          </a:xfrm>
        </p:spPr>
        <p:txBody>
          <a:bodyPr/>
          <a:lstStyle>
            <a:lvl1pPr marL="0" indent="0" algn="l">
              <a:spcAft>
                <a:spcPts val="1199"/>
              </a:spcAft>
              <a:buNone/>
              <a:defRPr sz="1599">
                <a:solidFill>
                  <a:schemeClr val="tx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134085" y="4657725"/>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5621694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37">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91383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191383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601" y="1182310"/>
            <a:ext cx="5390400"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6405" y="1182310"/>
            <a:ext cx="5390400"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endParaRPr lang="en-IN"/>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endParaRPr lang="en-US"/>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32961535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39294392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14368146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34449439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25089658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0406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endParaRPr lang="en-IN"/>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15783503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0" indent="0" algn="l" defTabSz="994865" rtl="0" fontAlgn="base">
              <a:lnSpc>
                <a:spcPct val="100000"/>
              </a:lnSpc>
              <a:spcBef>
                <a:spcPct val="0"/>
              </a:spcBef>
              <a:spcAft>
                <a:spcPct val="0"/>
              </a:spcAft>
              <a:buClr>
                <a:schemeClr val="tx2"/>
              </a:buClr>
              <a:buSzPct val="70000"/>
              <a:buFont typeface="Arial" pitchFamily="34" charset="0"/>
              <a:buNone/>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0" indent="0" algn="l" defTabSz="994865" rtl="0" fontAlgn="base">
              <a:lnSpc>
                <a:spcPct val="100000"/>
              </a:lnSpc>
              <a:spcBef>
                <a:spcPct val="0"/>
              </a:spcBef>
              <a:spcAft>
                <a:spcPct val="0"/>
              </a:spcAft>
              <a:buClr>
                <a:schemeClr val="tx2"/>
              </a:buClr>
              <a:buSzPct val="70000"/>
              <a:buFont typeface="Arial" pitchFamily="34" charset="0"/>
              <a:buNone/>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48406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50"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0" indent="0" algn="l" defTabSz="994865" rtl="0" fontAlgn="base">
              <a:lnSpc>
                <a:spcPct val="100000"/>
              </a:lnSpc>
              <a:spcBef>
                <a:spcPct val="0"/>
              </a:spcBef>
              <a:spcAft>
                <a:spcPct val="0"/>
              </a:spcAft>
              <a:buClr>
                <a:schemeClr val="tx2"/>
              </a:buClr>
              <a:buSzPct val="70000"/>
              <a:buFont typeface="Arial" pitchFamily="34" charset="0"/>
              <a:buNone/>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0" indent="0" algn="l" defTabSz="994865" rtl="0" fontAlgn="base">
              <a:lnSpc>
                <a:spcPct val="100000"/>
              </a:lnSpc>
              <a:spcBef>
                <a:spcPct val="0"/>
              </a:spcBef>
              <a:spcAft>
                <a:spcPct val="0"/>
              </a:spcAft>
              <a:buClr>
                <a:schemeClr val="tx2"/>
              </a:buClr>
              <a:buSzPct val="70000"/>
              <a:buFont typeface="Arial" pitchFamily="34" charset="0"/>
              <a:buNone/>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589298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9" y="0"/>
            <a:ext cx="12185658"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0" indent="0" algn="l" defTabSz="994865" rtl="0" fontAlgn="base">
              <a:lnSpc>
                <a:spcPct val="100000"/>
              </a:lnSpc>
              <a:spcBef>
                <a:spcPct val="0"/>
              </a:spcBef>
              <a:spcAft>
                <a:spcPct val="0"/>
              </a:spcAft>
              <a:buClr>
                <a:schemeClr val="tx2"/>
              </a:buClr>
              <a:buSzPct val="70000"/>
              <a:buFont typeface="Arial" pitchFamily="34" charset="0"/>
              <a:buNone/>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0" indent="0" algn="l" defTabSz="994865" rtl="0" fontAlgn="base">
              <a:lnSpc>
                <a:spcPct val="100000"/>
              </a:lnSpc>
              <a:spcBef>
                <a:spcPct val="0"/>
              </a:spcBef>
              <a:spcAft>
                <a:spcPct val="0"/>
              </a:spcAft>
              <a:buClr>
                <a:schemeClr val="tx2"/>
              </a:buClr>
              <a:buSzPct val="70000"/>
              <a:buFont typeface="Arial" pitchFamily="34" charset="0"/>
              <a:buNone/>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232183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599">
                <a:solidFill>
                  <a:schemeClr val="bg1"/>
                </a:solidFill>
                <a:latin typeface="EYInterstate Regular" panose="0200050302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59392" y="4960938"/>
            <a:ext cx="1224912"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2362911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2780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2" y="876059"/>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1653467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2"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0644192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endParaRPr lang="en-IN"/>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36954850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583827884"/>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12291" name="think-cell Slide" r:id="rId5" imgW="424" imgH="424" progId="TCLayout.ActiveDocument.1">
                  <p:embed/>
                </p:oleObj>
              </mc:Choice>
              <mc:Fallback>
                <p:oleObj name="think-cell Slide" r:id="rId5" imgW="424" imgH="424" progId="TCLayout.ActiveDocument.1">
                  <p:embed/>
                  <p:pic>
                    <p:nvPicPr>
                      <p:cNvPr id="9" name="Object 8" hidden="1"/>
                      <p:cNvPicPr/>
                      <p:nvPr/>
                    </p:nvPicPr>
                    <p:blipFill>
                      <a:blip r:embed="rId6"/>
                      <a:stretch>
                        <a:fillRect/>
                      </a:stretch>
                    </p:blipFill>
                    <p:spPr>
                      <a:xfrm>
                        <a:off x="1587" y="1588"/>
                        <a:ext cx="1587"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66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1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lvl1pPr marL="0" indent="0">
              <a:buNone/>
              <a:defRPr/>
            </a:lvl1pPr>
          </a:lstStyle>
          <a:p>
            <a:r>
              <a:rPr lang="en-US"/>
              <a:t>Click icon to add picture</a:t>
            </a:r>
            <a:endParaRPr lang="en-IN"/>
          </a:p>
        </p:txBody>
      </p:sp>
      <p:sp>
        <p:nvSpPr>
          <p:cNvPr id="2" name="Title 1"/>
          <p:cNvSpPr>
            <a:spLocks noGrp="1"/>
          </p:cNvSpPr>
          <p:nvPr>
            <p:ph type="title"/>
          </p:nvPr>
        </p:nvSpPr>
        <p:spPr>
          <a:xfrm>
            <a:off x="609601" y="294200"/>
            <a:ext cx="7440547" cy="590400"/>
          </a:xfrm>
        </p:spPr>
        <p:txBody>
          <a:bodyPr/>
          <a:lstStyle>
            <a:lvl1pPr>
              <a:defRPr sz="21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endParaRPr lang="en-IN"/>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8009976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1329365813"/>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13315" name="think-cell Slide" r:id="rId5" imgW="424" imgH="424" progId="TCLayout.ActiveDocument.1">
                  <p:embed/>
                </p:oleObj>
              </mc:Choice>
              <mc:Fallback>
                <p:oleObj name="think-cell Slide" r:id="rId5" imgW="424" imgH="424" progId="TCLayout.ActiveDocument.1">
                  <p:embed/>
                  <p:pic>
                    <p:nvPicPr>
                      <p:cNvPr id="9" name="Object 8" hidden="1"/>
                      <p:cNvPicPr/>
                      <p:nvPr/>
                    </p:nvPicPr>
                    <p:blipFill>
                      <a:blip r:embed="rId6"/>
                      <a:stretch>
                        <a:fillRect/>
                      </a:stretch>
                    </p:blipFill>
                    <p:spPr>
                      <a:xfrm>
                        <a:off x="1587" y="1588"/>
                        <a:ext cx="1587"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66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1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lvl1pPr marL="88856" indent="0">
              <a:buNone/>
              <a:defRPr/>
            </a:lvl1pPr>
          </a:lstStyle>
          <a:p>
            <a:r>
              <a:rPr lang="en-US"/>
              <a:t>Click icon to add picture</a:t>
            </a:r>
            <a:endParaRPr lang="en-IN"/>
          </a:p>
        </p:txBody>
      </p:sp>
      <p:sp>
        <p:nvSpPr>
          <p:cNvPr id="2" name="Title 1"/>
          <p:cNvSpPr>
            <a:spLocks noGrp="1"/>
          </p:cNvSpPr>
          <p:nvPr>
            <p:ph type="title"/>
          </p:nvPr>
        </p:nvSpPr>
        <p:spPr>
          <a:xfrm>
            <a:off x="2693891" y="294200"/>
            <a:ext cx="8887371" cy="590400"/>
          </a:xfrm>
        </p:spPr>
        <p:txBody>
          <a:bodyPr/>
          <a:lstStyle>
            <a:lvl1pPr>
              <a:defRPr sz="21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endParaRPr lang="en-IN"/>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4220761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11534223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chemeClr val="tx2"/>
                </a:solidFill>
                <a:latin typeface="Georgia" panose="02040502050405020303" pitchFamily="18" charset="0"/>
              </a:rPr>
              <a:t>“ </a:t>
            </a:r>
          </a:p>
        </p:txBody>
      </p:sp>
    </p:spTree>
    <p:extLst>
      <p:ext uri="{BB962C8B-B14F-4D97-AF65-F5344CB8AC3E}">
        <p14:creationId xmlns:p14="http://schemas.microsoft.com/office/powerpoint/2010/main" val="4612710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968510813"/>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14339" name="think-cell Slide" r:id="rId5" imgW="424" imgH="424" progId="TCLayout.ActiveDocument.1">
                  <p:embed/>
                </p:oleObj>
              </mc:Choice>
              <mc:Fallback>
                <p:oleObj name="think-cell Slide" r:id="rId5" imgW="424" imgH="424" progId="TCLayout.ActiveDocument.1">
                  <p:embed/>
                  <p:pic>
                    <p:nvPicPr>
                      <p:cNvPr id="7" name="Object 6" hidden="1"/>
                      <p:cNvPicPr/>
                      <p:nvPr/>
                    </p:nvPicPr>
                    <p:blipFill>
                      <a:blip r:embed="rId6"/>
                      <a:stretch>
                        <a:fillRect/>
                      </a:stretch>
                    </p:blipFill>
                    <p:spPr>
                      <a:xfrm>
                        <a:off x="1587" y="1588"/>
                        <a:ext cx="1587"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66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1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601" y="294200"/>
            <a:ext cx="10972800" cy="590400"/>
          </a:xfrm>
        </p:spPr>
        <p:txBody>
          <a:bodyPr/>
          <a:lstStyle>
            <a:lvl1pPr>
              <a:defRPr sz="21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34826909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endParaRPr lang="en-IN"/>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27717538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599">
                <a:solidFill>
                  <a:schemeClr val="bg1"/>
                </a:solidFill>
                <a:latin typeface="EYInterstate Regular" panose="0200050302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grpSp>
        <p:nvGrpSpPr>
          <p:cNvPr id="76" name="Group 75">
            <a:extLst>
              <a:ext uri="{FF2B5EF4-FFF2-40B4-BE49-F238E27FC236}">
                <a16:creationId xmlns:a16="http://schemas.microsoft.com/office/drawing/2014/main" id="{05D1CEF7-DB79-460B-8564-5DD436C73A08}"/>
              </a:ext>
            </a:extLst>
          </p:cNvPr>
          <p:cNvGrpSpPr/>
          <p:nvPr userDrawn="1"/>
        </p:nvGrpSpPr>
        <p:grpSpPr>
          <a:xfrm>
            <a:off x="489112" y="876059"/>
            <a:ext cx="4852768" cy="3374475"/>
            <a:chOff x="6855933" y="899048"/>
            <a:chExt cx="4855295" cy="3374475"/>
          </a:xfrm>
          <a:solidFill>
            <a:schemeClr val="tx2"/>
          </a:solidFill>
        </p:grpSpPr>
        <p:sp>
          <p:nvSpPr>
            <p:cNvPr id="77" name="Freeform: Shape 76">
              <a:extLst>
                <a:ext uri="{FF2B5EF4-FFF2-40B4-BE49-F238E27FC236}">
                  <a16:creationId xmlns:a16="http://schemas.microsoft.com/office/drawing/2014/main" id="{5B63C2B4-38CB-47C1-A985-934487ECAFC4}"/>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a:p>
          </p:txBody>
        </p:sp>
        <p:sp>
          <p:nvSpPr>
            <p:cNvPr id="78" name="Freeform: Shape 77">
              <a:extLst>
                <a:ext uri="{FF2B5EF4-FFF2-40B4-BE49-F238E27FC236}">
                  <a16:creationId xmlns:a16="http://schemas.microsoft.com/office/drawing/2014/main" id="{680C04F1-147B-46BA-9BA8-ED3F1B7B0C5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79" name="Freeform: Shape 78">
              <a:extLst>
                <a:ext uri="{FF2B5EF4-FFF2-40B4-BE49-F238E27FC236}">
                  <a16:creationId xmlns:a16="http://schemas.microsoft.com/office/drawing/2014/main" id="{AD66C033-70AF-4325-9D3D-D5005B05C172}"/>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0" name="Freeform: Shape 79">
              <a:extLst>
                <a:ext uri="{FF2B5EF4-FFF2-40B4-BE49-F238E27FC236}">
                  <a16:creationId xmlns:a16="http://schemas.microsoft.com/office/drawing/2014/main" id="{EA74C1F0-B8D2-4062-9977-5D27B790343D}"/>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grpSp>
    </p:spTree>
    <p:extLst>
      <p:ext uri="{BB962C8B-B14F-4D97-AF65-F5344CB8AC3E}">
        <p14:creationId xmlns:p14="http://schemas.microsoft.com/office/powerpoint/2010/main" val="11738939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37226380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167772747"/>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15363" name="think-cell Slide" r:id="rId5" imgW="424" imgH="424" progId="TCLayout.ActiveDocument.1">
                  <p:embed/>
                </p:oleObj>
              </mc:Choice>
              <mc:Fallback>
                <p:oleObj name="think-cell Slide" r:id="rId5" imgW="424" imgH="424" progId="TCLayout.ActiveDocument.1">
                  <p:embed/>
                  <p:pic>
                    <p:nvPicPr>
                      <p:cNvPr id="7" name="Object 6" hidden="1"/>
                      <p:cNvPicPr/>
                      <p:nvPr/>
                    </p:nvPicPr>
                    <p:blipFill>
                      <a:blip r:embed="rId6"/>
                      <a:stretch>
                        <a:fillRect/>
                      </a:stretch>
                    </p:blipFill>
                    <p:spPr>
                      <a:xfrm>
                        <a:off x="1587" y="1588"/>
                        <a:ext cx="1587"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66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198"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602" y="294200"/>
            <a:ext cx="10972800" cy="590400"/>
          </a:xfrm>
        </p:spPr>
        <p:txBody>
          <a:bodyPr vert="horz"/>
          <a:lstStyle>
            <a:lvl1pPr>
              <a:defRPr sz="2198">
                <a:solidFill>
                  <a:schemeClr val="bg1"/>
                </a:solidFill>
              </a:defRPr>
            </a:lvl1pPr>
          </a:lstStyle>
          <a:p>
            <a:r>
              <a:rPr lang="en-US"/>
              <a:t>Standard slide</a:t>
            </a:r>
            <a:endParaRPr lang="en-GB"/>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a:xfrm>
            <a:off x="609602" y="6214960"/>
            <a:ext cx="3084493" cy="180000"/>
          </a:xfrm>
        </p:spPr>
        <p:txBody>
          <a:bodyPr/>
          <a:lstStyle/>
          <a:p>
            <a:endParaRPr lang="en-IN"/>
          </a:p>
        </p:txBody>
      </p:sp>
      <p:sp>
        <p:nvSpPr>
          <p:cNvPr id="8"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a:xfrm>
            <a:off x="616901" y="6492412"/>
            <a:ext cx="662721" cy="180000"/>
          </a:xfrm>
        </p:spPr>
        <p:txBody>
          <a:bodyPr/>
          <a:lstStyle/>
          <a:p>
            <a:fld id="{F1BC30E3-FFE5-4B91-AA19-87A149EBB9EE}" type="slidenum">
              <a:rPr smtClean="0"/>
              <a:pPr/>
              <a:t>‹#›</a:t>
            </a:fld>
            <a:endParaRPr/>
          </a:p>
        </p:txBody>
      </p:sp>
    </p:spTree>
    <p:extLst>
      <p:ext uri="{BB962C8B-B14F-4D97-AF65-F5344CB8AC3E}">
        <p14:creationId xmlns:p14="http://schemas.microsoft.com/office/powerpoint/2010/main" val="489001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395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94200"/>
            <a:ext cx="10972800" cy="590400"/>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9978392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a:solidFill>
                  <a:schemeClr val="bg1"/>
                </a:solidFill>
              </a:defRPr>
            </a:lvl1pPr>
          </a:lstStyle>
          <a:p>
            <a:r>
              <a:rPr lang="en-US" noProof="0"/>
              <a:t>Click to edit Master title style</a:t>
            </a: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endParaRPr lang="en-US" noProof="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US" noProof="0"/>
              <a:t>Page </a:t>
            </a:r>
            <a:fld id="{F1BC30E3-FFE5-4B91-AA19-87A149EBB9EE}" type="slidenum">
              <a:rPr lang="en-US" noProof="0" smtClean="0"/>
              <a:pPr/>
              <a:t>‹#›</a:t>
            </a:fld>
            <a:endParaRPr lang="en-US" noProof="0"/>
          </a:p>
        </p:txBody>
      </p:sp>
      <p:sp>
        <p:nvSpPr>
          <p:cNvPr id="10" name="Textplatzhalter 9"/>
          <p:cNvSpPr>
            <a:spLocks noGrp="1"/>
          </p:cNvSpPr>
          <p:nvPr>
            <p:ph type="body" sz="quarter" idx="14" hasCustomPrompt="1"/>
          </p:nvPr>
        </p:nvSpPr>
        <p:spPr>
          <a:xfrm>
            <a:off x="609599" y="1137920"/>
            <a:ext cx="8250503" cy="4946400"/>
          </a:xfrm>
          <a:prstGeom prst="rect">
            <a:avLst/>
          </a:prstGeom>
        </p:spPr>
        <p:txBody>
          <a:bodyPr vert="horz" lIns="0" tIns="0" rIns="0" bIns="0" rtlCol="0">
            <a:noAutofit/>
          </a:bodyPr>
          <a:lstStyle>
            <a:lvl1pPr marL="0" marR="0" indent="0" algn="l" defTabSz="913943" rtl="0" eaLnBrk="1" fontAlgn="auto" latinLnBrk="0" hangingPunct="1">
              <a:lnSpc>
                <a:spcPct val="100000"/>
              </a:lnSpc>
              <a:spcBef>
                <a:spcPts val="0"/>
              </a:spcBef>
              <a:spcAft>
                <a:spcPts val="600"/>
              </a:spcAft>
              <a:buClr>
                <a:srgbClr val="FFE600"/>
              </a:buClr>
              <a:buSzPct val="70000"/>
              <a:buFont typeface="Arial" pitchFamily="34" charset="0"/>
              <a:buNone/>
              <a:tabLst/>
              <a:defRPr lang="en-US" noProof="0" dirty="0" smtClean="0"/>
            </a:lvl1pPr>
            <a:lvl2pPr marL="271327" marR="0" indent="-271327"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2pPr>
            <a:lvl3pPr marL="510919" marR="0" indent="-233246"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3pPr>
            <a:lvl4pPr marL="745752" marR="0" indent="-231659"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4pPr>
            <a:lvl5pPr marL="944091" marR="0" indent="-201512"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5pPr>
          </a:lstStyle>
          <a:p>
            <a:pPr marL="0" marR="0" lvl="0" indent="0" algn="l" defTabSz="913943" rtl="0" eaLnBrk="1" fontAlgn="auto" latinLnBrk="0" hangingPunct="1">
              <a:lnSpc>
                <a:spcPct val="100000"/>
              </a:lnSpc>
              <a:spcBef>
                <a:spcPts val="0"/>
              </a:spcBef>
              <a:spcAft>
                <a:spcPts val="600"/>
              </a:spcAft>
              <a:buClr>
                <a:srgbClr val="FFE600"/>
              </a:buClr>
              <a:buSzPct val="70000"/>
              <a:buFont typeface="Arial" pitchFamily="34" charset="0"/>
              <a:buNone/>
              <a:tabLst/>
              <a:defRPr/>
            </a:pPr>
            <a:r>
              <a:rPr kumimoji="0" lang="en-US" sz="1999"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Click to edit Master text styles</a:t>
            </a:r>
          </a:p>
          <a:p>
            <a:pPr marL="271327" marR="0" lvl="1" indent="-271327"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999"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Second level</a:t>
            </a:r>
          </a:p>
          <a:p>
            <a:pPr marL="510919" marR="0" lvl="2" indent="-233246"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799"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Third level</a:t>
            </a:r>
          </a:p>
          <a:p>
            <a:pPr marL="745752" marR="0" lvl="3" indent="-231659"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599"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Fourth level</a:t>
            </a:r>
          </a:p>
          <a:p>
            <a:pPr marL="944091" marR="0" lvl="4" indent="-201512"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399"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Text</a:t>
            </a:r>
          </a:p>
        </p:txBody>
      </p:sp>
    </p:spTree>
    <p:extLst>
      <p:ext uri="{BB962C8B-B14F-4D97-AF65-F5344CB8AC3E}">
        <p14:creationId xmlns:p14="http://schemas.microsoft.com/office/powerpoint/2010/main" val="912135894"/>
      </p:ext>
    </p:extLst>
  </p:cSld>
  <p:clrMapOvr>
    <a:masterClrMapping/>
  </p:clrMapOvr>
  <p:extLst>
    <p:ext uri="{DCECCB84-F9BA-43D5-87BE-67443E8EF086}">
      <p15:sldGuideLst xmlns:p15="http://schemas.microsoft.com/office/powerpoint/2012/main">
        <p15:guide id="1" orient="horz" pos="56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Standard slide_no bulle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lvl1pPr>
              <a:defRPr>
                <a:solidFill>
                  <a:schemeClr val="bg1"/>
                </a:solidFill>
              </a:defRPr>
            </a:lvl1p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575885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7" name="Line 10">
            <a:extLst>
              <a:ext uri="{FF2B5EF4-FFF2-40B4-BE49-F238E27FC236}">
                <a16:creationId xmlns:a16="http://schemas.microsoft.com/office/drawing/2014/main" id="{FBB59D39-6114-41B0-8E75-E6A062D80427}"/>
              </a:ext>
            </a:extLst>
          </p:cNvPr>
          <p:cNvSpPr>
            <a:spLocks noChangeShapeType="1"/>
          </p:cNvSpPr>
          <p:nvPr userDrawn="1"/>
        </p:nvSpPr>
        <p:spPr bwMode="auto">
          <a:xfrm>
            <a:off x="495775" y="953816"/>
            <a:ext cx="1079438" cy="0"/>
          </a:xfrm>
          <a:prstGeom prst="line">
            <a:avLst/>
          </a:prstGeom>
          <a:noFill/>
          <a:ln w="3810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a:solidFill>
                <a:schemeClr val="bg1"/>
              </a:solidFill>
            </a:endParaRPr>
          </a:p>
        </p:txBody>
      </p:sp>
      <p:sp>
        <p:nvSpPr>
          <p:cNvPr id="5" name="Espace réservé du titre 4">
            <a:extLst>
              <a:ext uri="{FF2B5EF4-FFF2-40B4-BE49-F238E27FC236}">
                <a16:creationId xmlns:a16="http://schemas.microsoft.com/office/drawing/2014/main" id="{201FEB18-4CDF-2E28-704C-4D17E23FAAD0}"/>
              </a:ext>
            </a:extLst>
          </p:cNvPr>
          <p:cNvSpPr>
            <a:spLocks noGrp="1"/>
          </p:cNvSpPr>
          <p:nvPr>
            <p:ph type="title" hasCustomPrompt="1"/>
          </p:nvPr>
        </p:nvSpPr>
        <p:spPr>
          <a:xfrm>
            <a:off x="495775" y="169522"/>
            <a:ext cx="11199763" cy="758587"/>
          </a:xfrm>
          <a:prstGeom prst="rect">
            <a:avLst/>
          </a:prstGeom>
        </p:spPr>
        <p:txBody>
          <a:bodyPr vert="horz" lIns="0" tIns="45720" rIns="91440" bIns="45720" rtlCol="0" anchor="ctr">
            <a:noAutofit/>
          </a:bodyPr>
          <a:lstStyle>
            <a:lvl1pPr>
              <a:defRPr>
                <a:latin typeface="+mn-lt"/>
              </a:defRPr>
            </a:lvl1pPr>
          </a:lstStyle>
          <a:p>
            <a:r>
              <a:rPr lang="en-US" noProof="0"/>
              <a:t>Click to edit Master title style</a:t>
            </a:r>
          </a:p>
        </p:txBody>
      </p:sp>
      <p:sp>
        <p:nvSpPr>
          <p:cNvPr id="11" name="Espace réservé du contenu 7">
            <a:extLst>
              <a:ext uri="{FF2B5EF4-FFF2-40B4-BE49-F238E27FC236}">
                <a16:creationId xmlns:a16="http://schemas.microsoft.com/office/drawing/2014/main" id="{BB36E746-BDD3-BC79-9694-80F16504DCD5}"/>
              </a:ext>
            </a:extLst>
          </p:cNvPr>
          <p:cNvSpPr>
            <a:spLocks noGrp="1"/>
          </p:cNvSpPr>
          <p:nvPr>
            <p:ph sz="quarter" idx="18" hasCustomPrompt="1"/>
          </p:nvPr>
        </p:nvSpPr>
        <p:spPr>
          <a:xfrm>
            <a:off x="495775" y="1180673"/>
            <a:ext cx="11200450" cy="4894652"/>
          </a:xfrm>
          <a:prstGeom prst="rect">
            <a:avLst/>
          </a:prstGeom>
        </p:spPr>
        <p:txBody>
          <a:bodyPr/>
          <a:lstStyle>
            <a:lvl1pPr marL="0" indent="0">
              <a:defRPr>
                <a:latin typeface="+mn-lt"/>
              </a:defRPr>
            </a:lvl1pPr>
            <a:lvl2pPr>
              <a:defRPr>
                <a:latin typeface="+mn-lt"/>
              </a:defRPr>
            </a:lvl2pPr>
            <a:lvl3pPr>
              <a:defRPr>
                <a:latin typeface="+mn-lt"/>
              </a:defRPr>
            </a:lvl3pPr>
            <a:lvl4pPr>
              <a:defRPr>
                <a:latin typeface="+mn-lt"/>
              </a:defRPr>
            </a:lvl4pPr>
          </a:lstStyle>
          <a:p>
            <a:pPr marL="0" indent="0"/>
            <a:r>
              <a:rPr lang="en-US" noProof="0"/>
              <a:t>Click to edit Master text styles</a:t>
            </a:r>
          </a:p>
          <a:p>
            <a:pPr lvl="1"/>
            <a:r>
              <a:rPr lang="en-US" noProof="0"/>
              <a:t>Second level</a:t>
            </a:r>
          </a:p>
          <a:p>
            <a:pPr marL="510652" lvl="2" indent="-233124"/>
            <a:r>
              <a:rPr lang="en-US" noProof="0"/>
              <a:t>Third level</a:t>
            </a:r>
          </a:p>
          <a:p>
            <a:pPr marL="745360" lvl="3" indent="-231537"/>
            <a:r>
              <a:rPr lang="en-US" noProof="0"/>
              <a:t>Fourth level</a:t>
            </a:r>
          </a:p>
        </p:txBody>
      </p:sp>
      <p:sp>
        <p:nvSpPr>
          <p:cNvPr id="3" name="Espace réservé du numéro de diapositive 2">
            <a:extLst>
              <a:ext uri="{FF2B5EF4-FFF2-40B4-BE49-F238E27FC236}">
                <a16:creationId xmlns:a16="http://schemas.microsoft.com/office/drawing/2014/main" id="{20CDD381-1F4C-A729-F75C-B5308AFE8930}"/>
              </a:ext>
            </a:extLst>
          </p:cNvPr>
          <p:cNvSpPr>
            <a:spLocks noGrp="1"/>
          </p:cNvSpPr>
          <p:nvPr>
            <p:ph type="sldNum" sz="quarter" idx="19"/>
          </p:nvPr>
        </p:nvSpPr>
        <p:spPr/>
        <p:txBody>
          <a:bodyPr/>
          <a:lstStyle>
            <a:lvl1pPr>
              <a:defRPr>
                <a:latin typeface="+mn-lt"/>
              </a:defRPr>
            </a:lvl1pPr>
          </a:lstStyle>
          <a:p>
            <a:r>
              <a:rPr lang="en-US"/>
              <a:t>Page </a:t>
            </a:r>
            <a:fld id="{17133BCC-9C27-B840-AD53-4B05D621FBDC}" type="slidenum">
              <a:rPr lang="en-US" smtClean="0"/>
              <a:pPr/>
              <a:t>‹#›</a:t>
            </a:fld>
            <a:endParaRPr lang="en-US"/>
          </a:p>
        </p:txBody>
      </p:sp>
      <p:sp>
        <p:nvSpPr>
          <p:cNvPr id="4" name="Espace réservé du pied de page 3">
            <a:extLst>
              <a:ext uri="{FF2B5EF4-FFF2-40B4-BE49-F238E27FC236}">
                <a16:creationId xmlns:a16="http://schemas.microsoft.com/office/drawing/2014/main" id="{25EBCCBF-AE1C-D4D0-80C0-1240C1303111}"/>
              </a:ext>
            </a:extLst>
          </p:cNvPr>
          <p:cNvSpPr>
            <a:spLocks noGrp="1"/>
          </p:cNvSpPr>
          <p:nvPr>
            <p:ph type="ftr" sz="quarter" idx="20"/>
          </p:nvPr>
        </p:nvSpPr>
        <p:spPr/>
        <p:txBody>
          <a:bodyPr/>
          <a:lstStyle>
            <a:lvl1pPr>
              <a:defRPr>
                <a:latin typeface="+mn-lt"/>
              </a:defRPr>
            </a:lvl1pPr>
          </a:lstStyle>
          <a:p>
            <a:r>
              <a:rPr lang="en-US"/>
              <a:t>© Copyright EY France | Emerging Technologies</a:t>
            </a:r>
          </a:p>
        </p:txBody>
      </p:sp>
    </p:spTree>
    <p:extLst>
      <p:ext uri="{BB962C8B-B14F-4D97-AF65-F5344CB8AC3E}">
        <p14:creationId xmlns:p14="http://schemas.microsoft.com/office/powerpoint/2010/main" val="1893368456"/>
      </p:ext>
    </p:extLst>
  </p:cSld>
  <p:clrMapOvr>
    <a:masterClrMapping/>
  </p:clrMapOvr>
  <p:extLst>
    <p:ext uri="{DCECCB84-F9BA-43D5-87BE-67443E8EF086}">
      <p15:sldGuideLst xmlns:p15="http://schemas.microsoft.com/office/powerpoint/2012/main">
        <p15:guide id="1" orient="horz" pos="56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Empt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291564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7"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a:xfrm>
            <a:off x="1494740" y="6519672"/>
            <a:ext cx="1370885" cy="201168"/>
          </a:xfrm>
          <a:prstGeom prst="rect">
            <a:avLst/>
          </a:prstGeo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1 January 2014</a:t>
            </a:r>
          </a:p>
        </p:txBody>
      </p:sp>
      <p:sp>
        <p:nvSpPr>
          <p:cNvPr id="3" name="Footer Placeholder 2"/>
          <p:cNvSpPr>
            <a:spLocks noGrp="1"/>
          </p:cNvSpPr>
          <p:nvPr>
            <p:ph type="ftr" sz="quarter" idx="11"/>
          </p:nvPr>
        </p:nvSpPr>
        <p:spPr>
          <a:xfrm>
            <a:off x="3451201" y="6519672"/>
            <a:ext cx="4579200" cy="201168"/>
          </a:xfrm>
          <a:prstGeom prst="rect">
            <a:avLst/>
          </a:prstGeo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GB"/>
              <a:t>Presentation title</a:t>
            </a:r>
          </a:p>
        </p:txBody>
      </p:sp>
    </p:spTree>
    <p:extLst>
      <p:ext uri="{BB962C8B-B14F-4D97-AF65-F5344CB8AC3E}">
        <p14:creationId xmlns:p14="http://schemas.microsoft.com/office/powerpoint/2010/main" val="460932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ver altern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98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oiler Plate">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CD9209-75E0-4545-9334-A89CFE5901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BD21D1E9-E030-48D2-8AD5-162D63B8378E}"/>
              </a:ext>
            </a:extLst>
          </p:cNvPr>
          <p:cNvSpPr txBox="1"/>
          <p:nvPr userDrawn="1"/>
        </p:nvSpPr>
        <p:spPr>
          <a:xfrm>
            <a:off x="616928" y="649798"/>
            <a:ext cx="3213087" cy="3273939"/>
          </a:xfrm>
          <a:prstGeom prst="rect">
            <a:avLst/>
          </a:prstGeom>
          <a:noFill/>
        </p:spPr>
        <p:txBody>
          <a:bodyPr wrap="square" lIns="0" tIns="33049" rIns="0" bIns="0" rtlCol="0">
            <a:spAutoFit/>
          </a:bodyPr>
          <a:lstStyle/>
          <a:p>
            <a:pPr marL="0" marR="0" lvl="0" indent="0" algn="l" defTabSz="942505" rtl="0" eaLnBrk="1" fontAlgn="auto" latinLnBrk="0" hangingPunct="1">
              <a:lnSpc>
                <a:spcPct val="100000"/>
              </a:lnSpc>
              <a:spcBef>
                <a:spcPts val="0"/>
              </a:spcBef>
              <a:spcAft>
                <a:spcPts val="1084"/>
              </a:spcAft>
              <a:buClrTx/>
              <a:buSzTx/>
              <a:buFont typeface="Arial" pitchFamily="34" charset="0"/>
              <a:buNone/>
              <a:tabLst/>
              <a:defRPr/>
            </a:pPr>
            <a:r>
              <a:rPr kumimoji="0" lang="en-US" sz="904" b="1" i="0" u="none" strike="noStrike" kern="1200" cap="none" spc="0" normalizeH="0" baseline="0" noProof="0">
                <a:ln>
                  <a:noFill/>
                </a:ln>
                <a:solidFill>
                  <a:schemeClr val="bg1"/>
                </a:solidFill>
                <a:effectLst/>
                <a:uLnTx/>
                <a:uFillTx/>
                <a:latin typeface="EYInterstate" panose="02000503020000020004" pitchFamily="2" charset="0"/>
                <a:ea typeface="+mn-ea"/>
                <a:cs typeface="+mn-cs"/>
              </a:rPr>
              <a:t>EY</a:t>
            </a:r>
            <a:r>
              <a:rPr kumimoji="0" lang="en-GB" sz="904"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 | Assurance | Tax | Transactions | Consulting</a:t>
            </a:r>
          </a:p>
          <a:p>
            <a:pPr marL="0" marR="0" lvl="3" indent="0" algn="l" defTabSz="942505" rtl="0" eaLnBrk="1" fontAlgn="auto" latinLnBrk="0" hangingPunct="1">
              <a:lnSpc>
                <a:spcPct val="100000"/>
              </a:lnSpc>
              <a:spcBef>
                <a:spcPts val="0"/>
              </a:spcBef>
              <a:spcAft>
                <a:spcPts val="542"/>
              </a:spcAft>
              <a:buClrTx/>
              <a:buSzPct val="75000"/>
              <a:buFontTx/>
              <a:buNone/>
              <a:tabLst/>
              <a:defRPr/>
            </a:pPr>
            <a:r>
              <a:rPr kumimoji="0" lang="en-GB" sz="723" b="1" i="0" u="none" strike="noStrike" kern="1200" cap="none" spc="0" normalizeH="0" baseline="0" noProof="0">
                <a:ln>
                  <a:noFill/>
                </a:ln>
                <a:solidFill>
                  <a:schemeClr val="bg1"/>
                </a:solidFill>
                <a:effectLst/>
                <a:uLnTx/>
                <a:uFillTx/>
                <a:latin typeface="EYInterstate" panose="02000503020000020004" pitchFamily="2" charset="0"/>
                <a:ea typeface="+mn-ea"/>
                <a:cs typeface="+mn-cs"/>
              </a:rPr>
              <a:t>About EY</a:t>
            </a:r>
            <a:br>
              <a:rPr kumimoji="0" lang="en-GB" sz="723" b="1" i="0" u="none" strike="noStrike" kern="1200" cap="none" spc="0" normalizeH="0" baseline="0" noProof="0">
                <a:ln>
                  <a:noFill/>
                </a:ln>
                <a:solidFill>
                  <a:schemeClr val="bg1"/>
                </a:solidFill>
                <a:effectLst/>
                <a:uLnTx/>
                <a:uFillTx/>
                <a:latin typeface="EYInterstate" panose="02000503020000020004" pitchFamily="2" charset="0"/>
                <a:ea typeface="+mn-ea"/>
                <a:cs typeface="+mn-cs"/>
              </a:rPr>
            </a:br>
            <a:r>
              <a:rPr kumimoji="0" lang="en-GB" sz="723" b="0" i="0" u="none" strike="noStrike" kern="1200" cap="none" spc="0" normalizeH="0" baseline="0" noProof="0" err="1">
                <a:ln>
                  <a:noFill/>
                </a:ln>
                <a:solidFill>
                  <a:schemeClr val="bg1"/>
                </a:solidFill>
                <a:effectLst/>
                <a:uLnTx/>
                <a:uFillTx/>
                <a:latin typeface="EYInterstate Light" panose="02000506000000020004" pitchFamily="2" charset="0"/>
                <a:ea typeface="+mn-ea"/>
                <a:cs typeface="+mn-cs"/>
              </a:rPr>
              <a:t>EY</a:t>
            </a:r>
            <a:r>
              <a:rPr kumimoji="0" lang="en-GB" sz="723"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rPr>
              <a:t> is a global leader in assurance, tax, transaction and Consulting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marR="0" lvl="3" indent="0" algn="l" defTabSz="942505" rtl="0" eaLnBrk="1" fontAlgn="auto" latinLnBrk="0" hangingPunct="1">
              <a:lnSpc>
                <a:spcPct val="100000"/>
              </a:lnSpc>
              <a:spcBef>
                <a:spcPts val="0"/>
              </a:spcBef>
              <a:spcAft>
                <a:spcPts val="542"/>
              </a:spcAft>
              <a:buClrTx/>
              <a:buSzPct val="75000"/>
              <a:buFontTx/>
              <a:buNone/>
              <a:tabLst/>
              <a:defRPr/>
            </a:pPr>
            <a:r>
              <a:rPr kumimoji="0" lang="en-GB" sz="723"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rPr>
              <a:t>EY refers to the global organization, and may refer to one or more, of the member firms of Ernst &amp; Young Global Limited, each of which is a separate legal entity. Ernst &amp; Young Global Limited, a UK company limited by guarantee, does not provide services to clients. For more information about our organization, please visit ey.com. </a:t>
            </a:r>
          </a:p>
          <a:p>
            <a:pPr marL="0" marR="0" lvl="3" indent="0" algn="l" defTabSz="942505" rtl="0" eaLnBrk="1" fontAlgn="auto" latinLnBrk="0" hangingPunct="1">
              <a:lnSpc>
                <a:spcPct val="100000"/>
              </a:lnSpc>
              <a:spcBef>
                <a:spcPts val="0"/>
              </a:spcBef>
              <a:spcAft>
                <a:spcPts val="542"/>
              </a:spcAft>
              <a:buClrTx/>
              <a:buSzPct val="75000"/>
              <a:buFontTx/>
              <a:buNone/>
              <a:tabLst/>
              <a:defRPr/>
            </a:pPr>
            <a:endParaRPr kumimoji="0" lang="en-GB" sz="723" b="0" i="0" u="none" strike="noStrike" kern="1200" cap="none" spc="0" normalizeH="0" baseline="0" noProof="0">
              <a:ln>
                <a:noFill/>
              </a:ln>
              <a:solidFill>
                <a:schemeClr val="bg1"/>
              </a:solidFill>
              <a:effectLst/>
              <a:uLnTx/>
              <a:uFillTx/>
              <a:latin typeface="EYInterstate" panose="02000503020000020004" pitchFamily="2" charset="0"/>
              <a:ea typeface="+mn-ea"/>
              <a:cs typeface="+mn-cs"/>
            </a:endParaRPr>
          </a:p>
          <a:p>
            <a:pPr marL="0" marR="0" lvl="3" indent="0" algn="l" defTabSz="942505" rtl="0" eaLnBrk="1" fontAlgn="auto" latinLnBrk="0" hangingPunct="1">
              <a:lnSpc>
                <a:spcPct val="100000"/>
              </a:lnSpc>
              <a:spcBef>
                <a:spcPts val="0"/>
              </a:spcBef>
              <a:spcAft>
                <a:spcPts val="542"/>
              </a:spcAft>
              <a:buClrTx/>
              <a:buSzPct val="75000"/>
              <a:buFontTx/>
              <a:buNone/>
              <a:tabLst/>
              <a:defRPr/>
            </a:pPr>
            <a:r>
              <a:rPr kumimoji="0" lang="en-GB" sz="904"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Ernst &amp; Young LLP</a:t>
            </a:r>
          </a:p>
          <a:p>
            <a:pPr marL="0" marR="0" lvl="3" indent="0" algn="l" defTabSz="942505" rtl="0" eaLnBrk="1" fontAlgn="auto" latinLnBrk="0" hangingPunct="1">
              <a:lnSpc>
                <a:spcPct val="100000"/>
              </a:lnSpc>
              <a:spcBef>
                <a:spcPts val="0"/>
              </a:spcBef>
              <a:spcAft>
                <a:spcPts val="452"/>
              </a:spcAft>
              <a:buClrTx/>
              <a:buSzPct val="75000"/>
              <a:buFontTx/>
              <a:buNone/>
              <a:tabLst/>
              <a:defRPr/>
            </a:pPr>
            <a:r>
              <a:rPr kumimoji="0" lang="en-GB" sz="542"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The UK firm Ernst &amp; Young LLP is a limited liability partnership registered in England and Wales with registered number OC300001 and is a member firm of Ernst &amp; Young Global Limited.</a:t>
            </a:r>
          </a:p>
          <a:p>
            <a:pPr marL="0" marR="0" lvl="3" indent="0" algn="l" defTabSz="942505" rtl="0" eaLnBrk="1" fontAlgn="auto" latinLnBrk="0" hangingPunct="1">
              <a:lnSpc>
                <a:spcPct val="100000"/>
              </a:lnSpc>
              <a:spcBef>
                <a:spcPts val="0"/>
              </a:spcBef>
              <a:spcAft>
                <a:spcPts val="452"/>
              </a:spcAft>
              <a:buClrTx/>
              <a:buSzPct val="75000"/>
              <a:buFontTx/>
              <a:buNone/>
              <a:tabLst/>
              <a:defRPr/>
            </a:pPr>
            <a:r>
              <a:rPr kumimoji="0" lang="en-GB" sz="542"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Ernst &amp; Young LLP, 1 More London Place, London, SE1 2AF.</a:t>
            </a:r>
          </a:p>
          <a:p>
            <a:pPr marL="0" marR="0" lvl="3" indent="0" algn="l" defTabSz="942505" rtl="0" eaLnBrk="1" fontAlgn="auto" latinLnBrk="0" hangingPunct="1">
              <a:lnSpc>
                <a:spcPct val="100000"/>
              </a:lnSpc>
              <a:spcBef>
                <a:spcPts val="0"/>
              </a:spcBef>
              <a:spcAft>
                <a:spcPts val="452"/>
              </a:spcAft>
              <a:buClrTx/>
              <a:buSzPct val="75000"/>
              <a:buFontTx/>
              <a:buNone/>
              <a:tabLst/>
              <a:defRPr/>
            </a:pPr>
            <a:r>
              <a:rPr kumimoji="0" lang="en-GB" sz="542"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 2023 Ernst &amp; Young LLP. Published in the UK.</a:t>
            </a:r>
            <a:br>
              <a:rPr kumimoji="0" lang="en-GB" sz="542"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br>
            <a:r>
              <a:rPr kumimoji="0" lang="en-GB" sz="542"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All Rights Reserved.</a:t>
            </a:r>
          </a:p>
          <a:p>
            <a:pPr marL="0" marR="0" lvl="3" indent="0" algn="l" defTabSz="942505" rtl="0" eaLnBrk="1" fontAlgn="auto" latinLnBrk="0" hangingPunct="1">
              <a:lnSpc>
                <a:spcPct val="100000"/>
              </a:lnSpc>
              <a:spcBef>
                <a:spcPts val="0"/>
              </a:spcBef>
              <a:spcAft>
                <a:spcPts val="452"/>
              </a:spcAft>
              <a:buClrTx/>
              <a:buSzPct val="75000"/>
              <a:buFontTx/>
              <a:buNone/>
              <a:tabLst/>
              <a:defRPr/>
            </a:pPr>
            <a:r>
              <a:rPr kumimoji="0" lang="en-GB" sz="542"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Information in this publication is intended to provide only a general outline of the subjects covered. It should neither be regarded as comprehensive nor sufficient for making decisions, nor should it be used in place of professional advice. Ernst &amp; Young LLP accepts no responsibility for any loss arising from any action taken or not taken by anyone using this material. </a:t>
            </a:r>
          </a:p>
          <a:p>
            <a:pPr marL="0" marR="0" lvl="3" indent="0" algn="l" defTabSz="942505" rtl="0" eaLnBrk="1" fontAlgn="auto" latinLnBrk="0" hangingPunct="1">
              <a:lnSpc>
                <a:spcPct val="100000"/>
              </a:lnSpc>
              <a:spcBef>
                <a:spcPts val="0"/>
              </a:spcBef>
              <a:spcAft>
                <a:spcPts val="452"/>
              </a:spcAft>
              <a:buClrTx/>
              <a:buSzPct val="75000"/>
              <a:buFontTx/>
              <a:buNone/>
              <a:tabLst/>
              <a:defRPr/>
            </a:pPr>
            <a:r>
              <a:rPr kumimoji="0" lang="en-GB" sz="723" b="0" i="0" u="none" strike="noStrike" kern="1200" cap="none" spc="0" normalizeH="0" baseline="0" noProof="0">
                <a:ln>
                  <a:noFill/>
                </a:ln>
                <a:solidFill>
                  <a:schemeClr val="bg1"/>
                </a:solidFill>
                <a:effectLst/>
                <a:uLnTx/>
                <a:uFillTx/>
                <a:latin typeface="EYInterstate" panose="02000503020000020004" pitchFamily="2" charset="0"/>
                <a:ea typeface="+mn-ea"/>
                <a:cs typeface="+mn-cs"/>
              </a:rPr>
              <a:t>ey.com</a:t>
            </a:r>
            <a:endParaRPr kumimoji="0" lang="en-GB" sz="542" b="0" i="0" u="none" strike="noStrike" kern="1200" cap="none" spc="0" normalizeH="0" baseline="0" noProof="0">
              <a:ln>
                <a:noFill/>
              </a:ln>
              <a:solidFill>
                <a:schemeClr val="bg1"/>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7669599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coulm with media p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2D0B8E-1F0D-4011-9FD9-59AE8C29A380}"/>
              </a:ext>
            </a:extLst>
          </p:cNvPr>
          <p:cNvGraphicFramePr>
            <a:graphicFrameLocks noChangeAspect="1"/>
          </p:cNvGraphicFramePr>
          <p:nvPr userDrawn="1">
            <p:custDataLst>
              <p:tags r:id="rId2"/>
            </p:custDataLst>
            <p:extLst>
              <p:ext uri="{D42A27DB-BD31-4B8C-83A1-F6EECF244321}">
                <p14:modId xmlns:p14="http://schemas.microsoft.com/office/powerpoint/2010/main" val="1230161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CD2D0B8E-1F0D-4011-9FD9-59AE8C29A38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CB9D288-C257-4FFA-A804-9C62184720E1}"/>
              </a:ext>
            </a:extLst>
          </p:cNvPr>
          <p:cNvSpPr/>
          <p:nvPr userDrawn="1">
            <p:custDataLst>
              <p:tags r:id="rId3"/>
            </p:custDataLst>
          </p:nvPr>
        </p:nvSpPr>
        <p:spPr bwMode="auto">
          <a:xfrm>
            <a:off x="0" y="0"/>
            <a:ext cx="158750" cy="158750"/>
          </a:xfrm>
          <a:prstGeom prst="rect">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1019175" rtl="0" eaLnBrk="1" fontAlgn="base" latinLnBrk="0" hangingPunct="1">
              <a:lnSpc>
                <a:spcPct val="100000"/>
              </a:lnSpc>
              <a:spcBef>
                <a:spcPct val="0"/>
              </a:spcBef>
              <a:spcAft>
                <a:spcPts val="600"/>
              </a:spcAft>
              <a:buClrTx/>
              <a:buSzTx/>
              <a:buFontTx/>
              <a:buNone/>
              <a:tabLst/>
            </a:pPr>
            <a:endParaRPr kumimoji="0" lang="en-US" sz="3795" b="0" i="0" u="none" strike="noStrike" cap="none" normalizeH="0" baseline="0">
              <a:ln>
                <a:noFill/>
              </a:ln>
              <a:solidFill>
                <a:schemeClr val="tx1"/>
              </a:solidFill>
              <a:effectLst/>
              <a:latin typeface="EYInterstate Light" panose="02000506000000020004" pitchFamily="2" charset="0"/>
              <a:ea typeface="+mj-ea"/>
              <a:cs typeface="+mj-cs"/>
              <a:sym typeface="EYInterstate Light" panose="02000506000000020004" pitchFamily="2" charset="0"/>
            </a:endParaRPr>
          </a:p>
        </p:txBody>
      </p:sp>
      <p:sp>
        <p:nvSpPr>
          <p:cNvPr id="12" name="Text Placeholder 11">
            <a:extLst>
              <a:ext uri="{FF2B5EF4-FFF2-40B4-BE49-F238E27FC236}">
                <a16:creationId xmlns:a16="http://schemas.microsoft.com/office/drawing/2014/main" id="{4D16C87D-2BC6-403C-9937-F89825635D17}"/>
              </a:ext>
            </a:extLst>
          </p:cNvPr>
          <p:cNvSpPr>
            <a:spLocks noGrp="1"/>
          </p:cNvSpPr>
          <p:nvPr>
            <p:ph type="body" sz="quarter" idx="10"/>
          </p:nvPr>
        </p:nvSpPr>
        <p:spPr>
          <a:xfrm>
            <a:off x="626852" y="4683301"/>
            <a:ext cx="7233993" cy="958304"/>
          </a:xfrm>
          <a:prstGeom prst="rect">
            <a:avLst/>
          </a:prstGeom>
        </p:spPr>
        <p:txBody>
          <a:bodyPr tIns="0" anchor="t" anchorCtr="0">
            <a:noAutofit/>
          </a:bodyPr>
          <a:lstStyle>
            <a:lvl1pPr>
              <a:lnSpc>
                <a:spcPct val="100000"/>
              </a:lnSpc>
              <a:spcAft>
                <a:spcPts val="0"/>
              </a:spcAft>
              <a:defRPr sz="1446">
                <a:latin typeface="EYInterstate" panose="02000503020000020004" pitchFamily="2" charset="0"/>
              </a:defRPr>
            </a:lvl1pPr>
            <a:lvl2pPr>
              <a:spcBef>
                <a:spcPts val="542"/>
              </a:spcBef>
              <a:spcAft>
                <a:spcPts val="0"/>
              </a:spcAft>
              <a:defRPr/>
            </a:lvl2pPr>
            <a:lvl3pPr marL="0" indent="0">
              <a:buNone/>
              <a:defRPr i="1"/>
            </a:lvl3pPr>
            <a:lvl4pPr>
              <a:lnSpc>
                <a:spcPts val="0"/>
              </a:lnSpc>
              <a:spcAft>
                <a:spcPts val="0"/>
              </a:spcAft>
              <a:defRPr sz="3614" b="1" i="0">
                <a:solidFill>
                  <a:schemeClr val="tx2"/>
                </a:solidFill>
                <a:latin typeface="EYInterstate" panose="02000503020000020004" pitchFamily="2" charset="0"/>
              </a:defRPr>
            </a:lvl4pPr>
          </a:lstStyle>
          <a:p>
            <a:pPr marL="0" marR="0" lvl="0" indent="0" algn="l" defTabSz="967659" rtl="0" eaLnBrk="1" fontAlgn="base" latinLnBrk="0" hangingPunct="1">
              <a:lnSpc>
                <a:spcPct val="100000"/>
              </a:lnSpc>
              <a:spcBef>
                <a:spcPts val="0"/>
              </a:spcBef>
              <a:spcAft>
                <a:spcPts val="0"/>
              </a:spcAft>
              <a:buClrTx/>
              <a:buSzTx/>
              <a:buFontTx/>
              <a:buNone/>
              <a:tabLst/>
              <a:defRPr/>
            </a:pPr>
            <a:r>
              <a:rPr lang="en-IN"/>
              <a:t>Edit Master text styles</a:t>
            </a:r>
          </a:p>
          <a:p>
            <a:pPr lvl="1"/>
            <a:r>
              <a:rPr lang="en-IN"/>
              <a:t>Name</a:t>
            </a:r>
          </a:p>
          <a:p>
            <a:pPr lvl="2"/>
            <a:r>
              <a:rPr lang="en-IN"/>
              <a:t>Job title</a:t>
            </a:r>
          </a:p>
          <a:p>
            <a:pPr lvl="3"/>
            <a:r>
              <a:rPr lang="en-IN"/>
              <a:t>Quote</a:t>
            </a:r>
          </a:p>
        </p:txBody>
      </p:sp>
      <p:sp>
        <p:nvSpPr>
          <p:cNvPr id="14" name="Media Placeholder 13">
            <a:extLst>
              <a:ext uri="{FF2B5EF4-FFF2-40B4-BE49-F238E27FC236}">
                <a16:creationId xmlns:a16="http://schemas.microsoft.com/office/drawing/2014/main" id="{05483ECA-F495-48FE-8878-2FC4C95C70BB}"/>
              </a:ext>
            </a:extLst>
          </p:cNvPr>
          <p:cNvSpPr>
            <a:spLocks noGrp="1"/>
          </p:cNvSpPr>
          <p:nvPr>
            <p:ph type="media" sz="quarter" idx="11"/>
          </p:nvPr>
        </p:nvSpPr>
        <p:spPr>
          <a:xfrm>
            <a:off x="626852" y="1427149"/>
            <a:ext cx="7233993" cy="2898503"/>
          </a:xfrm>
          <a:prstGeom prst="rect">
            <a:avLst/>
          </a:prstGeom>
        </p:spPr>
        <p:txBody>
          <a:bodyPr anchor="ctr"/>
          <a:lstStyle>
            <a:lvl1pPr algn="ctr">
              <a:defRPr/>
            </a:lvl1pPr>
          </a:lstStyle>
          <a:p>
            <a:endParaRPr lang="en-IN"/>
          </a:p>
        </p:txBody>
      </p:sp>
      <p:sp>
        <p:nvSpPr>
          <p:cNvPr id="3" name="Text Placeholder 2">
            <a:extLst>
              <a:ext uri="{FF2B5EF4-FFF2-40B4-BE49-F238E27FC236}">
                <a16:creationId xmlns:a16="http://schemas.microsoft.com/office/drawing/2014/main" id="{991163CC-72C1-4348-A4D8-F1114876407B}"/>
              </a:ext>
            </a:extLst>
          </p:cNvPr>
          <p:cNvSpPr>
            <a:spLocks noGrp="1"/>
          </p:cNvSpPr>
          <p:nvPr>
            <p:ph type="body" sz="quarter" idx="13"/>
          </p:nvPr>
        </p:nvSpPr>
        <p:spPr>
          <a:xfrm>
            <a:off x="8065282" y="1427148"/>
            <a:ext cx="3509791" cy="42144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B7331E1-8D43-FE4F-9D2B-8C5D1E9B0C8F}"/>
              </a:ext>
            </a:extLst>
          </p:cNvPr>
          <p:cNvSpPr>
            <a:spLocks noGrp="1"/>
          </p:cNvSpPr>
          <p:nvPr>
            <p:ph type="dt" sz="half" idx="14"/>
          </p:nvPr>
        </p:nvSpPr>
        <p:spPr>
          <a:xfrm>
            <a:off x="8808852" y="342451"/>
            <a:ext cx="2744511" cy="97335"/>
          </a:xfrm>
          <a:prstGeom prst="rect">
            <a:avLst/>
          </a:prstGeom>
        </p:spPr>
        <p:txBody>
          <a:bodyPr/>
          <a:lstStyle/>
          <a:p>
            <a:pPr algn="r"/>
            <a:r>
              <a:rPr lang="en-GB"/>
              <a:t>Private and confidential</a:t>
            </a:r>
          </a:p>
        </p:txBody>
      </p:sp>
      <p:sp>
        <p:nvSpPr>
          <p:cNvPr id="7" name="Footer Placeholder 6">
            <a:extLst>
              <a:ext uri="{FF2B5EF4-FFF2-40B4-BE49-F238E27FC236}">
                <a16:creationId xmlns:a16="http://schemas.microsoft.com/office/drawing/2014/main" id="{14900C49-88BC-D243-A9A3-A4A52D427964}"/>
              </a:ext>
            </a:extLst>
          </p:cNvPr>
          <p:cNvSpPr>
            <a:spLocks noGrp="1"/>
          </p:cNvSpPr>
          <p:nvPr>
            <p:ph type="ftr" sz="quarter" idx="15"/>
          </p:nvPr>
        </p:nvSpPr>
        <p:spPr>
          <a:xfrm>
            <a:off x="603460" y="316392"/>
            <a:ext cx="4779828" cy="149454"/>
          </a:xfrm>
          <a:prstGeom prst="rect">
            <a:avLst/>
          </a:prstGeom>
        </p:spPr>
        <p:txBody>
          <a:bodyPr/>
          <a:lstStyle/>
          <a:p>
            <a:r>
              <a:rPr lang="en-GB"/>
              <a:t>Presentation to [National Bank of Greece]</a:t>
            </a:r>
          </a:p>
        </p:txBody>
      </p:sp>
      <p:sp>
        <p:nvSpPr>
          <p:cNvPr id="8" name="Slide Number Placeholder 7">
            <a:extLst>
              <a:ext uri="{FF2B5EF4-FFF2-40B4-BE49-F238E27FC236}">
                <a16:creationId xmlns:a16="http://schemas.microsoft.com/office/drawing/2014/main" id="{59DD30BE-2805-964A-BC4B-EE8CF074C321}"/>
              </a:ext>
            </a:extLst>
          </p:cNvPr>
          <p:cNvSpPr>
            <a:spLocks noGrp="1"/>
          </p:cNvSpPr>
          <p:nvPr>
            <p:ph type="sldNum" sz="quarter" idx="16"/>
          </p:nvPr>
        </p:nvSpPr>
        <p:spPr>
          <a:xfrm>
            <a:off x="11828996" y="342419"/>
            <a:ext cx="110607" cy="97399"/>
          </a:xfrm>
          <a:prstGeom prst="rect">
            <a:avLst/>
          </a:prstGeom>
        </p:spPr>
        <p:txBody>
          <a:bodyPr/>
          <a:lstStyle/>
          <a:p>
            <a:pPr algn="ctr"/>
            <a:fld id="{8B680765-40E2-AC40-8F5D-C6BB6AC8B5D5}" type="slidenum">
              <a:rPr lang="en-GB" smtClean="0"/>
              <a:pPr algn="ctr"/>
              <a:t>‹#›</a:t>
            </a:fld>
            <a:endParaRPr lang="en-GB"/>
          </a:p>
        </p:txBody>
      </p:sp>
      <p:sp>
        <p:nvSpPr>
          <p:cNvPr id="9" name="Title 8">
            <a:extLst>
              <a:ext uri="{FF2B5EF4-FFF2-40B4-BE49-F238E27FC236}">
                <a16:creationId xmlns:a16="http://schemas.microsoft.com/office/drawing/2014/main" id="{37D1E7C3-4EA9-4F4F-B515-2277549E48D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26488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100506905"/>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7171" name="think-cell Slide" r:id="rId5" imgW="424" imgH="424" progId="TCLayout.ActiveDocument.1">
                  <p:embed/>
                </p:oleObj>
              </mc:Choice>
              <mc:Fallback>
                <p:oleObj name="think-cell Slide" r:id="rId5" imgW="424" imgH="424" progId="TCLayout.ActiveDocument.1">
                  <p:embed/>
                  <p:pic>
                    <p:nvPicPr>
                      <p:cNvPr id="7" name="Object 6" hidden="1"/>
                      <p:cNvPicPr/>
                      <p:nvPr/>
                    </p:nvPicPr>
                    <p:blipFill>
                      <a:blip r:embed="rId6"/>
                      <a:stretch>
                        <a:fillRect/>
                      </a:stretch>
                    </p:blipFill>
                    <p:spPr>
                      <a:xfrm>
                        <a:off x="1587" y="1588"/>
                        <a:ext cx="1587"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66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1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a:xfrm>
            <a:off x="609601" y="294200"/>
            <a:ext cx="10972800" cy="590400"/>
          </a:xfrm>
        </p:spPr>
        <p:txBody>
          <a:bodyPr/>
          <a:lstStyle>
            <a:lvl1pPr>
              <a:defRPr sz="21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fld id="{F1BC30E3-FFE5-4B91-AA19-87A149EBB9EE}" type="slidenum">
              <a:rPr smtClean="0"/>
              <a:pPr/>
              <a:t>‹#›</a:t>
            </a:fld>
            <a:endParaRPr/>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8231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48108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100" y="1954221"/>
            <a:ext cx="4326679" cy="979702"/>
          </a:xfrm>
        </p:spPr>
        <p:txBody>
          <a:bodyPr/>
          <a:lstStyle>
            <a:lvl1pPr>
              <a:defRPr sz="2999"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tx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02788239"/>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59392" y="4960938"/>
            <a:ext cx="1224912"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638687211"/>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200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111" y="869577"/>
            <a:ext cx="4845500"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425967762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13 June 2023</a:t>
            </a:fld>
            <a:endParaRPr lang="en-IN"/>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3022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EE19B0F1-44AD-42A5-9A37-2FB41F1EC903}" type="datetime3">
              <a:rPr lang="en-US" smtClean="0"/>
              <a:t>13 June 2023</a:t>
            </a:fld>
            <a:endParaRPr lang="en-IN"/>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6622693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FAA65521-E907-4B6A-8E88-DD4BEE4ED137}" type="datetime3">
              <a:rPr lang="en-US" smtClean="0"/>
              <a:t>13 June 2023</a:t>
            </a:fld>
            <a:endParaRPr lang="en-IN"/>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229013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endParaRPr lang="en-IN"/>
          </a:p>
        </p:txBody>
      </p:sp>
      <p:sp>
        <p:nvSpPr>
          <p:cNvPr id="2" name="Title 1"/>
          <p:cNvSpPr>
            <a:spLocks noGrp="1"/>
          </p:cNvSpPr>
          <p:nvPr>
            <p:ph type="title"/>
          </p:nvPr>
        </p:nvSpPr>
        <p:spPr>
          <a:xfrm>
            <a:off x="2693891" y="294200"/>
            <a:ext cx="8887371"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B2FB67F6-71E2-4CE9-9767-63F7E639F73F}" type="datetime3">
              <a:rPr lang="en-US" smtClean="0"/>
              <a:t>13 June 2023</a:t>
            </a:fld>
            <a:endParaRPr lang="en-IN"/>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966512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1" y="1137920"/>
            <a:ext cx="8234455"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13 June 2023</a:t>
            </a:fld>
            <a:endParaRPr lang="en-IN"/>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7436460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13 June 2023</a:t>
            </a:fld>
            <a:endParaRPr lang="en-IN"/>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7883379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3" y="2578743"/>
            <a:ext cx="4535597"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3" y="3840384"/>
            <a:ext cx="4535597" cy="1055708"/>
          </a:xfrm>
        </p:spPr>
        <p:txBody>
          <a:bodyPr/>
          <a:lstStyle>
            <a:lvl1pPr marL="0" indent="0">
              <a:buNone/>
              <a:defRPr sz="1599"/>
            </a:lvl1pPr>
          </a:lstStyle>
          <a:p>
            <a:pPr lvl="0"/>
            <a:r>
              <a:rPr lang="en-IN"/>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13 June 2023</a:t>
            </a:fld>
            <a:endParaRPr lang="en-IN"/>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50982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662013922"/>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8195" name="think-cell Slide" r:id="rId5" imgW="424" imgH="424" progId="TCLayout.ActiveDocument.1">
                  <p:embed/>
                </p:oleObj>
              </mc:Choice>
              <mc:Fallback>
                <p:oleObj name="think-cell Slide" r:id="rId5" imgW="424" imgH="424" progId="TCLayout.ActiveDocument.1">
                  <p:embed/>
                  <p:pic>
                    <p:nvPicPr>
                      <p:cNvPr id="7" name="Object 6" hidden="1"/>
                      <p:cNvPicPr/>
                      <p:nvPr/>
                    </p:nvPicPr>
                    <p:blipFill>
                      <a:blip r:embed="rId6"/>
                      <a:stretch>
                        <a:fillRect/>
                      </a:stretch>
                    </p:blipFill>
                    <p:spPr>
                      <a:xfrm>
                        <a:off x="1587" y="1588"/>
                        <a:ext cx="1587"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66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1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601" y="294200"/>
            <a:ext cx="10972800" cy="590400"/>
          </a:xfrm>
        </p:spPr>
        <p:txBody>
          <a:bodyPr/>
          <a:lstStyle>
            <a:lvl1pPr>
              <a:defRPr sz="21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13005225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13 June 2023</a:t>
            </a:fld>
            <a:endParaRPr lang="en-IN"/>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41591278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13 June 2023</a:t>
            </a:fld>
            <a:endParaRPr lang="en-IN"/>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501888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FFE600"/>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chemeClr val="tx2"/>
                </a:solidFill>
                <a:latin typeface="Georgia" panose="02040502050405020303" pitchFamily="18" charset="0"/>
              </a:rPr>
              <a:t>“ </a:t>
            </a:r>
          </a:p>
        </p:txBody>
      </p:sp>
    </p:spTree>
    <p:extLst>
      <p:ext uri="{BB962C8B-B14F-4D97-AF65-F5344CB8AC3E}">
        <p14:creationId xmlns:p14="http://schemas.microsoft.com/office/powerpoint/2010/main" val="382308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chemeClr val="tx2"/>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chemeClr val="bg1"/>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2807199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1" y="1137920"/>
            <a:ext cx="8234455"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13 June 2023</a:t>
            </a:fld>
            <a:endParaRPr lang="en-IN"/>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739356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13 June 2023</a:t>
            </a:fld>
            <a:endParaRPr lang="en-IN"/>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4085322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13 June 2023</a:t>
            </a:fld>
            <a:endParaRPr lang="en-IN"/>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9008704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13 June 2023</a:t>
            </a:fld>
            <a:endParaRPr lang="en-IN"/>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4078267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13 June 2023</a:t>
            </a:fld>
            <a:endParaRPr lang="en-IN"/>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9348703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DE39BF9A-0D1B-456C-90FD-7DD4E43985FE}" type="datetime3">
              <a:rPr lang="en-US" smtClean="0"/>
              <a:t>13 June 2023</a:t>
            </a:fld>
            <a:endParaRPr lang="en-IN"/>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34317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057172322"/>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9219" name="think-cell Slide" r:id="rId5" imgW="424" imgH="424" progId="TCLayout.ActiveDocument.1">
                  <p:embed/>
                </p:oleObj>
              </mc:Choice>
              <mc:Fallback>
                <p:oleObj name="think-cell Slide" r:id="rId5" imgW="424" imgH="424" progId="TCLayout.ActiveDocument.1">
                  <p:embed/>
                  <p:pic>
                    <p:nvPicPr>
                      <p:cNvPr id="7" name="Object 6" hidden="1"/>
                      <p:cNvPicPr/>
                      <p:nvPr/>
                    </p:nvPicPr>
                    <p:blipFill>
                      <a:blip r:embed="rId6"/>
                      <a:stretch>
                        <a:fillRect/>
                      </a:stretch>
                    </p:blipFill>
                    <p:spPr>
                      <a:xfrm>
                        <a:off x="1587" y="1588"/>
                        <a:ext cx="1587"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66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1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601" y="294200"/>
            <a:ext cx="10972800" cy="590400"/>
          </a:xfrm>
        </p:spPr>
        <p:txBody>
          <a:bodyPr/>
          <a:lstStyle>
            <a:lvl1pPr>
              <a:defRPr sz="2199">
                <a:solidFill>
                  <a:schemeClr val="bg1"/>
                </a:solidFill>
              </a:defRPr>
            </a:lvl1pPr>
          </a:lstStyle>
          <a:p>
            <a:r>
              <a:rPr lang="en-US"/>
              <a:t>Standard slide</a:t>
            </a:r>
            <a:endParaRPr lang="en-GB"/>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a:xfrm>
            <a:off x="3531010" y="6471244"/>
            <a:ext cx="5129980" cy="180000"/>
          </a:xfrm>
        </p:spPr>
        <p:txBody>
          <a:bodyPr/>
          <a:lstStyle/>
          <a:p>
            <a:r>
              <a:rPr lang="pl-PL" err="1">
                <a:solidFill>
                  <a:schemeClr val="bg1">
                    <a:lumMod val="20000"/>
                    <a:lumOff val="80000"/>
                  </a:schemeClr>
                </a:solidFill>
              </a:rPr>
              <a:t>Reply</a:t>
            </a:r>
            <a:r>
              <a:rPr lang="pl-PL">
                <a:solidFill>
                  <a:schemeClr val="bg1">
                    <a:lumMod val="20000"/>
                    <a:lumOff val="80000"/>
                  </a:schemeClr>
                </a:solidFill>
              </a:rPr>
              <a:t> </a:t>
            </a:r>
            <a:r>
              <a:rPr lang="en-US">
                <a:solidFill>
                  <a:schemeClr val="bg1">
                    <a:lumMod val="20000"/>
                    <a:lumOff val="80000"/>
                  </a:schemeClr>
                </a:solidFill>
              </a:rPr>
              <a:t>to Request for Information Advanced calculation engine for real time data </a:t>
            </a:r>
          </a:p>
          <a:p>
            <a:endParaRPr lang="en-US"/>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17602903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13 June 2023</a:t>
            </a:fld>
            <a:endParaRPr lang="en-IN"/>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778513789"/>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13 June 2023</a:t>
            </a:fld>
            <a:endParaRPr lang="en-IN"/>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902467494"/>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6423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13 June 2023</a:t>
            </a:fld>
            <a:endParaRPr lang="en-IN"/>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2092236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240242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0"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429520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9" y="0"/>
            <a:ext cx="12185658" cy="6858000"/>
          </a:xfrm>
          <a:prstGeom prst="rect">
            <a:avLst/>
          </a:prstGeom>
        </p:spPr>
      </p:pic>
      <p:sp>
        <p:nvSpPr>
          <p:cNvPr id="7" name="TextBox 1">
            <a:extLst>
              <a:ext uri="{FF2B5EF4-FFF2-40B4-BE49-F238E27FC236}">
                <a16:creationId xmlns:a16="http://schemas.microsoft.com/office/drawing/2014/main" id="{DFA341C1-ED8C-4D91-BEFF-3AC143FDD5FC}"/>
              </a:ext>
            </a:extLst>
          </p:cNvPr>
          <p:cNvSpPr txBox="1"/>
          <p:nvPr userDrawn="1"/>
        </p:nvSpPr>
        <p:spPr>
          <a:xfrm>
            <a:off x="482624" y="559102"/>
            <a:ext cx="3483664" cy="5022914"/>
          </a:xfrm>
          <a:prstGeom prst="rect">
            <a:avLst/>
          </a:prstGeom>
          <a:noFill/>
        </p:spPr>
        <p:txBody>
          <a:bodyPr wrap="square" lIns="0" tIns="36557"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800" b="1" kern="1200">
                <a:solidFill>
                  <a:schemeClr val="bg1"/>
                </a:solidFill>
                <a:effectLst/>
                <a:latin typeface="+mn-lt"/>
                <a:ea typeface="+mn-ea"/>
                <a:cs typeface="+mn-cs"/>
              </a:rPr>
              <a:t>EY | </a:t>
            </a:r>
            <a:r>
              <a:rPr lang="en-US" sz="800" kern="1200">
                <a:solidFill>
                  <a:schemeClr val="bg1"/>
                </a:solidFill>
                <a:effectLst/>
                <a:latin typeface="+mn-lt"/>
                <a:ea typeface="+mn-ea"/>
                <a:cs typeface="+mn-cs"/>
              </a:rPr>
              <a:t>Assurance | Tax | Transactions | Advisory</a:t>
            </a:r>
          </a:p>
          <a:p>
            <a:pPr>
              <a:lnSpc>
                <a:spcPct val="100000"/>
              </a:lnSpc>
            </a:pPr>
            <a:endParaRPr lang="el-GR" sz="800" kern="1200">
              <a:solidFill>
                <a:schemeClr val="bg1"/>
              </a:solidFill>
              <a:effectLst/>
              <a:latin typeface="+mn-lt"/>
              <a:ea typeface="+mn-ea"/>
              <a:cs typeface="+mn-cs"/>
            </a:endParaRPr>
          </a:p>
          <a:p>
            <a:pPr>
              <a:lnSpc>
                <a:spcPct val="100000"/>
              </a:lnSpc>
            </a:pPr>
            <a:r>
              <a:rPr lang="en-US" sz="800" b="1" kern="1200">
                <a:solidFill>
                  <a:schemeClr val="bg1"/>
                </a:solidFill>
                <a:effectLst/>
                <a:latin typeface="+mn-lt"/>
                <a:ea typeface="+mn-ea"/>
                <a:cs typeface="+mn-cs"/>
              </a:rPr>
              <a:t>About EY</a:t>
            </a:r>
            <a:endParaRPr lang="el-GR" sz="800" b="1" kern="1200">
              <a:solidFill>
                <a:schemeClr val="bg1"/>
              </a:solidFill>
              <a:effectLst/>
              <a:latin typeface="+mn-lt"/>
              <a:ea typeface="+mn-ea"/>
              <a:cs typeface="+mn-cs"/>
            </a:endParaRPr>
          </a:p>
          <a:p>
            <a:pPr marL="0" indent="0">
              <a:lnSpc>
                <a:spcPct val="100000"/>
              </a:lnSpc>
              <a:spcAft>
                <a:spcPts val="600"/>
              </a:spcAft>
              <a:buClr>
                <a:schemeClr val="accent2"/>
              </a:buClr>
              <a:buSzPct val="70000"/>
              <a:buFont typeface="Arial" pitchFamily="34" charset="0"/>
              <a:buNone/>
            </a:pPr>
            <a:r>
              <a:rPr lang="en-US" sz="800">
                <a:solidFill>
                  <a:schemeClr val="bg1"/>
                </a:solidFill>
              </a:rPr>
              <a:t>EY is a global leader in assurance, tax, transaction and advisory services. </a:t>
            </a:r>
            <a:br>
              <a:rPr lang="el-GR" sz="800">
                <a:solidFill>
                  <a:schemeClr val="bg1"/>
                </a:solidFill>
              </a:rPr>
            </a:br>
            <a:r>
              <a:rPr lang="en-US" sz="800">
                <a:solidFill>
                  <a:schemeClr val="bg1"/>
                </a:solidFill>
              </a:rPr>
              <a:t>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indent="0">
              <a:lnSpc>
                <a:spcPct val="100000"/>
              </a:lnSpc>
              <a:spcAft>
                <a:spcPts val="600"/>
              </a:spcAft>
              <a:buClr>
                <a:schemeClr val="accent2"/>
              </a:buClr>
              <a:buSzPct val="70000"/>
              <a:buFont typeface="Arial" pitchFamily="34" charset="0"/>
              <a:buNone/>
            </a:pPr>
            <a:r>
              <a:rPr lang="en-US" sz="800" kern="1200">
                <a:solidFill>
                  <a:schemeClr val="bg1"/>
                </a:solidFill>
                <a:effectLst/>
                <a:latin typeface="+mn-lt"/>
                <a:ea typeface="+mn-ea"/>
                <a:cs typeface="+mn-cs"/>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a:t>
            </a:r>
            <a:br>
              <a:rPr lang="en-US" sz="800" kern="1200">
                <a:solidFill>
                  <a:schemeClr val="bg1"/>
                </a:solidFill>
                <a:effectLst/>
                <a:latin typeface="+mn-lt"/>
                <a:ea typeface="+mn-ea"/>
                <a:cs typeface="+mn-cs"/>
              </a:rPr>
            </a:br>
            <a:r>
              <a:rPr lang="en-US" sz="800" kern="1200">
                <a:solidFill>
                  <a:schemeClr val="bg1"/>
                </a:solidFill>
                <a:effectLst/>
                <a:latin typeface="+mn-lt"/>
                <a:ea typeface="+mn-ea"/>
                <a:cs typeface="+mn-cs"/>
              </a:rPr>
              <a:t>For more information about our organization, please visit ey.com.</a:t>
            </a:r>
            <a:br>
              <a:rPr lang="en-US" sz="800" kern="1200">
                <a:solidFill>
                  <a:schemeClr val="bg1"/>
                </a:solidFill>
                <a:effectLst/>
                <a:latin typeface="+mn-lt"/>
                <a:ea typeface="+mn-ea"/>
                <a:cs typeface="+mn-cs"/>
              </a:rPr>
            </a:br>
            <a:endParaRPr lang="el-GR" sz="800" kern="1200">
              <a:solidFill>
                <a:schemeClr val="bg1"/>
              </a:solidFill>
              <a:effectLst/>
              <a:latin typeface="+mn-lt"/>
              <a:ea typeface="+mn-ea"/>
              <a:cs typeface="+mn-cs"/>
            </a:endParaRPr>
          </a:p>
          <a:p>
            <a:pPr>
              <a:lnSpc>
                <a:spcPct val="100000"/>
              </a:lnSpc>
            </a:pPr>
            <a:r>
              <a:rPr lang="en-US" sz="800" b="1" kern="1200">
                <a:solidFill>
                  <a:schemeClr val="bg1"/>
                </a:solidFill>
                <a:effectLst/>
                <a:latin typeface="+mn-lt"/>
                <a:ea typeface="+mn-ea"/>
                <a:cs typeface="+mn-cs"/>
              </a:rPr>
              <a:t>About EY's Advisory Services </a:t>
            </a:r>
            <a:br>
              <a:rPr lang="en-US" sz="800" kern="1200">
                <a:solidFill>
                  <a:schemeClr val="bg1"/>
                </a:solidFill>
                <a:effectLst/>
                <a:latin typeface="+mn-lt"/>
                <a:ea typeface="+mn-ea"/>
                <a:cs typeface="+mn-cs"/>
              </a:rPr>
            </a:br>
            <a:r>
              <a:rPr lang="en-US" sz="800">
                <a:solidFill>
                  <a:schemeClr val="bg1"/>
                </a:solidFill>
              </a:rPr>
              <a:t>In a world of unprecedented change, EY Advisory believes a better working world means helping clients solve big, complex industry issues and capitalize on opportunities to grow, optimize and protect their businesses.</a:t>
            </a:r>
          </a:p>
          <a:p>
            <a:pPr>
              <a:lnSpc>
                <a:spcPct val="100000"/>
              </a:lnSpc>
            </a:pPr>
            <a:r>
              <a:rPr lang="en-US" sz="800">
                <a:solidFill>
                  <a:schemeClr val="bg1"/>
                </a:solidFill>
              </a:rPr>
              <a:t> </a:t>
            </a:r>
          </a:p>
          <a:p>
            <a:pPr>
              <a:lnSpc>
                <a:spcPct val="100000"/>
              </a:lnSpc>
            </a:pPr>
            <a:r>
              <a:rPr lang="en-US" sz="800">
                <a:solidFill>
                  <a:schemeClr val="bg1"/>
                </a:solidFill>
              </a:rPr>
              <a:t>From C-suite and functional leaders of Fortune 100 multinationals to disruptive innovators and emerging market small and medium-sized enterprises, EY Advisory works with clients — from strategy through execution — to help them design better outcomes and realize long-lasting results. A global mindset, diversity and collaborative culture inspires EY consultants to ask better questions. They work with their clients, as well as an ecosystem of internal and external experts, to create innovative answers. Together, EY helps clients’ businesses work better.</a:t>
            </a:r>
          </a:p>
          <a:p>
            <a:pPr>
              <a:lnSpc>
                <a:spcPct val="100000"/>
              </a:lnSpc>
            </a:pPr>
            <a:endParaRPr lang="en-US" sz="800">
              <a:solidFill>
                <a:schemeClr val="bg1"/>
              </a:solidFill>
            </a:endParaRPr>
          </a:p>
          <a:p>
            <a:pPr>
              <a:lnSpc>
                <a:spcPct val="100000"/>
              </a:lnSpc>
            </a:pPr>
            <a:r>
              <a:rPr lang="en-US" sz="800">
                <a:solidFill>
                  <a:schemeClr val="bg1"/>
                </a:solidFill>
              </a:rPr>
              <a:t>The better the question. The better the answer. The better the world works. </a:t>
            </a:r>
            <a:endParaRPr lang="en-US" sz="800">
              <a:solidFill>
                <a:schemeClr val="bg1"/>
              </a:solidFill>
              <a:effectLst/>
            </a:endParaRPr>
          </a:p>
          <a:p>
            <a:pPr>
              <a:lnSpc>
                <a:spcPct val="100000"/>
              </a:lnSpc>
            </a:pPr>
            <a:r>
              <a:rPr lang="en-US" sz="800" kern="1200">
                <a:solidFill>
                  <a:schemeClr val="bg1"/>
                </a:solidFill>
                <a:effectLst/>
                <a:latin typeface="+mn-lt"/>
                <a:ea typeface="+mn-ea"/>
                <a:cs typeface="+mn-cs"/>
              </a:rPr>
              <a:t> </a:t>
            </a:r>
            <a:endParaRPr lang="el-GR" sz="800" kern="1200">
              <a:solidFill>
                <a:schemeClr val="bg1"/>
              </a:solidFill>
              <a:effectLst/>
              <a:latin typeface="+mn-lt"/>
              <a:ea typeface="+mn-ea"/>
              <a:cs typeface="+mn-cs"/>
            </a:endParaRPr>
          </a:p>
          <a:p>
            <a:pPr>
              <a:lnSpc>
                <a:spcPct val="100000"/>
              </a:lnSpc>
            </a:pPr>
            <a:r>
              <a:rPr lang="en-US" sz="800" kern="1200">
                <a:solidFill>
                  <a:schemeClr val="bg1"/>
                </a:solidFill>
                <a:effectLst/>
                <a:latin typeface="+mn-lt"/>
                <a:ea typeface="+mn-ea"/>
                <a:cs typeface="+mn-cs"/>
              </a:rPr>
              <a:t>© 2023 EY</a:t>
            </a:r>
            <a:endParaRPr lang="el-GR" sz="800" kern="1200">
              <a:solidFill>
                <a:schemeClr val="bg1"/>
              </a:solidFill>
              <a:effectLst/>
              <a:latin typeface="+mn-lt"/>
              <a:ea typeface="+mn-ea"/>
              <a:cs typeface="+mn-cs"/>
            </a:endParaRPr>
          </a:p>
          <a:p>
            <a:pPr>
              <a:lnSpc>
                <a:spcPct val="100000"/>
              </a:lnSpc>
            </a:pPr>
            <a:r>
              <a:rPr lang="en-US" sz="800" kern="1200">
                <a:solidFill>
                  <a:schemeClr val="bg1"/>
                </a:solidFill>
                <a:effectLst/>
                <a:latin typeface="+mn-lt"/>
                <a:ea typeface="+mn-ea"/>
                <a:cs typeface="+mn-cs"/>
              </a:rPr>
              <a:t>All Rights Reserved.</a:t>
            </a:r>
            <a:endParaRPr lang="el-GR" sz="800" kern="1200">
              <a:solidFill>
                <a:schemeClr val="bg1"/>
              </a:solidFill>
              <a:effectLst/>
              <a:latin typeface="+mn-lt"/>
              <a:ea typeface="+mn-ea"/>
              <a:cs typeface="+mn-cs"/>
            </a:endParaRPr>
          </a:p>
          <a:p>
            <a:pPr marL="0" marR="0" lvl="0" indent="0" algn="l" defTabSz="913943" rtl="0" eaLnBrk="1" fontAlgn="auto" latinLnBrk="0" hangingPunct="1">
              <a:lnSpc>
                <a:spcPct val="100000"/>
              </a:lnSpc>
              <a:spcBef>
                <a:spcPts val="0"/>
              </a:spcBef>
              <a:spcAft>
                <a:spcPts val="0"/>
              </a:spcAft>
              <a:buClrTx/>
              <a:buSzTx/>
              <a:buFontTx/>
              <a:buNone/>
              <a:tabLst/>
              <a:defRPr/>
            </a:pPr>
            <a:endParaRPr lang="el-GR" sz="800" b="0" i="0" u="none" strike="noStrike" kern="1200" baseline="0">
              <a:solidFill>
                <a:schemeClr val="bg1"/>
              </a:solidFill>
              <a:effectLst/>
              <a:latin typeface="+mn-lt"/>
              <a:ea typeface="+mn-ea"/>
              <a:cs typeface="+mn-cs"/>
            </a:endParaRPr>
          </a:p>
          <a:p>
            <a:pPr marL="0" marR="0" lvl="0" indent="0" algn="l" defTabSz="913943" rtl="0" eaLnBrk="1" fontAlgn="auto" latinLnBrk="0" hangingPunct="1">
              <a:lnSpc>
                <a:spcPct val="100000"/>
              </a:lnSpc>
              <a:spcBef>
                <a:spcPts val="0"/>
              </a:spcBef>
              <a:spcAft>
                <a:spcPts val="0"/>
              </a:spcAft>
              <a:buClrTx/>
              <a:buSzTx/>
              <a:buFontTx/>
              <a:buNone/>
              <a:tabLst/>
              <a:defRPr/>
            </a:pPr>
            <a:r>
              <a:rPr lang="en-GB" sz="999" b="0" i="0" u="none" strike="noStrike" kern="1200" baseline="0">
                <a:solidFill>
                  <a:schemeClr val="bg1"/>
                </a:solidFill>
                <a:latin typeface="EYInterstate" panose="02000503020000020004" pitchFamily="2" charset="0"/>
                <a:ea typeface="+mn-ea"/>
                <a:cs typeface="+mn-cs"/>
              </a:rPr>
              <a:t>ey.com</a:t>
            </a:r>
          </a:p>
          <a:p>
            <a:pPr>
              <a:lnSpc>
                <a:spcPct val="100000"/>
              </a:lnSpc>
            </a:pPr>
            <a:endParaRPr lang="el-GR" sz="800" kern="1200">
              <a:solidFill>
                <a:schemeClr val="bg1"/>
              </a:solidFill>
              <a:effectLst/>
              <a:latin typeface="+mn-lt"/>
              <a:ea typeface="+mn-ea"/>
              <a:cs typeface="+mn-cs"/>
            </a:endParaRPr>
          </a:p>
        </p:txBody>
      </p:sp>
      <p:pic>
        <p:nvPicPr>
          <p:cNvPr id="5" name="Picture 4">
            <a:extLst>
              <a:ext uri="{FF2B5EF4-FFF2-40B4-BE49-F238E27FC236}">
                <a16:creationId xmlns:a16="http://schemas.microsoft.com/office/drawing/2014/main" id="{BB572B63-79AE-4359-AF70-9E564F7251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625" y="6313915"/>
            <a:ext cx="2975740" cy="141850"/>
          </a:xfrm>
          <a:prstGeom prst="rect">
            <a:avLst/>
          </a:prstGeom>
        </p:spPr>
      </p:pic>
    </p:spTree>
    <p:extLst>
      <p:ext uri="{BB962C8B-B14F-4D97-AF65-F5344CB8AC3E}">
        <p14:creationId xmlns:p14="http://schemas.microsoft.com/office/powerpoint/2010/main" val="29315183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791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2" y="876059"/>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217510037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13 June 2023</a:t>
            </a:fld>
            <a:endParaRPr lang="en-IN"/>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53894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494952859"/>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10243" name="think-cell Slide" r:id="rId5" imgW="424" imgH="424" progId="TCLayout.ActiveDocument.1">
                  <p:embed/>
                </p:oleObj>
              </mc:Choice>
              <mc:Fallback>
                <p:oleObj name="think-cell Slide" r:id="rId5" imgW="424" imgH="424" progId="TCLayout.ActiveDocument.1">
                  <p:embed/>
                  <p:pic>
                    <p:nvPicPr>
                      <p:cNvPr id="9" name="Object 8" hidden="1"/>
                      <p:cNvPicPr/>
                      <p:nvPr/>
                    </p:nvPicPr>
                    <p:blipFill>
                      <a:blip r:embed="rId6"/>
                      <a:stretch>
                        <a:fillRect/>
                      </a:stretch>
                    </p:blipFill>
                    <p:spPr>
                      <a:xfrm>
                        <a:off x="1587" y="1588"/>
                        <a:ext cx="1587"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66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1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r>
              <a:rPr lang="en-US"/>
              <a:t>Click icon to add picture</a:t>
            </a:r>
            <a:endParaRPr lang="en-IN"/>
          </a:p>
        </p:txBody>
      </p:sp>
      <p:sp>
        <p:nvSpPr>
          <p:cNvPr id="2" name="Title 1"/>
          <p:cNvSpPr>
            <a:spLocks noGrp="1"/>
          </p:cNvSpPr>
          <p:nvPr>
            <p:ph type="title"/>
          </p:nvPr>
        </p:nvSpPr>
        <p:spPr>
          <a:xfrm>
            <a:off x="609601" y="294200"/>
            <a:ext cx="7440547" cy="590400"/>
          </a:xfrm>
        </p:spPr>
        <p:txBody>
          <a:bodyPr/>
          <a:lstStyle>
            <a:lvl1pPr>
              <a:defRPr sz="21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endParaRPr lang="en-IN"/>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endParaRPr lang="en-US"/>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21935330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13 June 2023</a:t>
            </a:fld>
            <a:endParaRPr lang="en-IN"/>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2389310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13 June 2023</a:t>
            </a:fld>
            <a:endParaRPr lang="en-IN"/>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256807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endParaRPr lang="en-IN"/>
          </a:p>
        </p:txBody>
      </p:sp>
      <p:sp>
        <p:nvSpPr>
          <p:cNvPr id="2" name="Title 1"/>
          <p:cNvSpPr>
            <a:spLocks noGrp="1"/>
          </p:cNvSpPr>
          <p:nvPr>
            <p:ph type="title"/>
          </p:nvPr>
        </p:nvSpPr>
        <p:spPr>
          <a:xfrm>
            <a:off x="2693891" y="294200"/>
            <a:ext cx="8887371"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13 June 2023</a:t>
            </a:fld>
            <a:endParaRPr lang="en-IN"/>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87388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chemeClr val="tx2"/>
                </a:solidFill>
                <a:latin typeface="Georgia" panose="02040502050405020303" pitchFamily="18" charset="0"/>
              </a:rPr>
              <a:t>“ </a:t>
            </a:r>
          </a:p>
        </p:txBody>
      </p:sp>
    </p:spTree>
    <p:extLst>
      <p:ext uri="{BB962C8B-B14F-4D97-AF65-F5344CB8AC3E}">
        <p14:creationId xmlns:p14="http://schemas.microsoft.com/office/powerpoint/2010/main" val="42384103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4216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13 June 2023</a:t>
            </a:fld>
            <a:endParaRPr lang="en-IN"/>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646329697"/>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13 June 2023</a:t>
            </a:fld>
            <a:endParaRPr lang="en-IN"/>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276867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13 June 2023</a:t>
            </a:fld>
            <a:endParaRPr lang="en-IN"/>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7341380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13 June 2023</a:t>
            </a:fld>
            <a:endParaRPr lang="en-IN"/>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9560037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13 June 2023</a:t>
            </a:fld>
            <a:endParaRPr lang="en-IN"/>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83814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619986954"/>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11267" name="think-cell Slide" r:id="rId5" imgW="424" imgH="424" progId="TCLayout.ActiveDocument.1">
                  <p:embed/>
                </p:oleObj>
              </mc:Choice>
              <mc:Fallback>
                <p:oleObj name="think-cell Slide" r:id="rId5" imgW="424" imgH="424" progId="TCLayout.ActiveDocument.1">
                  <p:embed/>
                  <p:pic>
                    <p:nvPicPr>
                      <p:cNvPr id="9" name="Object 8" hidden="1"/>
                      <p:cNvPicPr/>
                      <p:nvPr/>
                    </p:nvPicPr>
                    <p:blipFill>
                      <a:blip r:embed="rId6"/>
                      <a:stretch>
                        <a:fillRect/>
                      </a:stretch>
                    </p:blipFill>
                    <p:spPr>
                      <a:xfrm>
                        <a:off x="1587" y="1588"/>
                        <a:ext cx="1587"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66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1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lvl1pPr marL="88856" indent="0">
              <a:buNone/>
              <a:defRPr/>
            </a:lvl1pPr>
          </a:lstStyle>
          <a:p>
            <a:r>
              <a:rPr lang="en-US"/>
              <a:t>Click icon to add picture</a:t>
            </a:r>
            <a:endParaRPr lang="en-IN"/>
          </a:p>
        </p:txBody>
      </p:sp>
      <p:sp>
        <p:nvSpPr>
          <p:cNvPr id="2" name="Title 1"/>
          <p:cNvSpPr>
            <a:spLocks noGrp="1"/>
          </p:cNvSpPr>
          <p:nvPr>
            <p:ph type="title"/>
          </p:nvPr>
        </p:nvSpPr>
        <p:spPr>
          <a:xfrm>
            <a:off x="2693891" y="294200"/>
            <a:ext cx="8887371" cy="590400"/>
          </a:xfrm>
        </p:spPr>
        <p:txBody>
          <a:bodyPr/>
          <a:lstStyle>
            <a:lvl1pPr>
              <a:defRPr sz="21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endParaRPr lang="en-IN"/>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fld id="{F1BC30E3-FFE5-4B91-AA19-87A149EBB9EE}" type="slidenum">
              <a:rPr smtClean="0"/>
              <a:pPr/>
              <a:t>‹#›</a:t>
            </a:fld>
            <a:endParaRPr/>
          </a:p>
        </p:txBody>
      </p:sp>
    </p:spTree>
    <p:extLst>
      <p:ext uri="{BB962C8B-B14F-4D97-AF65-F5344CB8AC3E}">
        <p14:creationId xmlns:p14="http://schemas.microsoft.com/office/powerpoint/2010/main" val="5534414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13 June 2023</a:t>
            </a:fld>
            <a:endParaRPr lang="en-IN"/>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98487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3" y="2578743"/>
            <a:ext cx="4535597"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3" y="3840384"/>
            <a:ext cx="4535597" cy="1055708"/>
          </a:xfrm>
        </p:spPr>
        <p:txBody>
          <a:bodyPr/>
          <a:lstStyle>
            <a:lvl1pPr marL="0" indent="0">
              <a:buNone/>
              <a:defRPr sz="1599"/>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13 June 2023</a:t>
            </a:fld>
            <a:endParaRPr lang="en-IN"/>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1954061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13 June 2023</a:t>
            </a:fld>
            <a:endParaRPr lang="en-IN"/>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8574910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13 June 2023</a:t>
            </a:fld>
            <a:endParaRPr lang="en-IN"/>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07298533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869211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7" name="Line 10">
            <a:extLst>
              <a:ext uri="{FF2B5EF4-FFF2-40B4-BE49-F238E27FC236}">
                <a16:creationId xmlns:a16="http://schemas.microsoft.com/office/drawing/2014/main" id="{FBB59D39-6114-41B0-8E75-E6A062D80427}"/>
              </a:ext>
            </a:extLst>
          </p:cNvPr>
          <p:cNvSpPr>
            <a:spLocks noChangeShapeType="1"/>
          </p:cNvSpPr>
          <p:nvPr userDrawn="1"/>
        </p:nvSpPr>
        <p:spPr bwMode="auto">
          <a:xfrm>
            <a:off x="495775" y="953816"/>
            <a:ext cx="1079438" cy="0"/>
          </a:xfrm>
          <a:prstGeom prst="line">
            <a:avLst/>
          </a:prstGeom>
          <a:noFill/>
          <a:ln w="3810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a:solidFill>
                <a:schemeClr val="bg1"/>
              </a:solidFill>
            </a:endParaRPr>
          </a:p>
        </p:txBody>
      </p:sp>
      <p:sp>
        <p:nvSpPr>
          <p:cNvPr id="5" name="Espace réservé du titre 4">
            <a:extLst>
              <a:ext uri="{FF2B5EF4-FFF2-40B4-BE49-F238E27FC236}">
                <a16:creationId xmlns:a16="http://schemas.microsoft.com/office/drawing/2014/main" id="{201FEB18-4CDF-2E28-704C-4D17E23FAAD0}"/>
              </a:ext>
            </a:extLst>
          </p:cNvPr>
          <p:cNvSpPr>
            <a:spLocks noGrp="1"/>
          </p:cNvSpPr>
          <p:nvPr>
            <p:ph type="title" hasCustomPrompt="1"/>
          </p:nvPr>
        </p:nvSpPr>
        <p:spPr>
          <a:xfrm>
            <a:off x="495775" y="169522"/>
            <a:ext cx="11199763" cy="758587"/>
          </a:xfrm>
          <a:prstGeom prst="rect">
            <a:avLst/>
          </a:prstGeom>
        </p:spPr>
        <p:txBody>
          <a:bodyPr vert="horz" lIns="0" tIns="45720" rIns="91440" bIns="45720" rtlCol="0" anchor="ctr">
            <a:noAutofit/>
          </a:bodyPr>
          <a:lstStyle>
            <a:lvl1pPr>
              <a:defRPr>
                <a:latin typeface="+mn-lt"/>
              </a:defRPr>
            </a:lvl1pPr>
          </a:lstStyle>
          <a:p>
            <a:r>
              <a:rPr lang="en-US" noProof="0"/>
              <a:t>Click to edit Master title style</a:t>
            </a:r>
          </a:p>
        </p:txBody>
      </p:sp>
      <p:sp>
        <p:nvSpPr>
          <p:cNvPr id="11" name="Espace réservé du contenu 7">
            <a:extLst>
              <a:ext uri="{FF2B5EF4-FFF2-40B4-BE49-F238E27FC236}">
                <a16:creationId xmlns:a16="http://schemas.microsoft.com/office/drawing/2014/main" id="{BB36E746-BDD3-BC79-9694-80F16504DCD5}"/>
              </a:ext>
            </a:extLst>
          </p:cNvPr>
          <p:cNvSpPr>
            <a:spLocks noGrp="1"/>
          </p:cNvSpPr>
          <p:nvPr>
            <p:ph sz="quarter" idx="18" hasCustomPrompt="1"/>
          </p:nvPr>
        </p:nvSpPr>
        <p:spPr>
          <a:xfrm>
            <a:off x="495775" y="1180673"/>
            <a:ext cx="11200450" cy="4894652"/>
          </a:xfrm>
          <a:prstGeom prst="rect">
            <a:avLst/>
          </a:prstGeom>
        </p:spPr>
        <p:txBody>
          <a:bodyPr/>
          <a:lstStyle>
            <a:lvl1pPr marL="0" indent="0">
              <a:defRPr>
                <a:latin typeface="+mn-lt"/>
              </a:defRPr>
            </a:lvl1pPr>
            <a:lvl2pPr>
              <a:defRPr>
                <a:latin typeface="+mn-lt"/>
              </a:defRPr>
            </a:lvl2pPr>
            <a:lvl3pPr>
              <a:defRPr>
                <a:latin typeface="+mn-lt"/>
              </a:defRPr>
            </a:lvl3pPr>
            <a:lvl4pPr>
              <a:defRPr>
                <a:latin typeface="+mn-lt"/>
              </a:defRPr>
            </a:lvl4pPr>
          </a:lstStyle>
          <a:p>
            <a:pPr marL="0" indent="0"/>
            <a:r>
              <a:rPr lang="en-US" noProof="0"/>
              <a:t>Click to edit Master text styles</a:t>
            </a:r>
          </a:p>
          <a:p>
            <a:pPr lvl="1"/>
            <a:r>
              <a:rPr lang="en-US" noProof="0"/>
              <a:t>Second level</a:t>
            </a:r>
          </a:p>
          <a:p>
            <a:pPr marL="510652" lvl="2" indent="-233124"/>
            <a:r>
              <a:rPr lang="en-US" noProof="0"/>
              <a:t>Third level</a:t>
            </a:r>
          </a:p>
          <a:p>
            <a:pPr marL="745360" lvl="3" indent="-231537"/>
            <a:r>
              <a:rPr lang="en-US" noProof="0"/>
              <a:t>Fourth level</a:t>
            </a:r>
          </a:p>
        </p:txBody>
      </p:sp>
      <p:sp>
        <p:nvSpPr>
          <p:cNvPr id="3" name="Espace réservé du numéro de diapositive 2">
            <a:extLst>
              <a:ext uri="{FF2B5EF4-FFF2-40B4-BE49-F238E27FC236}">
                <a16:creationId xmlns:a16="http://schemas.microsoft.com/office/drawing/2014/main" id="{20CDD381-1F4C-A729-F75C-B5308AFE8930}"/>
              </a:ext>
            </a:extLst>
          </p:cNvPr>
          <p:cNvSpPr>
            <a:spLocks noGrp="1"/>
          </p:cNvSpPr>
          <p:nvPr>
            <p:ph type="sldNum" sz="quarter" idx="19"/>
          </p:nvPr>
        </p:nvSpPr>
        <p:spPr/>
        <p:txBody>
          <a:bodyPr/>
          <a:lstStyle>
            <a:lvl1pPr>
              <a:defRPr>
                <a:latin typeface="+mn-lt"/>
              </a:defRPr>
            </a:lvl1pPr>
          </a:lstStyle>
          <a:p>
            <a:r>
              <a:rPr lang="en-US"/>
              <a:t>Page </a:t>
            </a:r>
            <a:fld id="{17133BCC-9C27-B840-AD53-4B05D621FBDC}" type="slidenum">
              <a:rPr lang="en-US" smtClean="0"/>
              <a:pPr/>
              <a:t>‹#›</a:t>
            </a:fld>
            <a:endParaRPr lang="en-US"/>
          </a:p>
        </p:txBody>
      </p:sp>
      <p:sp>
        <p:nvSpPr>
          <p:cNvPr id="4" name="Espace réservé du pied de page 3">
            <a:extLst>
              <a:ext uri="{FF2B5EF4-FFF2-40B4-BE49-F238E27FC236}">
                <a16:creationId xmlns:a16="http://schemas.microsoft.com/office/drawing/2014/main" id="{25EBCCBF-AE1C-D4D0-80C0-1240C1303111}"/>
              </a:ext>
            </a:extLst>
          </p:cNvPr>
          <p:cNvSpPr>
            <a:spLocks noGrp="1"/>
          </p:cNvSpPr>
          <p:nvPr>
            <p:ph type="ftr" sz="quarter" idx="20"/>
          </p:nvPr>
        </p:nvSpPr>
        <p:spPr/>
        <p:txBody>
          <a:bodyPr/>
          <a:lstStyle>
            <a:lvl1pPr>
              <a:defRPr>
                <a:latin typeface="+mn-lt"/>
              </a:defRPr>
            </a:lvl1pPr>
          </a:lstStyle>
          <a:p>
            <a:r>
              <a:rPr lang="en-US"/>
              <a:t>© Copyright EY France | Emerging Technologies</a:t>
            </a:r>
          </a:p>
        </p:txBody>
      </p:sp>
    </p:spTree>
    <p:extLst>
      <p:ext uri="{BB962C8B-B14F-4D97-AF65-F5344CB8AC3E}">
        <p14:creationId xmlns:p14="http://schemas.microsoft.com/office/powerpoint/2010/main" val="1939378634"/>
      </p:ext>
    </p:extLst>
  </p:cSld>
  <p:clrMapOvr>
    <a:masterClrMapping/>
  </p:clrMapOvr>
  <p:extLst>
    <p:ext uri="{DCECCB84-F9BA-43D5-87BE-67443E8EF086}">
      <p15:sldGuideLst xmlns:p15="http://schemas.microsoft.com/office/powerpoint/2012/main">
        <p15:guide id="1" orient="horz" pos="56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Standard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925722-F605-405B-B823-81A9D268233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956" t="-9182" r="8956" b="9182"/>
          <a:stretch/>
        </p:blipFill>
        <p:spPr>
          <a:xfrm flipH="1">
            <a:off x="0" y="7129"/>
            <a:ext cx="12192000" cy="6843742"/>
          </a:xfrm>
          <a:prstGeom prst="rect">
            <a:avLst/>
          </a:prstGeom>
        </p:spPr>
      </p:pic>
      <p:graphicFrame>
        <p:nvGraphicFramePr>
          <p:cNvPr id="7" name="Object 6" hidden="1">
            <a:extLst>
              <a:ext uri="{FF2B5EF4-FFF2-40B4-BE49-F238E27FC236}">
                <a16:creationId xmlns:a16="http://schemas.microsoft.com/office/drawing/2014/main" id="{05E19D6E-D612-4293-82AC-8DCE56337686}"/>
              </a:ext>
            </a:extLst>
          </p:cNvPr>
          <p:cNvGraphicFramePr>
            <a:graphicFrameLocks noChangeAspect="1"/>
          </p:cNvGraphicFramePr>
          <p:nvPr userDrawn="1">
            <p:custDataLst>
              <p:tags r:id="rId2"/>
            </p:custDataLst>
            <p:extLst>
              <p:ext uri="{D42A27DB-BD31-4B8C-83A1-F6EECF244321}">
                <p14:modId xmlns:p14="http://schemas.microsoft.com/office/powerpoint/2010/main" val="1775570748"/>
              </p:ext>
            </p:extLst>
          </p:nvPr>
        </p:nvGraphicFramePr>
        <p:xfrm>
          <a:off x="1588" y="1588"/>
          <a:ext cx="1587" cy="1588"/>
        </p:xfrm>
        <a:graphic>
          <a:graphicData uri="http://schemas.openxmlformats.org/presentationml/2006/ole">
            <mc:AlternateContent xmlns:mc="http://schemas.openxmlformats.org/markup-compatibility/2006">
              <mc:Choice xmlns:v="urn:schemas-microsoft-com:vml" Requires="v">
                <p:oleObj spid="_x0000_s18435"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05E19D6E-D612-4293-82AC-8DCE56337686}"/>
                          </a:ext>
                        </a:extLst>
                      </p:cNvPr>
                      <p:cNvPicPr/>
                      <p:nvPr/>
                    </p:nvPicPr>
                    <p:blipFill>
                      <a:blip r:embed="rId6"/>
                      <a:stretch>
                        <a:fillRect/>
                      </a:stretch>
                    </p:blipFill>
                    <p:spPr>
                      <a:xfrm>
                        <a:off x="1588" y="1588"/>
                        <a:ext cx="1587" cy="1588"/>
                      </a:xfrm>
                      <a:prstGeom prst="rect">
                        <a:avLst/>
                      </a:prstGeom>
                    </p:spPr>
                  </p:pic>
                </p:oleObj>
              </mc:Fallback>
            </mc:AlternateContent>
          </a:graphicData>
        </a:graphic>
      </p:graphicFrame>
      <p:sp>
        <p:nvSpPr>
          <p:cNvPr id="2" name="Title 1"/>
          <p:cNvSpPr>
            <a:spLocks noGrp="1"/>
          </p:cNvSpPr>
          <p:nvPr>
            <p:ph type="title" hasCustomPrompt="1"/>
          </p:nvPr>
        </p:nvSpPr>
        <p:spPr>
          <a:xfrm>
            <a:off x="609601" y="294200"/>
            <a:ext cx="10972800" cy="620199"/>
          </a:xfrm>
        </p:spPr>
        <p:txBody>
          <a:bodyPr vert="horz"/>
          <a:lstStyle>
            <a:lvl1pPr>
              <a:defRPr sz="2400" b="0">
                <a:solidFill>
                  <a:srgbClr val="F6F6FA"/>
                </a:solidFill>
              </a:defRPr>
            </a:lvl1pPr>
          </a:lstStyle>
          <a:p>
            <a:r>
              <a:rPr lang="en-US"/>
              <a:t>Standard slide</a:t>
            </a:r>
            <a:endParaRPr lang="en-GB"/>
          </a:p>
        </p:txBody>
      </p:sp>
      <p:grpSp>
        <p:nvGrpSpPr>
          <p:cNvPr id="6" name="Group 4">
            <a:extLst>
              <a:ext uri="{FF2B5EF4-FFF2-40B4-BE49-F238E27FC236}">
                <a16:creationId xmlns:a16="http://schemas.microsoft.com/office/drawing/2014/main" id="{920EDA58-66FC-4251-9E1A-C0CD2370C393}"/>
              </a:ext>
            </a:extLst>
          </p:cNvPr>
          <p:cNvGrpSpPr>
            <a:grpSpLocks noChangeAspect="1"/>
          </p:cNvGrpSpPr>
          <p:nvPr userDrawn="1"/>
        </p:nvGrpSpPr>
        <p:grpSpPr bwMode="auto">
          <a:xfrm>
            <a:off x="11281250" y="6356350"/>
            <a:ext cx="303055" cy="311150"/>
            <a:chOff x="7110" y="4004"/>
            <a:chExt cx="191" cy="196"/>
          </a:xfrm>
        </p:grpSpPr>
        <p:sp>
          <p:nvSpPr>
            <p:cNvPr id="8" name="Freeform 5">
              <a:extLst>
                <a:ext uri="{FF2B5EF4-FFF2-40B4-BE49-F238E27FC236}">
                  <a16:creationId xmlns:a16="http://schemas.microsoft.com/office/drawing/2014/main" id="{F276AF0B-03CB-4F72-99C8-08FABFD6E0AD}"/>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9" name="Freeform 6">
              <a:extLst>
                <a:ext uri="{FF2B5EF4-FFF2-40B4-BE49-F238E27FC236}">
                  <a16:creationId xmlns:a16="http://schemas.microsoft.com/office/drawing/2014/main" id="{C70048B0-9C9A-4928-9D89-9F47344DACC9}"/>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0" name="Freeform 7">
              <a:extLst>
                <a:ext uri="{FF2B5EF4-FFF2-40B4-BE49-F238E27FC236}">
                  <a16:creationId xmlns:a16="http://schemas.microsoft.com/office/drawing/2014/main" id="{3D2554ED-2CBE-449C-B893-1AB59A0C4FED}"/>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cxnSp>
        <p:nvCxnSpPr>
          <p:cNvPr id="11" name="Straight Connector 10">
            <a:extLst>
              <a:ext uri="{FF2B5EF4-FFF2-40B4-BE49-F238E27FC236}">
                <a16:creationId xmlns:a16="http://schemas.microsoft.com/office/drawing/2014/main" id="{E664D2D4-6373-4067-97EF-31C225BBA5C1}"/>
              </a:ext>
            </a:extLst>
          </p:cNvPr>
          <p:cNvCxnSpPr>
            <a:cxnSpLocks/>
          </p:cNvCxnSpPr>
          <p:nvPr userDrawn="1"/>
        </p:nvCxnSpPr>
        <p:spPr>
          <a:xfrm>
            <a:off x="609601" y="857410"/>
            <a:ext cx="568736"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6125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7_Standard slide_no bullets">
    <p:spTree>
      <p:nvGrpSpPr>
        <p:cNvPr id="1" name=""/>
        <p:cNvGrpSpPr/>
        <p:nvPr/>
      </p:nvGrpSpPr>
      <p:grpSpPr>
        <a:xfrm>
          <a:off x="0" y="0"/>
          <a:ext cx="0" cy="0"/>
          <a:chOff x="0" y="0"/>
          <a:chExt cx="0" cy="0"/>
        </a:xfrm>
      </p:grpSpPr>
      <p:pic>
        <p:nvPicPr>
          <p:cNvPr id="3" name="Google Shape;218;p36">
            <a:extLst>
              <a:ext uri="{FF2B5EF4-FFF2-40B4-BE49-F238E27FC236}">
                <a16:creationId xmlns:a16="http://schemas.microsoft.com/office/drawing/2014/main" id="{0224004D-4CC0-EC41-7839-A0D58940867E}"/>
              </a:ext>
            </a:extLst>
          </p:cNvPr>
          <p:cNvPicPr preferRelativeResize="0"/>
          <p:nvPr userDrawn="1"/>
        </p:nvPicPr>
        <p:blipFill>
          <a:blip r:embed="rId2">
            <a:extLst>
              <a:ext uri="{28A0092B-C50C-407E-A947-70E740481C1C}">
                <a14:useLocalDpi xmlns:a14="http://schemas.microsoft.com/office/drawing/2010/main" val="0"/>
              </a:ext>
            </a:extLst>
          </a:blip>
          <a:srcRect/>
          <a:stretch/>
        </p:blipFill>
        <p:spPr>
          <a:xfrm>
            <a:off x="0" y="3045"/>
            <a:ext cx="12181172" cy="6851909"/>
          </a:xfrm>
          <a:prstGeom prst="rect">
            <a:avLst/>
          </a:prstGeom>
          <a:noFill/>
          <a:ln>
            <a:noFill/>
          </a:ln>
        </p:spPr>
      </p:pic>
      <p:grpSp>
        <p:nvGrpSpPr>
          <p:cNvPr id="4" name="Group 4">
            <a:extLst>
              <a:ext uri="{FF2B5EF4-FFF2-40B4-BE49-F238E27FC236}">
                <a16:creationId xmlns:a16="http://schemas.microsoft.com/office/drawing/2014/main" id="{94EA5890-E0BD-EC98-ACC7-1C9F059FEB53}"/>
              </a:ext>
            </a:extLst>
          </p:cNvPr>
          <p:cNvGrpSpPr>
            <a:grpSpLocks noChangeAspect="1"/>
          </p:cNvGrpSpPr>
          <p:nvPr userDrawn="1"/>
        </p:nvGrpSpPr>
        <p:grpSpPr bwMode="auto">
          <a:xfrm>
            <a:off x="11281250" y="6356350"/>
            <a:ext cx="303055" cy="311150"/>
            <a:chOff x="7110" y="4004"/>
            <a:chExt cx="191" cy="196"/>
          </a:xfrm>
        </p:grpSpPr>
        <p:sp>
          <p:nvSpPr>
            <p:cNvPr id="5" name="Freeform 5">
              <a:extLst>
                <a:ext uri="{FF2B5EF4-FFF2-40B4-BE49-F238E27FC236}">
                  <a16:creationId xmlns:a16="http://schemas.microsoft.com/office/drawing/2014/main" id="{C395F573-DAE0-EE6C-7E66-9BBA92343B0A}"/>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 name="Freeform 6">
              <a:extLst>
                <a:ext uri="{FF2B5EF4-FFF2-40B4-BE49-F238E27FC236}">
                  <a16:creationId xmlns:a16="http://schemas.microsoft.com/office/drawing/2014/main" id="{F030C233-C121-D79F-3827-46D33F170E0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 name="Freeform 7">
              <a:extLst>
                <a:ext uri="{FF2B5EF4-FFF2-40B4-BE49-F238E27FC236}">
                  <a16:creationId xmlns:a16="http://schemas.microsoft.com/office/drawing/2014/main" id="{F42DDFAC-B4AC-9BA3-7E10-FF51FB9BC335}"/>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2" name="Slide Number Placeholder 6">
            <a:extLst>
              <a:ext uri="{FF2B5EF4-FFF2-40B4-BE49-F238E27FC236}">
                <a16:creationId xmlns:a16="http://schemas.microsoft.com/office/drawing/2014/main" id="{CC266C28-6E7C-8179-7F7E-FCC09C256BB6}"/>
              </a:ext>
            </a:extLst>
          </p:cNvPr>
          <p:cNvSpPr txBox="1">
            <a:spLocks/>
          </p:cNvSpPr>
          <p:nvPr userDrawn="1"/>
        </p:nvSpPr>
        <p:spPr>
          <a:xfrm>
            <a:off x="609600" y="6356350"/>
            <a:ext cx="3993221" cy="365125"/>
          </a:xfrm>
          <a:prstGeom prst="rect">
            <a:avLst/>
          </a:prstGeom>
          <a:ln>
            <a:noFill/>
          </a:ln>
        </p:spPr>
        <p:txBody>
          <a:bodyPr vert="horz" lIns="0" tIns="0" rIns="0" bIns="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C4C4CD"/>
                </a:solidFill>
              </a:rPr>
              <a:t>Page </a:t>
            </a:r>
            <a:fld id="{4225520D-53FF-4DA6-B98C-B99D9892FF95}" type="slidenum">
              <a:rPr lang="en-US" smtClean="0">
                <a:solidFill>
                  <a:srgbClr val="C4C4CD"/>
                </a:solidFill>
              </a:rPr>
              <a:pPr/>
              <a:t>‹#›</a:t>
            </a:fld>
            <a:r>
              <a:rPr lang="en-US">
                <a:solidFill>
                  <a:srgbClr val="C4C4CD"/>
                </a:solidFill>
              </a:rPr>
              <a:t> </a:t>
            </a:r>
          </a:p>
        </p:txBody>
      </p:sp>
    </p:spTree>
    <p:extLst>
      <p:ext uri="{BB962C8B-B14F-4D97-AF65-F5344CB8AC3E}">
        <p14:creationId xmlns:p14="http://schemas.microsoft.com/office/powerpoint/2010/main" val="20627656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55"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vmlDrawing" Target="../drawings/vmlDrawing1.v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theme" Target="../theme/theme2.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52"/>
            </p:custDataLst>
            <p:extLst>
              <p:ext uri="{D42A27DB-BD31-4B8C-83A1-F6EECF244321}">
                <p14:modId xmlns:p14="http://schemas.microsoft.com/office/powerpoint/2010/main" val="3575355131"/>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4099" name="think-cell Slide" r:id="rId54" imgW="424" imgH="424" progId="TCLayout.ActiveDocument.1">
                  <p:embed/>
                </p:oleObj>
              </mc:Choice>
              <mc:Fallback>
                <p:oleObj name="think-cell Slide" r:id="rId54" imgW="424" imgH="424" progId="TCLayout.ActiveDocument.1">
                  <p:embed/>
                  <p:pic>
                    <p:nvPicPr>
                      <p:cNvPr id="5" name="Object 4" hidden="1"/>
                      <p:cNvPicPr/>
                      <p:nvPr/>
                    </p:nvPicPr>
                    <p:blipFill>
                      <a:blip r:embed="rId55"/>
                      <a:stretch>
                        <a:fillRect/>
                      </a:stretch>
                    </p:blipFill>
                    <p:spPr>
                      <a:xfrm>
                        <a:off x="1587" y="1588"/>
                        <a:ext cx="1587" cy="1588"/>
                      </a:xfrm>
                      <a:prstGeom prst="rect">
                        <a:avLst/>
                      </a:prstGeom>
                    </p:spPr>
                  </p:pic>
                </p:oleObj>
              </mc:Fallback>
            </mc:AlternateContent>
          </a:graphicData>
        </a:graphic>
      </p:graphicFrame>
      <p:sp>
        <p:nvSpPr>
          <p:cNvPr id="4" name="Rectangle 3" hidden="1"/>
          <p:cNvSpPr/>
          <p:nvPr userDrawn="1">
            <p:custDataLst>
              <p:tags r:id="rId53"/>
            </p:custDataLst>
          </p:nvPr>
        </p:nvSpPr>
        <p:spPr>
          <a:xfrm>
            <a:off x="0" y="0"/>
            <a:ext cx="15866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21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0" y="6285326"/>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8"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IN"/>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531010" y="6471244"/>
            <a:ext cx="5129980" cy="180000"/>
          </a:xfrm>
          <a:prstGeom prst="rect">
            <a:avLst/>
          </a:prstGeom>
        </p:spPr>
        <p:txBody>
          <a:bodyPr vert="horz" lIns="0" tIns="0" rIns="0" bIns="0" rtlCol="0" anchor="ctr"/>
          <a:lstStyle>
            <a:lvl1pPr marL="0" algn="ctr" defTabSz="913943" rtl="0" eaLnBrk="1" latinLnBrk="0" hangingPunct="1">
              <a:defRPr lang="en-IN" sz="800" kern="1200" dirty="0">
                <a:solidFill>
                  <a:schemeClr val="bg1"/>
                </a:solidFill>
                <a:latin typeface="EYInterstate" panose="02000503020000020004" pitchFamily="2" charset="0"/>
                <a:ea typeface="+mn-ea"/>
                <a:cs typeface="+mn-cs"/>
              </a:defRPr>
            </a:lvl1pPr>
          </a:lstStyle>
          <a:p>
            <a:endParaRPr lang="en-US"/>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a:t>
            </a:fld>
            <a:endParaRPr/>
          </a:p>
        </p:txBody>
      </p:sp>
    </p:spTree>
    <p:extLst>
      <p:ext uri="{BB962C8B-B14F-4D97-AF65-F5344CB8AC3E}">
        <p14:creationId xmlns:p14="http://schemas.microsoft.com/office/powerpoint/2010/main" val="4675147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10" r:id="rId43"/>
    <p:sldLayoutId id="2147483711" r:id="rId44"/>
    <p:sldLayoutId id="2147483764" r:id="rId45"/>
    <p:sldLayoutId id="2147483662" r:id="rId46"/>
    <p:sldLayoutId id="2147483663" r:id="rId47"/>
    <p:sldLayoutId id="2147483664" r:id="rId48"/>
    <p:sldLayoutId id="2147483665" r:id="rId49"/>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ftr="0" dt="0"/>
  <p:txStyles>
    <p:titleStyle>
      <a:lvl1pPr algn="l" defTabSz="913943" rtl="0" eaLnBrk="1" latinLnBrk="0" hangingPunct="1">
        <a:lnSpc>
          <a:spcPct val="85000"/>
        </a:lnSpc>
        <a:spcBef>
          <a:spcPct val="0"/>
        </a:spcBef>
        <a:buNone/>
        <a:defRPr sz="21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2">
          <p15:clr>
            <a:srgbClr val="F26B43"/>
          </p15:clr>
        </p15:guide>
        <p15:guide id="3" pos="7312">
          <p15:clr>
            <a:srgbClr val="F26B43"/>
          </p15:clr>
        </p15:guide>
        <p15:guide id="4" orient="horz" pos="3838">
          <p15:clr>
            <a:srgbClr val="F26B43"/>
          </p15:clr>
        </p15:guide>
        <p15:guide id="5" orient="horz" pos="187">
          <p15:clr>
            <a:srgbClr val="F26B43"/>
          </p15:clr>
        </p15:guide>
        <p15:guide id="6" orient="horz" pos="709">
          <p15:clr>
            <a:srgbClr val="F26B43"/>
          </p15:clr>
        </p15:guide>
        <p15:guide id="7" pos="3842">
          <p15:clr>
            <a:srgbClr val="F26B43"/>
          </p15:clr>
        </p15:guide>
        <p15:guide id="8" pos="3706">
          <p15:clr>
            <a:srgbClr val="F26B43"/>
          </p15:clr>
        </p15:guide>
        <p15:guide id="9" pos="39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0"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8"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13 June 2023</a:t>
            </a:fld>
            <a:endParaRPr lang="en-IN"/>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3084493" cy="180000"/>
          </a:xfrm>
          <a:prstGeom prst="rect">
            <a:avLst/>
          </a:prstGeom>
        </p:spPr>
        <p:txBody>
          <a:bodyPr vert="horz" lIns="0" tIns="0" rIns="0" bIns="0" rtlCol="0" anchor="ctr"/>
          <a:lstStyle>
            <a:lvl1pPr marL="0" algn="l" defTabSz="913943"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71975983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 id="2147483754" r:id="rId42"/>
    <p:sldLayoutId id="2147483755" r:id="rId43"/>
    <p:sldLayoutId id="2147483756" r:id="rId44"/>
    <p:sldLayoutId id="2147483757" r:id="rId45"/>
    <p:sldLayoutId id="2147483758" r:id="rId46"/>
    <p:sldLayoutId id="2147483759" r:id="rId47"/>
    <p:sldLayoutId id="2147483760" r:id="rId48"/>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45.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5" Type="http://schemas.openxmlformats.org/officeDocument/2006/relationships/image" Target="../media/image5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19.jpeg"/><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image" Target="../media/image18.emf"/><Relationship Id="rId5" Type="http://schemas.openxmlformats.org/officeDocument/2006/relationships/oleObject" Target="../embeddings/oleObject16.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slideLayout" Target="../slideLayouts/slideLayout45.xml"/><Relationship Id="rId7" Type="http://schemas.openxmlformats.org/officeDocument/2006/relationships/image" Target="../media/image21.jpg"/><Relationship Id="rId2" Type="http://schemas.openxmlformats.org/officeDocument/2006/relationships/tags" Target="../tags/tag28.xml"/><Relationship Id="rId1" Type="http://schemas.openxmlformats.org/officeDocument/2006/relationships/vmlDrawing" Target="../drawings/vmlDrawing17.vml"/><Relationship Id="rId6" Type="http://schemas.openxmlformats.org/officeDocument/2006/relationships/image" Target="../media/image20.emf"/><Relationship Id="rId5" Type="http://schemas.openxmlformats.org/officeDocument/2006/relationships/oleObject" Target="../embeddings/oleObject17.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slideLayout" Target="../slideLayouts/slideLayout44.xml"/><Relationship Id="rId7" Type="http://schemas.openxmlformats.org/officeDocument/2006/relationships/image" Target="../media/image25.pn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tags" Target="../tags/tag29.xml"/><Relationship Id="rId16" Type="http://schemas.openxmlformats.org/officeDocument/2006/relationships/image" Target="../media/image33.png"/><Relationship Id="rId1" Type="http://schemas.openxmlformats.org/officeDocument/2006/relationships/vmlDrawing" Target="../drawings/vmlDrawing18.vml"/><Relationship Id="rId6" Type="http://schemas.openxmlformats.org/officeDocument/2006/relationships/image" Target="../media/image24.jpeg"/><Relationship Id="rId11" Type="http://schemas.openxmlformats.org/officeDocument/2006/relationships/hyperlink" Target="https://go.ey.com/3qcekIA" TargetMode="External"/><Relationship Id="rId5" Type="http://schemas.openxmlformats.org/officeDocument/2006/relationships/image" Target="../media/image23.emf"/><Relationship Id="rId15" Type="http://schemas.openxmlformats.org/officeDocument/2006/relationships/image" Target="../media/image32.svg"/><Relationship Id="rId10" Type="http://schemas.openxmlformats.org/officeDocument/2006/relationships/image" Target="../media/image28.svg"/><Relationship Id="rId4" Type="http://schemas.openxmlformats.org/officeDocument/2006/relationships/oleObject" Target="../embeddings/oleObject18.bin"/><Relationship Id="rId9" Type="http://schemas.openxmlformats.org/officeDocument/2006/relationships/image" Target="../media/image27.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30.xml"/><Relationship Id="rId1" Type="http://schemas.openxmlformats.org/officeDocument/2006/relationships/vmlDrawing" Target="../drawings/vmlDrawing19.vml"/><Relationship Id="rId6" Type="http://schemas.openxmlformats.org/officeDocument/2006/relationships/image" Target="../media/image24.jpeg"/><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slideLayout" Target="../slideLayouts/slideLayout45.xml"/><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tags" Target="../tags/tag31.xml"/><Relationship Id="rId1" Type="http://schemas.openxmlformats.org/officeDocument/2006/relationships/vmlDrawing" Target="../drawings/vmlDrawing20.vml"/><Relationship Id="rId6" Type="http://schemas.openxmlformats.org/officeDocument/2006/relationships/image" Target="../media/image20.emf"/><Relationship Id="rId11" Type="http://schemas.openxmlformats.org/officeDocument/2006/relationships/image" Target="../media/image40.png"/><Relationship Id="rId5" Type="http://schemas.openxmlformats.org/officeDocument/2006/relationships/oleObject" Target="../embeddings/oleObject17.bin"/><Relationship Id="rId10" Type="http://schemas.openxmlformats.org/officeDocument/2006/relationships/image" Target="../media/image39.svg"/><Relationship Id="rId4" Type="http://schemas.openxmlformats.org/officeDocument/2006/relationships/notesSlide" Target="../notesSlides/notesSlide6.xml"/><Relationship Id="rId9" Type="http://schemas.openxmlformats.org/officeDocument/2006/relationships/image" Target="../media/image38.png"/><Relationship Id="rId14"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A2F20-FE39-40A2-9B0E-8DCBC7D36C12}"/>
              </a:ext>
            </a:extLst>
          </p:cNvPr>
          <p:cNvSpPr>
            <a:spLocks noGrp="1"/>
          </p:cNvSpPr>
          <p:nvPr>
            <p:ph type="ctrTitle"/>
          </p:nvPr>
        </p:nvSpPr>
        <p:spPr/>
        <p:txBody>
          <a:bodyPr/>
          <a:lstStyle/>
          <a:p>
            <a:r>
              <a:rPr lang="en-US"/>
              <a:t>Insurance Analytics and Applications</a:t>
            </a:r>
            <a:endParaRPr lang="el-GR"/>
          </a:p>
        </p:txBody>
      </p:sp>
      <p:sp>
        <p:nvSpPr>
          <p:cNvPr id="3" name="Subtitle 2">
            <a:extLst>
              <a:ext uri="{FF2B5EF4-FFF2-40B4-BE49-F238E27FC236}">
                <a16:creationId xmlns:a16="http://schemas.microsoft.com/office/drawing/2014/main" id="{57E6AF7D-7D5B-43E8-AD13-F9C2A0E0CD28}"/>
              </a:ext>
            </a:extLst>
          </p:cNvPr>
          <p:cNvSpPr>
            <a:spLocks noGrp="1"/>
          </p:cNvSpPr>
          <p:nvPr>
            <p:ph type="subTitle" idx="1"/>
          </p:nvPr>
        </p:nvSpPr>
        <p:spPr/>
        <p:txBody>
          <a:bodyPr/>
          <a:lstStyle/>
          <a:p>
            <a:r>
              <a:rPr lang="en-US" dirty="0"/>
              <a:t>16</a:t>
            </a:r>
            <a:r>
              <a:rPr lang="en-US" baseline="30000" dirty="0"/>
              <a:t>th</a:t>
            </a:r>
            <a:r>
              <a:rPr lang="en-US" dirty="0"/>
              <a:t> Insurance Conference</a:t>
            </a:r>
          </a:p>
          <a:p>
            <a:r>
              <a:rPr lang="en-US" dirty="0"/>
              <a:t>June 2023 </a:t>
            </a:r>
          </a:p>
          <a:p>
            <a:endParaRPr lang="el-GR" dirty="0"/>
          </a:p>
        </p:txBody>
      </p:sp>
    </p:spTree>
    <p:extLst>
      <p:ext uri="{BB962C8B-B14F-4D97-AF65-F5344CB8AC3E}">
        <p14:creationId xmlns:p14="http://schemas.microsoft.com/office/powerpoint/2010/main" val="1638653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8089-19BE-4A87-9EC4-B50F64AC5E3A}"/>
              </a:ext>
            </a:extLst>
          </p:cNvPr>
          <p:cNvSpPr>
            <a:spLocks noGrp="1"/>
          </p:cNvSpPr>
          <p:nvPr>
            <p:ph type="title"/>
          </p:nvPr>
        </p:nvSpPr>
        <p:spPr/>
        <p:txBody>
          <a:bodyPr/>
          <a:lstStyle/>
          <a:p>
            <a:r>
              <a:rPr lang="en-US" dirty="0"/>
              <a:t>Insurance Customer Analytics</a:t>
            </a:r>
            <a:endParaRPr lang="el-GR" baseline="30000" dirty="0"/>
          </a:p>
        </p:txBody>
      </p:sp>
      <p:sp>
        <p:nvSpPr>
          <p:cNvPr id="39" name="Content Placeholder 2">
            <a:extLst>
              <a:ext uri="{FF2B5EF4-FFF2-40B4-BE49-F238E27FC236}">
                <a16:creationId xmlns:a16="http://schemas.microsoft.com/office/drawing/2014/main" id="{29AF9554-3376-4A1F-AAA0-69C38C07CA25}"/>
              </a:ext>
            </a:extLst>
          </p:cNvPr>
          <p:cNvSpPr>
            <a:spLocks noGrp="1"/>
          </p:cNvSpPr>
          <p:nvPr>
            <p:ph sz="quarter" idx="18"/>
          </p:nvPr>
        </p:nvSpPr>
        <p:spPr>
          <a:xfrm>
            <a:off x="7591653" y="1950751"/>
            <a:ext cx="2406269" cy="3620145"/>
          </a:xfrm>
        </p:spPr>
        <p:txBody>
          <a:bodyPr/>
          <a:lstStyle/>
          <a:p>
            <a:pPr marL="285750" indent="-285750"/>
            <a:r>
              <a:rPr lang="en-US" sz="1400"/>
              <a:t>Optimization of target market strategy</a:t>
            </a:r>
          </a:p>
          <a:p>
            <a:pPr>
              <a:buNone/>
            </a:pPr>
            <a:endParaRPr lang="en-US" sz="1400"/>
          </a:p>
          <a:p>
            <a:pPr marL="342900" indent="-342900"/>
            <a:r>
              <a:rPr lang="en-US" sz="1400"/>
              <a:t>Effective engagement with customers</a:t>
            </a:r>
          </a:p>
          <a:p>
            <a:pPr marL="342900" indent="-342900"/>
            <a:endParaRPr lang="en-US" sz="1400"/>
          </a:p>
          <a:p>
            <a:pPr marL="342900" indent="-342900"/>
            <a:r>
              <a:rPr lang="en-US" sz="1400"/>
              <a:t>Analysis of product performance</a:t>
            </a:r>
          </a:p>
          <a:p>
            <a:pPr>
              <a:buNone/>
            </a:pPr>
            <a:endParaRPr lang="en-US" sz="1400"/>
          </a:p>
          <a:p>
            <a:pPr marL="342900" indent="-342900"/>
            <a:r>
              <a:rPr lang="en-US" sz="1400"/>
              <a:t>Value for future products/services</a:t>
            </a:r>
          </a:p>
          <a:p>
            <a:pPr>
              <a:buNone/>
            </a:pPr>
            <a:endParaRPr lang="en-US" sz="1400"/>
          </a:p>
          <a:p>
            <a:pPr marL="342900" indent="-342900"/>
            <a:r>
              <a:rPr lang="en-US" sz="1400"/>
              <a:t>Identification of drivers for customer satisfaction</a:t>
            </a:r>
          </a:p>
          <a:p>
            <a:pPr marL="342900" indent="-342900"/>
            <a:endParaRPr lang="en-US" sz="1400"/>
          </a:p>
          <a:p>
            <a:pPr marL="342900" indent="-342900"/>
            <a:r>
              <a:rPr lang="en-US" sz="1400"/>
              <a:t>Predicting customer churn</a:t>
            </a:r>
          </a:p>
        </p:txBody>
      </p:sp>
      <p:sp>
        <p:nvSpPr>
          <p:cNvPr id="4" name="Slide Number Placeholder 3">
            <a:extLst>
              <a:ext uri="{FF2B5EF4-FFF2-40B4-BE49-F238E27FC236}">
                <a16:creationId xmlns:a16="http://schemas.microsoft.com/office/drawing/2014/main" id="{E8DE6308-6C7A-4BDD-A698-ADF467189314}"/>
              </a:ext>
            </a:extLst>
          </p:cNvPr>
          <p:cNvSpPr>
            <a:spLocks noGrp="1"/>
          </p:cNvSpPr>
          <p:nvPr>
            <p:ph type="sldNum" sz="quarter" idx="19"/>
          </p:nvPr>
        </p:nvSpPr>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EYInterstate Light"/>
                <a:ea typeface="+mn-ea"/>
                <a:cs typeface="+mn-cs"/>
              </a:rPr>
              <a:t>Page </a:t>
            </a:r>
            <a:fld id="{17133BCC-9C27-B840-AD53-4B05D621FBDC}" type="slidenum">
              <a:rPr kumimoji="0" lang="en-US" sz="800" b="0" i="0" u="none" strike="noStrike" kern="1200" cap="none" spc="0" normalizeH="0" baseline="0" noProof="0" smtClean="0">
                <a:ln>
                  <a:noFill/>
                </a:ln>
                <a:solidFill>
                  <a:prstClr val="white"/>
                </a:solidFill>
                <a:effectLst/>
                <a:uLnTx/>
                <a:uFillTx/>
                <a:latin typeface="EYInterstate Light"/>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prstClr val="white"/>
              </a:solidFill>
              <a:effectLst/>
              <a:uLnTx/>
              <a:uFillTx/>
              <a:latin typeface="EYInterstate Light"/>
              <a:ea typeface="+mn-ea"/>
              <a:cs typeface="+mn-cs"/>
            </a:endParaRPr>
          </a:p>
        </p:txBody>
      </p:sp>
      <p:pic>
        <p:nvPicPr>
          <p:cNvPr id="14" name="Graphic 13" descr="Table with solid fill">
            <a:extLst>
              <a:ext uri="{FF2B5EF4-FFF2-40B4-BE49-F238E27FC236}">
                <a16:creationId xmlns:a16="http://schemas.microsoft.com/office/drawing/2014/main" id="{8C75B4D9-CBAA-4061-8419-E288FFF457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6534" y="1941783"/>
            <a:ext cx="435600" cy="435600"/>
          </a:xfrm>
          <a:prstGeom prst="rect">
            <a:avLst/>
          </a:prstGeom>
        </p:spPr>
      </p:pic>
      <p:sp>
        <p:nvSpPr>
          <p:cNvPr id="15" name="TextBox 14">
            <a:extLst>
              <a:ext uri="{FF2B5EF4-FFF2-40B4-BE49-F238E27FC236}">
                <a16:creationId xmlns:a16="http://schemas.microsoft.com/office/drawing/2014/main" id="{5C66B8E4-3084-4D4B-8CED-F503F31D309A}"/>
              </a:ext>
            </a:extLst>
          </p:cNvPr>
          <p:cNvSpPr txBox="1"/>
          <p:nvPr/>
        </p:nvSpPr>
        <p:spPr>
          <a:xfrm>
            <a:off x="2179229" y="3156333"/>
            <a:ext cx="1451286" cy="220060"/>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400" b="0" i="0" u="none" strike="noStrike" kern="1200" cap="none" spc="0" normalizeH="0" baseline="0" noProof="0">
                <a:ln>
                  <a:noFill/>
                </a:ln>
                <a:solidFill>
                  <a:prstClr val="white"/>
                </a:solidFill>
                <a:effectLst/>
                <a:uLnTx/>
                <a:uFillTx/>
                <a:latin typeface="EYInterstate Light"/>
                <a:ea typeface="+mn-ea"/>
                <a:cs typeface="+mn-cs"/>
              </a:rPr>
              <a:t>Call-center data</a:t>
            </a:r>
            <a:endParaRPr kumimoji="0" lang="el-GR" sz="1400" b="0" i="0" u="none" strike="noStrike" kern="1200" cap="none" spc="0" normalizeH="0" baseline="0" noProof="0" err="1">
              <a:ln>
                <a:noFill/>
              </a:ln>
              <a:solidFill>
                <a:prstClr val="white"/>
              </a:solidFill>
              <a:effectLst/>
              <a:uLnTx/>
              <a:uFillTx/>
              <a:latin typeface="EYInterstate Light"/>
              <a:ea typeface="+mn-ea"/>
              <a:cs typeface="+mn-cs"/>
            </a:endParaRPr>
          </a:p>
        </p:txBody>
      </p:sp>
      <p:pic>
        <p:nvPicPr>
          <p:cNvPr id="17" name="Graphic 16" descr="Call center outline">
            <a:extLst>
              <a:ext uri="{FF2B5EF4-FFF2-40B4-BE49-F238E27FC236}">
                <a16:creationId xmlns:a16="http://schemas.microsoft.com/office/drawing/2014/main" id="{E02D59A3-D67D-4338-B08C-38FA729CDF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0981" y="3067917"/>
            <a:ext cx="436531" cy="436531"/>
          </a:xfrm>
          <a:prstGeom prst="rect">
            <a:avLst/>
          </a:prstGeom>
        </p:spPr>
      </p:pic>
      <p:sp>
        <p:nvSpPr>
          <p:cNvPr id="18" name="TextBox 17">
            <a:extLst>
              <a:ext uri="{FF2B5EF4-FFF2-40B4-BE49-F238E27FC236}">
                <a16:creationId xmlns:a16="http://schemas.microsoft.com/office/drawing/2014/main" id="{94F766BA-62B0-4DE5-AFFC-06B6CB93275F}"/>
              </a:ext>
            </a:extLst>
          </p:cNvPr>
          <p:cNvSpPr txBox="1"/>
          <p:nvPr/>
        </p:nvSpPr>
        <p:spPr>
          <a:xfrm>
            <a:off x="2182244" y="2055535"/>
            <a:ext cx="1413164" cy="220060"/>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400" b="0" i="0" u="none" strike="noStrike" kern="1200" cap="none" spc="0" normalizeH="0" baseline="0" noProof="0">
                <a:ln>
                  <a:noFill/>
                </a:ln>
                <a:solidFill>
                  <a:prstClr val="white"/>
                </a:solidFill>
                <a:effectLst/>
                <a:uLnTx/>
                <a:uFillTx/>
                <a:latin typeface="EYInterstate Light"/>
                <a:ea typeface="+mn-ea"/>
                <a:cs typeface="+mn-cs"/>
              </a:rPr>
              <a:t>Customer data</a:t>
            </a:r>
            <a:endParaRPr kumimoji="0" lang="el-GR" sz="1400" b="0" i="0" u="none" strike="noStrike" kern="1200" cap="none" spc="0" normalizeH="0" baseline="0" noProof="0" err="1">
              <a:ln>
                <a:noFill/>
              </a:ln>
              <a:solidFill>
                <a:prstClr val="white"/>
              </a:solidFill>
              <a:effectLst/>
              <a:uLnTx/>
              <a:uFillTx/>
              <a:latin typeface="EYInterstate Light"/>
              <a:ea typeface="+mn-ea"/>
              <a:cs typeface="+mn-cs"/>
            </a:endParaRPr>
          </a:p>
        </p:txBody>
      </p:sp>
      <p:pic>
        <p:nvPicPr>
          <p:cNvPr id="20" name="Graphic 19" descr="Chat bubble outline">
            <a:extLst>
              <a:ext uri="{FF2B5EF4-FFF2-40B4-BE49-F238E27FC236}">
                <a16:creationId xmlns:a16="http://schemas.microsoft.com/office/drawing/2014/main" id="{B8585897-4F6B-4652-90BD-241211FAAE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80810" y="3630984"/>
            <a:ext cx="435600" cy="435600"/>
          </a:xfrm>
          <a:prstGeom prst="rect">
            <a:avLst/>
          </a:prstGeom>
        </p:spPr>
      </p:pic>
      <p:sp>
        <p:nvSpPr>
          <p:cNvPr id="21" name="TextBox 20">
            <a:extLst>
              <a:ext uri="{FF2B5EF4-FFF2-40B4-BE49-F238E27FC236}">
                <a16:creationId xmlns:a16="http://schemas.microsoft.com/office/drawing/2014/main" id="{607AB433-9966-427D-AF76-3B9323461F44}"/>
              </a:ext>
            </a:extLst>
          </p:cNvPr>
          <p:cNvSpPr txBox="1"/>
          <p:nvPr/>
        </p:nvSpPr>
        <p:spPr>
          <a:xfrm>
            <a:off x="2194078" y="3699344"/>
            <a:ext cx="1421588" cy="220060"/>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400" b="0" i="0" u="none" strike="noStrike" kern="1200" cap="none" spc="0" normalizeH="0" baseline="0" noProof="0">
                <a:ln>
                  <a:noFill/>
                </a:ln>
                <a:solidFill>
                  <a:prstClr val="white"/>
                </a:solidFill>
                <a:effectLst/>
                <a:uLnTx/>
                <a:uFillTx/>
                <a:latin typeface="EYInterstate Light"/>
                <a:ea typeface="+mn-ea"/>
                <a:cs typeface="+mn-cs"/>
              </a:rPr>
              <a:t>Chatbot data</a:t>
            </a:r>
            <a:endParaRPr kumimoji="0" lang="el-GR" sz="1400" b="0" i="0" u="none" strike="noStrike" kern="1200" cap="none" spc="0" normalizeH="0" baseline="0" noProof="0" err="1">
              <a:ln>
                <a:noFill/>
              </a:ln>
              <a:solidFill>
                <a:prstClr val="white"/>
              </a:solidFill>
              <a:effectLst/>
              <a:uLnTx/>
              <a:uFillTx/>
              <a:latin typeface="EYInterstate Light"/>
              <a:ea typeface="+mn-ea"/>
              <a:cs typeface="+mn-cs"/>
            </a:endParaRPr>
          </a:p>
        </p:txBody>
      </p:sp>
      <p:pic>
        <p:nvPicPr>
          <p:cNvPr id="25" name="Graphic 24" descr="Email outline">
            <a:extLst>
              <a:ext uri="{FF2B5EF4-FFF2-40B4-BE49-F238E27FC236}">
                <a16:creationId xmlns:a16="http://schemas.microsoft.com/office/drawing/2014/main" id="{308B4F47-36EB-4A3D-B9D2-1EACC466ED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76534" y="5229215"/>
            <a:ext cx="435600" cy="435600"/>
          </a:xfrm>
          <a:prstGeom prst="rect">
            <a:avLst/>
          </a:prstGeom>
        </p:spPr>
      </p:pic>
      <p:sp>
        <p:nvSpPr>
          <p:cNvPr id="26" name="TextBox 25">
            <a:extLst>
              <a:ext uri="{FF2B5EF4-FFF2-40B4-BE49-F238E27FC236}">
                <a16:creationId xmlns:a16="http://schemas.microsoft.com/office/drawing/2014/main" id="{FC0CE54A-CEAA-437A-8BBF-F434A582BE29}"/>
              </a:ext>
            </a:extLst>
          </p:cNvPr>
          <p:cNvSpPr txBox="1"/>
          <p:nvPr/>
        </p:nvSpPr>
        <p:spPr>
          <a:xfrm>
            <a:off x="2179228" y="5347975"/>
            <a:ext cx="1705767" cy="220060"/>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400" b="0" i="0" u="none" strike="noStrike" kern="1200" cap="none" spc="0" normalizeH="0" baseline="0" noProof="0">
                <a:ln>
                  <a:noFill/>
                </a:ln>
                <a:solidFill>
                  <a:prstClr val="white"/>
                </a:solidFill>
                <a:effectLst/>
                <a:uLnTx/>
                <a:uFillTx/>
                <a:latin typeface="EYInterstate Light"/>
                <a:ea typeface="+mn-ea"/>
                <a:cs typeface="+mn-cs"/>
              </a:rPr>
              <a:t>Complaints data</a:t>
            </a:r>
            <a:endParaRPr kumimoji="0" lang="el-GR" sz="1400" b="0" i="0" u="none" strike="noStrike" kern="1200" cap="none" spc="0" normalizeH="0" baseline="0" noProof="0" err="1">
              <a:ln>
                <a:noFill/>
              </a:ln>
              <a:solidFill>
                <a:prstClr val="white"/>
              </a:solidFill>
              <a:effectLst/>
              <a:uLnTx/>
              <a:uFillTx/>
              <a:latin typeface="EYInterstate Light"/>
              <a:ea typeface="+mn-ea"/>
              <a:cs typeface="+mn-cs"/>
            </a:endParaRPr>
          </a:p>
        </p:txBody>
      </p:sp>
      <p:pic>
        <p:nvPicPr>
          <p:cNvPr id="28" name="Graphic 27" descr="Clipboard outline">
            <a:extLst>
              <a:ext uri="{FF2B5EF4-FFF2-40B4-BE49-F238E27FC236}">
                <a16:creationId xmlns:a16="http://schemas.microsoft.com/office/drawing/2014/main" id="{E81B569B-3D13-4C49-B451-709723D0AE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80286" y="4107917"/>
            <a:ext cx="435600" cy="435600"/>
          </a:xfrm>
          <a:prstGeom prst="rect">
            <a:avLst/>
          </a:prstGeom>
        </p:spPr>
      </p:pic>
      <p:sp>
        <p:nvSpPr>
          <p:cNvPr id="29" name="TextBox 28">
            <a:extLst>
              <a:ext uri="{FF2B5EF4-FFF2-40B4-BE49-F238E27FC236}">
                <a16:creationId xmlns:a16="http://schemas.microsoft.com/office/drawing/2014/main" id="{2EC03C10-AA1F-42DB-A89A-22AC7D35FE45}"/>
              </a:ext>
            </a:extLst>
          </p:cNvPr>
          <p:cNvSpPr txBox="1"/>
          <p:nvPr/>
        </p:nvSpPr>
        <p:spPr>
          <a:xfrm>
            <a:off x="2194078" y="4215687"/>
            <a:ext cx="1127268" cy="220060"/>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400" b="0" i="0" u="none" strike="noStrike" kern="1200" cap="none" spc="0" normalizeH="0" baseline="0" noProof="0">
                <a:ln>
                  <a:noFill/>
                </a:ln>
                <a:solidFill>
                  <a:prstClr val="white"/>
                </a:solidFill>
                <a:effectLst/>
                <a:uLnTx/>
                <a:uFillTx/>
                <a:latin typeface="EYInterstate Light"/>
                <a:ea typeface="+mn-ea"/>
                <a:cs typeface="+mn-cs"/>
              </a:rPr>
              <a:t>Survey data</a:t>
            </a:r>
            <a:endParaRPr kumimoji="0" lang="el-GR" sz="1400" b="0" i="0" u="none" strike="noStrike" kern="1200" cap="none" spc="0" normalizeH="0" baseline="0" noProof="0" err="1">
              <a:ln>
                <a:noFill/>
              </a:ln>
              <a:solidFill>
                <a:prstClr val="white"/>
              </a:solidFill>
              <a:effectLst/>
              <a:uLnTx/>
              <a:uFillTx/>
              <a:latin typeface="EYInterstate Light"/>
              <a:ea typeface="+mn-ea"/>
              <a:cs typeface="+mn-cs"/>
            </a:endParaRPr>
          </a:p>
        </p:txBody>
      </p:sp>
      <p:pic>
        <p:nvPicPr>
          <p:cNvPr id="31" name="Graphic 30" descr="Car Mechanic outline">
            <a:extLst>
              <a:ext uri="{FF2B5EF4-FFF2-40B4-BE49-F238E27FC236}">
                <a16:creationId xmlns:a16="http://schemas.microsoft.com/office/drawing/2014/main" id="{B4E13A8B-3E58-41D2-AEDD-5B1BDF77EE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60545" y="2504231"/>
            <a:ext cx="435600" cy="435600"/>
          </a:xfrm>
          <a:prstGeom prst="rect">
            <a:avLst/>
          </a:prstGeom>
        </p:spPr>
      </p:pic>
      <p:pic>
        <p:nvPicPr>
          <p:cNvPr id="34" name="Graphic 33" descr="Connections outline">
            <a:extLst>
              <a:ext uri="{FF2B5EF4-FFF2-40B4-BE49-F238E27FC236}">
                <a16:creationId xmlns:a16="http://schemas.microsoft.com/office/drawing/2014/main" id="{673F8781-CC35-4AF7-B15C-8561E55633E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76534" y="4668566"/>
            <a:ext cx="435600" cy="435600"/>
          </a:xfrm>
          <a:prstGeom prst="rect">
            <a:avLst/>
          </a:prstGeom>
        </p:spPr>
      </p:pic>
      <p:sp>
        <p:nvSpPr>
          <p:cNvPr id="40" name="TextBox 39">
            <a:extLst>
              <a:ext uri="{FF2B5EF4-FFF2-40B4-BE49-F238E27FC236}">
                <a16:creationId xmlns:a16="http://schemas.microsoft.com/office/drawing/2014/main" id="{2926985E-8425-4353-BE58-995FC969EB90}"/>
              </a:ext>
            </a:extLst>
          </p:cNvPr>
          <p:cNvSpPr txBox="1"/>
          <p:nvPr/>
        </p:nvSpPr>
        <p:spPr>
          <a:xfrm>
            <a:off x="1483540" y="1494139"/>
            <a:ext cx="2491200" cy="246221"/>
          </a:xfrm>
          <a:prstGeom prst="rect">
            <a:avLst/>
          </a:prstGeom>
          <a:solidFill>
            <a:schemeClr val="tx2"/>
          </a:solid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600" b="1" i="0" u="none" strike="noStrike" kern="1200" cap="none" spc="0" normalizeH="0" baseline="0" noProof="0">
                <a:ln>
                  <a:noFill/>
                </a:ln>
                <a:solidFill>
                  <a:srgbClr val="000000"/>
                </a:solidFill>
                <a:effectLst/>
                <a:uLnTx/>
                <a:uFillTx/>
                <a:latin typeface="EYInterstate Light"/>
                <a:ea typeface="+mn-ea"/>
                <a:cs typeface="+mn-cs"/>
              </a:rPr>
              <a:t>Customer 360</a:t>
            </a:r>
            <a:r>
              <a:rPr kumimoji="0" lang="en-US" sz="1600" b="1" i="0" u="none" strike="noStrike" kern="1200" cap="none" spc="0" normalizeH="0" baseline="30000" noProof="0">
                <a:ln>
                  <a:noFill/>
                </a:ln>
                <a:solidFill>
                  <a:srgbClr val="000000"/>
                </a:solidFill>
                <a:effectLst/>
                <a:uLnTx/>
                <a:uFillTx/>
                <a:latin typeface="EYInterstate Light"/>
                <a:ea typeface="+mn-ea"/>
                <a:cs typeface="+mn-cs"/>
              </a:rPr>
              <a:t>o </a:t>
            </a:r>
            <a:r>
              <a:rPr kumimoji="0" lang="en-US" sz="1600" b="1" i="0" u="none" strike="noStrike" kern="1200" cap="none" spc="0" normalizeH="0" baseline="0" noProof="0">
                <a:ln>
                  <a:noFill/>
                </a:ln>
                <a:solidFill>
                  <a:srgbClr val="000000"/>
                </a:solidFill>
                <a:effectLst/>
                <a:uLnTx/>
                <a:uFillTx/>
                <a:latin typeface="EYInterstate Light"/>
                <a:ea typeface="+mn-ea"/>
                <a:cs typeface="+mn-cs"/>
              </a:rPr>
              <a:t>view</a:t>
            </a:r>
            <a:r>
              <a:rPr kumimoji="0" lang="en-US" sz="1600" b="1" i="0" u="none" strike="noStrike" kern="1200" cap="none" spc="0" normalizeH="0" baseline="30000" noProof="0">
                <a:ln>
                  <a:noFill/>
                </a:ln>
                <a:solidFill>
                  <a:srgbClr val="000000"/>
                </a:solidFill>
                <a:effectLst/>
                <a:uLnTx/>
                <a:uFillTx/>
                <a:latin typeface="EYInterstate Light"/>
                <a:ea typeface="+mn-ea"/>
                <a:cs typeface="+mn-cs"/>
              </a:rPr>
              <a:t> </a:t>
            </a:r>
            <a:endParaRPr kumimoji="0" lang="el-GR" sz="1600" b="1" i="0" u="none" strike="noStrike" kern="1200" cap="none" spc="0" normalizeH="0" baseline="30000" noProof="0">
              <a:ln>
                <a:noFill/>
              </a:ln>
              <a:solidFill>
                <a:srgbClr val="000000"/>
              </a:solidFill>
              <a:effectLst/>
              <a:uLnTx/>
              <a:uFillTx/>
              <a:latin typeface="EYInterstate Light"/>
              <a:ea typeface="+mn-ea"/>
              <a:cs typeface="+mn-cs"/>
            </a:endParaRPr>
          </a:p>
        </p:txBody>
      </p:sp>
      <p:sp>
        <p:nvSpPr>
          <p:cNvPr id="41" name="TextBox 40">
            <a:extLst>
              <a:ext uri="{FF2B5EF4-FFF2-40B4-BE49-F238E27FC236}">
                <a16:creationId xmlns:a16="http://schemas.microsoft.com/office/drawing/2014/main" id="{8B48FC76-0943-4A61-888F-92B5368F1C35}"/>
              </a:ext>
            </a:extLst>
          </p:cNvPr>
          <p:cNvSpPr txBox="1"/>
          <p:nvPr/>
        </p:nvSpPr>
        <p:spPr>
          <a:xfrm>
            <a:off x="2179229" y="2621353"/>
            <a:ext cx="1413164" cy="220060"/>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400" b="0" i="0" u="none" strike="noStrike" kern="1200" cap="none" spc="0" normalizeH="0" baseline="0" noProof="0">
                <a:ln>
                  <a:noFill/>
                </a:ln>
                <a:solidFill>
                  <a:prstClr val="white"/>
                </a:solidFill>
                <a:effectLst/>
                <a:uLnTx/>
                <a:uFillTx/>
                <a:latin typeface="EYInterstate Light"/>
                <a:ea typeface="+mn-ea"/>
                <a:cs typeface="+mn-cs"/>
              </a:rPr>
              <a:t>Claims data</a:t>
            </a:r>
            <a:endParaRPr kumimoji="0" lang="el-GR" sz="1400" b="0" i="0" u="none" strike="noStrike" kern="1200" cap="none" spc="0" normalizeH="0" baseline="0" noProof="0" err="1">
              <a:ln>
                <a:noFill/>
              </a:ln>
              <a:solidFill>
                <a:prstClr val="white"/>
              </a:solidFill>
              <a:effectLst/>
              <a:uLnTx/>
              <a:uFillTx/>
              <a:latin typeface="EYInterstate Light"/>
              <a:ea typeface="+mn-ea"/>
              <a:cs typeface="+mn-cs"/>
            </a:endParaRPr>
          </a:p>
        </p:txBody>
      </p:sp>
      <p:sp>
        <p:nvSpPr>
          <p:cNvPr id="42" name="TextBox 41">
            <a:extLst>
              <a:ext uri="{FF2B5EF4-FFF2-40B4-BE49-F238E27FC236}">
                <a16:creationId xmlns:a16="http://schemas.microsoft.com/office/drawing/2014/main" id="{EDD33CCA-E66E-43DB-8AAF-B6173A5EA63F}"/>
              </a:ext>
            </a:extLst>
          </p:cNvPr>
          <p:cNvSpPr txBox="1"/>
          <p:nvPr/>
        </p:nvSpPr>
        <p:spPr>
          <a:xfrm>
            <a:off x="2179228" y="4722816"/>
            <a:ext cx="1556477" cy="220060"/>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400" b="0" i="0" u="none" strike="noStrike" kern="1200" cap="none" spc="0" normalizeH="0" baseline="0" noProof="0">
                <a:ln>
                  <a:noFill/>
                </a:ln>
                <a:solidFill>
                  <a:prstClr val="white"/>
                </a:solidFill>
                <a:effectLst/>
                <a:uLnTx/>
                <a:uFillTx/>
                <a:latin typeface="EYInterstate Light"/>
                <a:ea typeface="+mn-ea"/>
                <a:cs typeface="+mn-cs"/>
              </a:rPr>
              <a:t>Social media data</a:t>
            </a:r>
            <a:endParaRPr kumimoji="0" lang="el-GR" sz="1400" b="0" i="0" u="none" strike="noStrike" kern="1200" cap="none" spc="0" normalizeH="0" baseline="0" noProof="0" err="1">
              <a:ln>
                <a:noFill/>
              </a:ln>
              <a:solidFill>
                <a:prstClr val="white"/>
              </a:solidFill>
              <a:effectLst/>
              <a:uLnTx/>
              <a:uFillTx/>
              <a:latin typeface="EYInterstate Light"/>
              <a:ea typeface="+mn-ea"/>
              <a:cs typeface="+mn-cs"/>
            </a:endParaRPr>
          </a:p>
        </p:txBody>
      </p:sp>
      <p:cxnSp>
        <p:nvCxnSpPr>
          <p:cNvPr id="44" name="Straight Connector 43">
            <a:extLst>
              <a:ext uri="{FF2B5EF4-FFF2-40B4-BE49-F238E27FC236}">
                <a16:creationId xmlns:a16="http://schemas.microsoft.com/office/drawing/2014/main" id="{722539BE-61C2-48FB-8118-A14284A5C0D7}"/>
              </a:ext>
            </a:extLst>
          </p:cNvPr>
          <p:cNvCxnSpPr>
            <a:cxnSpLocks/>
          </p:cNvCxnSpPr>
          <p:nvPr/>
        </p:nvCxnSpPr>
        <p:spPr>
          <a:xfrm>
            <a:off x="4245209" y="1474999"/>
            <a:ext cx="0" cy="4549881"/>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DD82CDA1-D5E0-4633-BF20-421E61A06126}"/>
              </a:ext>
            </a:extLst>
          </p:cNvPr>
          <p:cNvSpPr txBox="1"/>
          <p:nvPr/>
        </p:nvSpPr>
        <p:spPr>
          <a:xfrm>
            <a:off x="4515679" y="1494139"/>
            <a:ext cx="2491200" cy="246221"/>
          </a:xfrm>
          <a:prstGeom prst="rect">
            <a:avLst/>
          </a:prstGeom>
          <a:solidFill>
            <a:schemeClr val="tx2"/>
          </a:solid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600" b="1" i="0" u="none" strike="noStrike" kern="1200" cap="none" spc="0" normalizeH="0" baseline="0" noProof="0">
                <a:ln>
                  <a:noFill/>
                </a:ln>
                <a:solidFill>
                  <a:srgbClr val="000000"/>
                </a:solidFill>
                <a:effectLst/>
                <a:uLnTx/>
                <a:uFillTx/>
                <a:latin typeface="EYInterstate Light"/>
                <a:ea typeface="+mn-ea"/>
                <a:cs typeface="+mn-cs"/>
              </a:rPr>
              <a:t>Analytics</a:t>
            </a:r>
            <a:endParaRPr kumimoji="0" lang="el-GR" sz="1600" b="1" i="0" u="none" strike="noStrike" kern="1200" cap="none" spc="0" normalizeH="0" baseline="30000" noProof="0" err="1">
              <a:ln>
                <a:noFill/>
              </a:ln>
              <a:solidFill>
                <a:srgbClr val="000000"/>
              </a:solidFill>
              <a:effectLst/>
              <a:uLnTx/>
              <a:uFillTx/>
              <a:latin typeface="EYInterstate Light"/>
              <a:ea typeface="+mn-ea"/>
              <a:cs typeface="+mn-cs"/>
            </a:endParaRPr>
          </a:p>
        </p:txBody>
      </p:sp>
      <p:sp>
        <p:nvSpPr>
          <p:cNvPr id="46" name="TextBox 45">
            <a:extLst>
              <a:ext uri="{FF2B5EF4-FFF2-40B4-BE49-F238E27FC236}">
                <a16:creationId xmlns:a16="http://schemas.microsoft.com/office/drawing/2014/main" id="{44BFC027-D506-4657-87B9-2B75CD793B4F}"/>
              </a:ext>
            </a:extLst>
          </p:cNvPr>
          <p:cNvSpPr txBox="1"/>
          <p:nvPr/>
        </p:nvSpPr>
        <p:spPr>
          <a:xfrm>
            <a:off x="7506641" y="1494000"/>
            <a:ext cx="2491277" cy="246360"/>
          </a:xfrm>
          <a:prstGeom prst="rect">
            <a:avLst/>
          </a:prstGeom>
          <a:solidFill>
            <a:schemeClr val="tx2"/>
          </a:solid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600" b="1" i="0" u="none" strike="noStrike" kern="1200" cap="none" spc="0" normalizeH="0" baseline="0" noProof="0">
                <a:ln>
                  <a:noFill/>
                </a:ln>
                <a:solidFill>
                  <a:srgbClr val="000000"/>
                </a:solidFill>
                <a:effectLst/>
                <a:uLnTx/>
                <a:uFillTx/>
                <a:latin typeface="EYInterstate Light"/>
                <a:ea typeface="+mn-ea"/>
                <a:cs typeface="+mn-cs"/>
              </a:rPr>
              <a:t>Challenges we address</a:t>
            </a:r>
            <a:endParaRPr kumimoji="0" lang="el-GR" sz="1600" b="1" i="0" u="none" strike="noStrike" kern="1200" cap="none" spc="0" normalizeH="0" baseline="30000" noProof="0">
              <a:ln>
                <a:noFill/>
              </a:ln>
              <a:solidFill>
                <a:srgbClr val="000000"/>
              </a:solidFill>
              <a:effectLst/>
              <a:uLnTx/>
              <a:uFillTx/>
              <a:latin typeface="EYInterstate Light"/>
              <a:ea typeface="+mn-ea"/>
              <a:cs typeface="+mn-cs"/>
            </a:endParaRPr>
          </a:p>
        </p:txBody>
      </p:sp>
      <p:cxnSp>
        <p:nvCxnSpPr>
          <p:cNvPr id="47" name="Straight Connector 46">
            <a:extLst>
              <a:ext uri="{FF2B5EF4-FFF2-40B4-BE49-F238E27FC236}">
                <a16:creationId xmlns:a16="http://schemas.microsoft.com/office/drawing/2014/main" id="{ADEE61BC-DFD1-4556-B101-178942B26906}"/>
              </a:ext>
            </a:extLst>
          </p:cNvPr>
          <p:cNvCxnSpPr>
            <a:cxnSpLocks/>
          </p:cNvCxnSpPr>
          <p:nvPr/>
        </p:nvCxnSpPr>
        <p:spPr>
          <a:xfrm>
            <a:off x="7236395" y="1461683"/>
            <a:ext cx="0" cy="4563197"/>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0" name="Content Placeholder 2">
            <a:extLst>
              <a:ext uri="{FF2B5EF4-FFF2-40B4-BE49-F238E27FC236}">
                <a16:creationId xmlns:a16="http://schemas.microsoft.com/office/drawing/2014/main" id="{721D4454-111D-45AC-8E1A-DF5FA23C96EF}"/>
              </a:ext>
            </a:extLst>
          </p:cNvPr>
          <p:cNvSpPr txBox="1">
            <a:spLocks/>
          </p:cNvSpPr>
          <p:nvPr/>
        </p:nvSpPr>
        <p:spPr>
          <a:xfrm>
            <a:off x="4514538" y="1947890"/>
            <a:ext cx="2545310" cy="3620145"/>
          </a:xfrm>
          <a:prstGeom prst="rect">
            <a:avLst/>
          </a:prstGeom>
        </p:spPr>
        <p:txBody>
          <a:bodyPr vert="horz" lIns="0" tIns="0" rIns="0" bIns="0" rtlCol="0" anchor="t" anchorCtr="0">
            <a:noAutofit/>
          </a:bodyPr>
          <a:lstStyle>
            <a:lvl1pPr marL="0" indent="0"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mn-lt"/>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mn-lt"/>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mn-lt"/>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mn-lt"/>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R="0" lvl="0" algn="l" defTabSz="913943" rtl="0" eaLnBrk="1" fontAlgn="auto" latinLnBrk="0" hangingPunct="1">
              <a:lnSpc>
                <a:spcPct val="100000"/>
              </a:lnSpc>
              <a:spcBef>
                <a:spcPct val="20000"/>
              </a:spcBef>
              <a:spcAft>
                <a:spcPts val="0"/>
              </a:spcAft>
              <a:buClr>
                <a:srgbClr val="FFE600"/>
              </a:buClr>
              <a:buSzPct val="110000"/>
              <a:buNone/>
              <a:tabLst/>
              <a:defRPr/>
            </a:pPr>
            <a:r>
              <a:rPr lang="en-US" sz="1400" dirty="0">
                <a:solidFill>
                  <a:prstClr val="white"/>
                </a:solidFill>
                <a:latin typeface="EYInterstate Light"/>
              </a:rPr>
              <a:t>Analytics for structured data</a:t>
            </a:r>
            <a:r>
              <a:rPr lang="en-US" sz="1400">
                <a:solidFill>
                  <a:prstClr val="white"/>
                </a:solidFill>
                <a:latin typeface="EYInterstate Light"/>
              </a:rPr>
              <a:t>:</a:t>
            </a:r>
          </a:p>
          <a:p>
            <a:pPr marR="0" lvl="0" algn="l" defTabSz="913943" rtl="0" eaLnBrk="1" fontAlgn="auto" latinLnBrk="0" hangingPunct="1">
              <a:lnSpc>
                <a:spcPct val="100000"/>
              </a:lnSpc>
              <a:spcBef>
                <a:spcPct val="20000"/>
              </a:spcBef>
              <a:spcAft>
                <a:spcPts val="0"/>
              </a:spcAft>
              <a:buClr>
                <a:srgbClr val="FFE600"/>
              </a:buClr>
              <a:buSzPct val="110000"/>
              <a:buNone/>
              <a:tabLst/>
              <a:defRPr/>
            </a:pPr>
            <a:endParaRPr kumimoji="0" lang="en-US" sz="1400" b="0" i="0" u="none" strike="noStrike" kern="1200" cap="none" spc="0" normalizeH="0" baseline="0" noProof="0" dirty="0">
              <a:ln>
                <a:noFill/>
              </a:ln>
              <a:solidFill>
                <a:prstClr val="white"/>
              </a:solidFill>
              <a:effectLst/>
              <a:uLnTx/>
              <a:uFillTx/>
              <a:latin typeface="EYInterstate Light"/>
              <a:ea typeface="+mn-ea"/>
              <a:cs typeface="+mn-cs"/>
            </a:endParaRPr>
          </a:p>
          <a:p>
            <a:pPr marL="342900" marR="0" lvl="0" indent="-342900" algn="l" defTabSz="913943"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US" sz="1400" b="0" i="0" u="none" strike="noStrike" kern="1200" cap="none" spc="0" normalizeH="0" baseline="0" noProof="0">
                <a:ln>
                  <a:noFill/>
                </a:ln>
                <a:solidFill>
                  <a:prstClr val="white"/>
                </a:solidFill>
                <a:effectLst/>
                <a:uLnTx/>
                <a:uFillTx/>
                <a:latin typeface="EYInterstate Light"/>
                <a:ea typeface="+mn-ea"/>
                <a:cs typeface="+mn-cs"/>
              </a:rPr>
              <a:t>Customer segmentation</a:t>
            </a:r>
          </a:p>
          <a:p>
            <a:pPr marL="342900" indent="-342900">
              <a:buClr>
                <a:srgbClr val="FFE600"/>
              </a:buClr>
              <a:defRPr/>
            </a:pPr>
            <a:r>
              <a:rPr kumimoji="0" lang="en-US" sz="1400" b="0" i="0" u="none" strike="noStrike" kern="1200" cap="none" spc="0" normalizeH="0" baseline="0" noProof="0" dirty="0">
                <a:ln>
                  <a:noFill/>
                </a:ln>
                <a:solidFill>
                  <a:prstClr val="white"/>
                </a:solidFill>
                <a:effectLst/>
                <a:uLnTx/>
                <a:uFillTx/>
                <a:latin typeface="EYInterstate Light"/>
                <a:ea typeface="+mn-ea"/>
                <a:cs typeface="+mn-cs"/>
              </a:rPr>
              <a:t>Propensity models</a:t>
            </a:r>
          </a:p>
          <a:p>
            <a:pPr marR="0" lvl="0" algn="l" defTabSz="913943" rtl="0" eaLnBrk="1" fontAlgn="auto" latinLnBrk="0" hangingPunct="1">
              <a:lnSpc>
                <a:spcPct val="100000"/>
              </a:lnSpc>
              <a:spcBef>
                <a:spcPct val="20000"/>
              </a:spcBef>
              <a:spcAft>
                <a:spcPts val="0"/>
              </a:spcAft>
              <a:buClr>
                <a:srgbClr val="FFE600"/>
              </a:buClr>
              <a:buSzPct val="110000"/>
              <a:buNone/>
              <a:tabLst/>
              <a:defRPr/>
            </a:pPr>
            <a:endParaRPr kumimoji="0" lang="en-US" sz="1400" b="0" i="0" u="none" strike="noStrike" kern="1200" cap="none" spc="0" normalizeH="0" baseline="0" noProof="0" dirty="0">
              <a:ln>
                <a:noFill/>
              </a:ln>
              <a:solidFill>
                <a:prstClr val="white"/>
              </a:solidFill>
              <a:effectLst/>
              <a:uLnTx/>
              <a:uFillTx/>
              <a:latin typeface="EYInterstate Light"/>
              <a:ea typeface="+mn-ea"/>
              <a:cs typeface="+mn-cs"/>
            </a:endParaRPr>
          </a:p>
          <a:p>
            <a:pPr marR="0" lvl="0" algn="l" defTabSz="913943" rtl="0" eaLnBrk="1" fontAlgn="auto" latinLnBrk="0" hangingPunct="1">
              <a:lnSpc>
                <a:spcPct val="100000"/>
              </a:lnSpc>
              <a:spcBef>
                <a:spcPct val="20000"/>
              </a:spcBef>
              <a:spcAft>
                <a:spcPts val="0"/>
              </a:spcAft>
              <a:buClr>
                <a:srgbClr val="FFE600"/>
              </a:buClr>
              <a:buSzPct val="110000"/>
              <a:buNone/>
              <a:tabLst/>
              <a:defRPr/>
            </a:pPr>
            <a:r>
              <a:rPr lang="en-US" sz="1400" dirty="0">
                <a:solidFill>
                  <a:prstClr val="white"/>
                </a:solidFill>
                <a:latin typeface="EYInterstate Light"/>
              </a:rPr>
              <a:t>Analytics for unstructured data</a:t>
            </a:r>
            <a:r>
              <a:rPr lang="en-US" sz="1400">
                <a:solidFill>
                  <a:prstClr val="white"/>
                </a:solidFill>
                <a:latin typeface="EYInterstate Light"/>
              </a:rPr>
              <a:t>:</a:t>
            </a:r>
          </a:p>
          <a:p>
            <a:pPr marR="0" lvl="0" algn="l" defTabSz="913943" rtl="0" eaLnBrk="1" fontAlgn="auto" latinLnBrk="0" hangingPunct="1">
              <a:lnSpc>
                <a:spcPct val="100000"/>
              </a:lnSpc>
              <a:spcBef>
                <a:spcPct val="20000"/>
              </a:spcBef>
              <a:spcAft>
                <a:spcPts val="0"/>
              </a:spcAft>
              <a:buClr>
                <a:srgbClr val="FFE600"/>
              </a:buClr>
              <a:buSzPct val="110000"/>
              <a:buNone/>
              <a:tabLst/>
              <a:defRPr/>
            </a:pPr>
            <a:endParaRPr kumimoji="0" lang="en-US" sz="1400" b="0" i="0" u="none" strike="noStrike" kern="1200" cap="none" spc="0" normalizeH="0" baseline="0" noProof="0" dirty="0">
              <a:ln>
                <a:noFill/>
              </a:ln>
              <a:solidFill>
                <a:prstClr val="white"/>
              </a:solidFill>
              <a:effectLst/>
              <a:uLnTx/>
              <a:uFillTx/>
              <a:latin typeface="EYInterstate Light"/>
              <a:ea typeface="+mn-ea"/>
              <a:cs typeface="+mn-cs"/>
            </a:endParaRPr>
          </a:p>
          <a:p>
            <a:pPr marL="342900" marR="0" lvl="0" indent="-342900" algn="l" defTabSz="913943"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US" sz="1400" b="0" i="0" u="none" strike="noStrike" kern="1200" cap="none" spc="0" normalizeH="0" baseline="0" noProof="0">
                <a:ln>
                  <a:noFill/>
                </a:ln>
                <a:solidFill>
                  <a:prstClr val="white"/>
                </a:solidFill>
                <a:effectLst/>
                <a:uLnTx/>
                <a:uFillTx/>
                <a:latin typeface="EYInterstate Light"/>
                <a:ea typeface="+mn-ea"/>
                <a:cs typeface="+mn-cs"/>
              </a:rPr>
              <a:t>Sentiment analysis</a:t>
            </a:r>
          </a:p>
          <a:p>
            <a:pPr marL="342900" marR="0" lvl="0" indent="-342900" algn="l" defTabSz="913943"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US" sz="1400" b="0" i="0" u="none" strike="noStrike" kern="1200" cap="none" spc="0" normalizeH="0" baseline="0" noProof="0">
                <a:ln>
                  <a:noFill/>
                </a:ln>
                <a:solidFill>
                  <a:prstClr val="white"/>
                </a:solidFill>
                <a:effectLst/>
                <a:uLnTx/>
                <a:uFillTx/>
                <a:latin typeface="EYInterstate Light"/>
                <a:ea typeface="+mn-ea"/>
                <a:cs typeface="+mn-cs"/>
              </a:rPr>
              <a:t>Topic detection</a:t>
            </a:r>
          </a:p>
          <a:p>
            <a:pPr marL="342900" marR="0" lvl="0" indent="-342900" algn="l" defTabSz="913943"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US" sz="1400" b="0" i="0" u="none" strike="noStrike" kern="1200" cap="none" spc="0" normalizeH="0" baseline="0" noProof="0">
                <a:ln>
                  <a:noFill/>
                </a:ln>
                <a:solidFill>
                  <a:prstClr val="white"/>
                </a:solidFill>
                <a:effectLst/>
                <a:uLnTx/>
                <a:uFillTx/>
                <a:latin typeface="EYInterstate Light"/>
                <a:ea typeface="+mn-ea"/>
                <a:cs typeface="+mn-cs"/>
              </a:rPr>
              <a:t>Text classification</a:t>
            </a:r>
          </a:p>
          <a:p>
            <a:pPr marL="342900" marR="0" lvl="0" indent="-342900" algn="l" defTabSz="913943"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kumimoji="0" lang="en-US" sz="1400" b="0" i="0" u="none" strike="noStrike" kern="1200" cap="none" spc="0" normalizeH="0" baseline="0" noProof="0">
                <a:ln>
                  <a:noFill/>
                </a:ln>
                <a:solidFill>
                  <a:prstClr val="white"/>
                </a:solidFill>
                <a:effectLst/>
                <a:uLnTx/>
                <a:uFillTx/>
                <a:latin typeface="EYInterstate Light"/>
                <a:ea typeface="+mn-ea"/>
                <a:cs typeface="+mn-cs"/>
              </a:rPr>
              <a:t>Causal analysis</a:t>
            </a:r>
          </a:p>
          <a:p>
            <a:pPr marL="342900" marR="0" lvl="0" indent="-342900" algn="l" defTabSz="913943"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r>
              <a:rPr lang="en-US" sz="1400">
                <a:solidFill>
                  <a:prstClr val="white"/>
                </a:solidFill>
                <a:latin typeface="EYInterstate Light"/>
              </a:rPr>
              <a:t>Entity extraction</a:t>
            </a:r>
          </a:p>
          <a:p>
            <a:pPr marL="342900" marR="0" lvl="0" indent="-342900" algn="l" defTabSz="913943"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endParaRPr kumimoji="0" lang="en-US" sz="1400" b="0" i="0" u="none" strike="noStrike" kern="1200" cap="none" spc="0" normalizeH="0" baseline="0" noProof="0">
              <a:ln>
                <a:noFill/>
              </a:ln>
              <a:solidFill>
                <a:prstClr val="white"/>
              </a:solidFill>
              <a:effectLst/>
              <a:uLnTx/>
              <a:uFillTx/>
              <a:latin typeface="EYInterstate Light"/>
              <a:ea typeface="+mn-ea"/>
              <a:cs typeface="+mn-cs"/>
            </a:endParaRPr>
          </a:p>
          <a:p>
            <a:pPr marR="0" lvl="0" algn="l" defTabSz="913943" rtl="0" eaLnBrk="1" fontAlgn="auto" latinLnBrk="0" hangingPunct="1">
              <a:lnSpc>
                <a:spcPct val="100000"/>
              </a:lnSpc>
              <a:spcBef>
                <a:spcPct val="20000"/>
              </a:spcBef>
              <a:spcAft>
                <a:spcPts val="0"/>
              </a:spcAft>
              <a:buClr>
                <a:srgbClr val="FFE600"/>
              </a:buClr>
              <a:buSzPct val="110000"/>
              <a:buNone/>
              <a:tabLst/>
              <a:defRPr/>
            </a:pPr>
            <a:endParaRPr lang="en-US" sz="1400" dirty="0">
              <a:solidFill>
                <a:prstClr val="white"/>
              </a:solidFill>
              <a:latin typeface="EYInterstate Light"/>
            </a:endParaRPr>
          </a:p>
        </p:txBody>
      </p:sp>
    </p:spTree>
    <p:extLst>
      <p:ext uri="{BB962C8B-B14F-4D97-AF65-F5344CB8AC3E}">
        <p14:creationId xmlns:p14="http://schemas.microsoft.com/office/powerpoint/2010/main" val="125925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8089-19BE-4A87-9EC4-B50F64AC5E3A}"/>
              </a:ext>
            </a:extLst>
          </p:cNvPr>
          <p:cNvSpPr>
            <a:spLocks noGrp="1"/>
          </p:cNvSpPr>
          <p:nvPr>
            <p:ph type="title"/>
          </p:nvPr>
        </p:nvSpPr>
        <p:spPr/>
        <p:txBody>
          <a:bodyPr/>
          <a:lstStyle/>
          <a:p>
            <a:r>
              <a:rPr lang="en-US" dirty="0"/>
              <a:t>Motor Claims Automation with AI</a:t>
            </a:r>
            <a:endParaRPr lang="el-GR" baseline="30000" dirty="0"/>
          </a:p>
        </p:txBody>
      </p:sp>
      <p:sp>
        <p:nvSpPr>
          <p:cNvPr id="4" name="Slide Number Placeholder 3">
            <a:extLst>
              <a:ext uri="{FF2B5EF4-FFF2-40B4-BE49-F238E27FC236}">
                <a16:creationId xmlns:a16="http://schemas.microsoft.com/office/drawing/2014/main" id="{E8DE6308-6C7A-4BDD-A698-ADF467189314}"/>
              </a:ext>
            </a:extLst>
          </p:cNvPr>
          <p:cNvSpPr>
            <a:spLocks noGrp="1"/>
          </p:cNvSpPr>
          <p:nvPr>
            <p:ph type="sldNum" sz="quarter" idx="19"/>
          </p:nvPr>
        </p:nvSpPr>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EYInterstate Light"/>
                <a:ea typeface="+mn-ea"/>
                <a:cs typeface="+mn-cs"/>
              </a:rPr>
              <a:t>Page </a:t>
            </a:r>
            <a:fld id="{17133BCC-9C27-B840-AD53-4B05D621FBDC}" type="slidenum">
              <a:rPr kumimoji="0" lang="en-US" sz="800" b="0" i="0" u="none" strike="noStrike" kern="1200" cap="none" spc="0" normalizeH="0" baseline="0" noProof="0" smtClean="0">
                <a:ln>
                  <a:noFill/>
                </a:ln>
                <a:solidFill>
                  <a:prstClr val="white"/>
                </a:solidFill>
                <a:effectLst/>
                <a:uLnTx/>
                <a:uFillTx/>
                <a:latin typeface="EYInterstate Light"/>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prstClr val="white"/>
              </a:solidFill>
              <a:effectLst/>
              <a:uLnTx/>
              <a:uFillTx/>
              <a:latin typeface="EYInterstate Light"/>
              <a:ea typeface="+mn-ea"/>
              <a:cs typeface="+mn-cs"/>
            </a:endParaRPr>
          </a:p>
        </p:txBody>
      </p:sp>
      <p:sp>
        <p:nvSpPr>
          <p:cNvPr id="55" name="TextBox 6">
            <a:extLst>
              <a:ext uri="{FF2B5EF4-FFF2-40B4-BE49-F238E27FC236}">
                <a16:creationId xmlns:a16="http://schemas.microsoft.com/office/drawing/2014/main" id="{DCF3AF98-4F0A-4CD2-9515-01C4C6AE03C2}"/>
              </a:ext>
            </a:extLst>
          </p:cNvPr>
          <p:cNvSpPr txBox="1"/>
          <p:nvPr/>
        </p:nvSpPr>
        <p:spPr>
          <a:xfrm>
            <a:off x="1110658" y="1688879"/>
            <a:ext cx="511853" cy="1020947"/>
          </a:xfrm>
          <a:prstGeom prst="rect">
            <a:avLst/>
          </a:prstGeom>
          <a:noFill/>
          <a:ln w="12700" cap="sq">
            <a:noFill/>
            <a:miter lim="800000"/>
          </a:ln>
        </p:spPr>
        <p:txBody>
          <a:bodyPr wrap="none" lIns="0" tIns="0" rIns="0" bIns="0" rtlCol="0">
            <a:no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7200" b="0" i="0" u="none" strike="noStrike" kern="1200" cap="none" spc="0" normalizeH="0" baseline="0" noProof="0">
                <a:ln>
                  <a:noFill/>
                </a:ln>
                <a:solidFill>
                  <a:srgbClr val="747480">
                    <a:alpha val="50000"/>
                  </a:srgbClr>
                </a:solidFill>
                <a:effectLst/>
                <a:uLnTx/>
                <a:uFillTx/>
                <a:latin typeface="EYInterstate Light"/>
                <a:ea typeface="+mn-ea"/>
                <a:cs typeface="+mn-cs"/>
              </a:rPr>
              <a:t>1</a:t>
            </a:r>
            <a:endParaRPr kumimoji="0" lang="en-US" sz="1600" b="0" i="0" u="none" strike="noStrike" kern="1200" cap="none" spc="0" normalizeH="0" baseline="0" noProof="0">
              <a:ln>
                <a:noFill/>
              </a:ln>
              <a:solidFill>
                <a:srgbClr val="747480">
                  <a:alpha val="50000"/>
                </a:srgbClr>
              </a:solidFill>
              <a:effectLst/>
              <a:uLnTx/>
              <a:uFillTx/>
              <a:latin typeface="EYInterstate Light"/>
              <a:ea typeface="+mn-ea"/>
              <a:cs typeface="+mn-cs"/>
            </a:endParaRPr>
          </a:p>
        </p:txBody>
      </p:sp>
      <p:sp>
        <p:nvSpPr>
          <p:cNvPr id="56" name="Rechteck 11">
            <a:extLst>
              <a:ext uri="{FF2B5EF4-FFF2-40B4-BE49-F238E27FC236}">
                <a16:creationId xmlns:a16="http://schemas.microsoft.com/office/drawing/2014/main" id="{DBF48A95-51D7-44A5-A3D2-E672E9B5A54D}"/>
              </a:ext>
            </a:extLst>
          </p:cNvPr>
          <p:cNvSpPr>
            <a:spLocks/>
          </p:cNvSpPr>
          <p:nvPr/>
        </p:nvSpPr>
        <p:spPr>
          <a:xfrm>
            <a:off x="1533149" y="1963122"/>
            <a:ext cx="2000385" cy="553998"/>
          </a:xfrm>
          <a:prstGeom prst="rect">
            <a:avLst/>
          </a:prstGeom>
        </p:spPr>
        <p:txBody>
          <a:bodyPr wrap="square" lIns="107944"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E600"/>
                </a:solidFill>
                <a:effectLst/>
                <a:uLnTx/>
                <a:uFillTx/>
                <a:latin typeface="EYInterstate Light"/>
                <a:ea typeface="+mn-ea"/>
                <a:cs typeface="+mn-cs"/>
              </a:rPr>
              <a:t>Motor Claims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E600"/>
                </a:solidFill>
                <a:effectLst/>
                <a:uLnTx/>
                <a:uFillTx/>
                <a:latin typeface="EYInterstate Light"/>
                <a:ea typeface="+mn-ea"/>
                <a:cs typeface="+mn-cs"/>
              </a:rPr>
              <a:t>Classification</a:t>
            </a:r>
          </a:p>
        </p:txBody>
      </p:sp>
      <p:sp>
        <p:nvSpPr>
          <p:cNvPr id="57" name="TextBox 6">
            <a:extLst>
              <a:ext uri="{FF2B5EF4-FFF2-40B4-BE49-F238E27FC236}">
                <a16:creationId xmlns:a16="http://schemas.microsoft.com/office/drawing/2014/main" id="{1CA6BD7D-6E78-425F-BF68-0F6F73A73C35}"/>
              </a:ext>
            </a:extLst>
          </p:cNvPr>
          <p:cNvSpPr txBox="1"/>
          <p:nvPr/>
        </p:nvSpPr>
        <p:spPr>
          <a:xfrm>
            <a:off x="3326516" y="1688879"/>
            <a:ext cx="511853" cy="1020947"/>
          </a:xfrm>
          <a:prstGeom prst="rect">
            <a:avLst/>
          </a:prstGeom>
          <a:noFill/>
          <a:ln w="12700" cap="sq">
            <a:noFill/>
            <a:miter lim="800000"/>
          </a:ln>
        </p:spPr>
        <p:txBody>
          <a:bodyPr wrap="none" lIns="0" tIns="0" rIns="0" bIns="0" rtlCol="0">
            <a:noAutofit/>
          </a:bodyPr>
          <a:lstStyle>
            <a:defPPr>
              <a:defRPr lang="en-US"/>
            </a:defPPr>
            <a:lvl1pPr lvl="0">
              <a:spcBef>
                <a:spcPts val="800"/>
              </a:spcBef>
              <a:defRPr sz="6600">
                <a:solidFill>
                  <a:schemeClr val="tx1">
                    <a:lumMod val="60000"/>
                    <a:lumOff val="40000"/>
                    <a:alpha val="50000"/>
                  </a:schemeClr>
                </a:solidFill>
              </a:defRPr>
            </a:lvl1p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7200" b="0" i="0" u="none" strike="noStrike" kern="1200" cap="none" spc="0" normalizeH="0" baseline="0" noProof="0">
                <a:ln>
                  <a:noFill/>
                </a:ln>
                <a:solidFill>
                  <a:srgbClr val="747480">
                    <a:alpha val="50000"/>
                  </a:srgbClr>
                </a:solidFill>
                <a:effectLst/>
                <a:uLnTx/>
                <a:uFillTx/>
                <a:latin typeface="EYInterstate Light"/>
                <a:ea typeface="+mn-ea"/>
                <a:cs typeface="+mn-cs"/>
              </a:rPr>
              <a:t>2</a:t>
            </a:r>
          </a:p>
        </p:txBody>
      </p:sp>
      <p:sp>
        <p:nvSpPr>
          <p:cNvPr id="58" name="Rechteck 14">
            <a:extLst>
              <a:ext uri="{FF2B5EF4-FFF2-40B4-BE49-F238E27FC236}">
                <a16:creationId xmlns:a16="http://schemas.microsoft.com/office/drawing/2014/main" id="{25969FB6-86BB-497B-AF65-FD1F1E320B1F}"/>
              </a:ext>
            </a:extLst>
          </p:cNvPr>
          <p:cNvSpPr>
            <a:spLocks/>
          </p:cNvSpPr>
          <p:nvPr/>
        </p:nvSpPr>
        <p:spPr>
          <a:xfrm>
            <a:off x="3816492" y="1686124"/>
            <a:ext cx="1259560" cy="830997"/>
          </a:xfrm>
          <a:prstGeom prst="rect">
            <a:avLst/>
          </a:prstGeom>
        </p:spPr>
        <p:txBody>
          <a:bodyPr wrap="square" lIns="107944"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E600"/>
                </a:solidFill>
                <a:effectLst/>
                <a:uLnTx/>
                <a:uFillTx/>
                <a:latin typeface="EYInterstate Light"/>
                <a:ea typeface="+mn-ea"/>
                <a:cs typeface="+mn-cs"/>
              </a:rPr>
              <a:t>Motor Claims Validation</a:t>
            </a:r>
          </a:p>
        </p:txBody>
      </p:sp>
      <p:sp>
        <p:nvSpPr>
          <p:cNvPr id="59" name="Inhaltsplatzhalter 2">
            <a:extLst>
              <a:ext uri="{FF2B5EF4-FFF2-40B4-BE49-F238E27FC236}">
                <a16:creationId xmlns:a16="http://schemas.microsoft.com/office/drawing/2014/main" id="{DB808BEE-F2B2-4598-BD82-1BB3C6BB1EF3}"/>
              </a:ext>
            </a:extLst>
          </p:cNvPr>
          <p:cNvSpPr txBox="1">
            <a:spLocks/>
          </p:cNvSpPr>
          <p:nvPr/>
        </p:nvSpPr>
        <p:spPr>
          <a:xfrm>
            <a:off x="1223698" y="2641305"/>
            <a:ext cx="1855680" cy="1450077"/>
          </a:xfrm>
          <a:prstGeom prst="rect">
            <a:avLst/>
          </a:prstGeom>
        </p:spPr>
        <p:txBody>
          <a:bodyPr vert="horz" lIns="0" tIns="0" rIns="0" bIns="0" rtlCol="0" anchor="t" anchorCtr="0">
            <a:noAutofit/>
          </a:bodyPr>
          <a:lstStyle>
            <a:lvl1pPr marL="356616"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20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1pPr>
            <a:lvl2pPr marL="713232"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8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2pPr>
            <a:lvl3pPr marL="1069848"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6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3pPr>
            <a:lvl4pPr marL="1426464"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4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4pPr>
            <a:lvl5pPr marL="1783080"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2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None/>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Automatic classification of incoming claims based on:</a:t>
            </a:r>
          </a:p>
          <a:p>
            <a:pPr marL="356616" marR="0" lvl="0" indent="-356616"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Char char="►"/>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 the photos </a:t>
            </a:r>
          </a:p>
          <a:p>
            <a:pPr marL="356616" marR="0" lvl="0" indent="-356616"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Char char="►"/>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the textual description of the accident</a:t>
            </a:r>
          </a:p>
        </p:txBody>
      </p:sp>
      <p:sp>
        <p:nvSpPr>
          <p:cNvPr id="60" name="Inhaltsplatzhalter 2">
            <a:extLst>
              <a:ext uri="{FF2B5EF4-FFF2-40B4-BE49-F238E27FC236}">
                <a16:creationId xmlns:a16="http://schemas.microsoft.com/office/drawing/2014/main" id="{1BB31689-0C12-467E-8088-63BEBB8FBDC8}"/>
              </a:ext>
            </a:extLst>
          </p:cNvPr>
          <p:cNvSpPr txBox="1">
            <a:spLocks/>
          </p:cNvSpPr>
          <p:nvPr/>
        </p:nvSpPr>
        <p:spPr>
          <a:xfrm>
            <a:off x="3411828" y="2641305"/>
            <a:ext cx="2208092" cy="1399939"/>
          </a:xfrm>
          <a:prstGeom prst="rect">
            <a:avLst/>
          </a:prstGeom>
        </p:spPr>
        <p:txBody>
          <a:bodyPr vert="horz" lIns="0" tIns="0" rIns="0" bIns="0" rtlCol="0" anchor="t" anchorCtr="0">
            <a:noAutofit/>
          </a:bodyPr>
          <a:lstStyle>
            <a:lvl1pPr marL="356616"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20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1pPr>
            <a:lvl2pPr marL="713232"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8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2pPr>
            <a:lvl3pPr marL="1069848"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6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3pPr>
            <a:lvl4pPr marL="1426464"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4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4pPr>
            <a:lvl5pPr marL="1783080"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2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None/>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Automatic check of the validity of the claim based on:</a:t>
            </a:r>
          </a:p>
          <a:p>
            <a:pPr marL="356616" marR="0" lvl="0" indent="-356616"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Char char="►"/>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the photos</a:t>
            </a:r>
          </a:p>
          <a:p>
            <a:pPr marL="356616" marR="0" lvl="0" indent="-356616"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Char char="►"/>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the textual description of the accident</a:t>
            </a:r>
          </a:p>
          <a:p>
            <a:pPr marL="356616" marR="0" lvl="0" indent="-356616"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Char char="►"/>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the forms/documents filled in by the police</a:t>
            </a:r>
          </a:p>
        </p:txBody>
      </p:sp>
      <p:cxnSp>
        <p:nvCxnSpPr>
          <p:cNvPr id="61" name="Gerader Verbinder 21">
            <a:extLst>
              <a:ext uri="{FF2B5EF4-FFF2-40B4-BE49-F238E27FC236}">
                <a16:creationId xmlns:a16="http://schemas.microsoft.com/office/drawing/2014/main" id="{D59BDAE3-7260-4986-A680-A40618D73809}"/>
              </a:ext>
            </a:extLst>
          </p:cNvPr>
          <p:cNvCxnSpPr>
            <a:cxnSpLocks/>
          </p:cNvCxnSpPr>
          <p:nvPr/>
        </p:nvCxnSpPr>
        <p:spPr>
          <a:xfrm>
            <a:off x="3217367" y="1882369"/>
            <a:ext cx="0" cy="3633848"/>
          </a:xfrm>
          <a:prstGeom prst="line">
            <a:avLst/>
          </a:prstGeom>
          <a:noFill/>
          <a:ln w="12700" cap="sq" cmpd="sng" algn="ctr">
            <a:solidFill>
              <a:srgbClr val="747480"/>
            </a:solidFill>
            <a:prstDash val="solid"/>
            <a:miter lim="800000"/>
            <a:tailEnd type="none"/>
          </a:ln>
          <a:effectLst/>
        </p:spPr>
      </p:cxnSp>
      <p:cxnSp>
        <p:nvCxnSpPr>
          <p:cNvPr id="62" name="Gerader Verbinder 22">
            <a:extLst>
              <a:ext uri="{FF2B5EF4-FFF2-40B4-BE49-F238E27FC236}">
                <a16:creationId xmlns:a16="http://schemas.microsoft.com/office/drawing/2014/main" id="{EDB6598E-9C7E-4FB3-86F4-D96E432E1904}"/>
              </a:ext>
            </a:extLst>
          </p:cNvPr>
          <p:cNvCxnSpPr>
            <a:cxnSpLocks/>
          </p:cNvCxnSpPr>
          <p:nvPr/>
        </p:nvCxnSpPr>
        <p:spPr>
          <a:xfrm>
            <a:off x="5697054" y="1882369"/>
            <a:ext cx="0" cy="3633848"/>
          </a:xfrm>
          <a:prstGeom prst="line">
            <a:avLst/>
          </a:prstGeom>
          <a:noFill/>
          <a:ln w="12700" cap="sq" cmpd="sng" algn="ctr">
            <a:solidFill>
              <a:srgbClr val="747480"/>
            </a:solidFill>
            <a:prstDash val="solid"/>
            <a:miter lim="800000"/>
            <a:tailEnd type="none"/>
          </a:ln>
          <a:effectLst/>
        </p:spPr>
      </p:cxnSp>
      <p:sp>
        <p:nvSpPr>
          <p:cNvPr id="63" name="TextBox 6">
            <a:extLst>
              <a:ext uri="{FF2B5EF4-FFF2-40B4-BE49-F238E27FC236}">
                <a16:creationId xmlns:a16="http://schemas.microsoft.com/office/drawing/2014/main" id="{D1B20A4F-5FEA-4D2F-B234-9F705BA576BE}"/>
              </a:ext>
            </a:extLst>
          </p:cNvPr>
          <p:cNvSpPr txBox="1"/>
          <p:nvPr/>
        </p:nvSpPr>
        <p:spPr>
          <a:xfrm>
            <a:off x="5827395" y="1688879"/>
            <a:ext cx="511853" cy="1020947"/>
          </a:xfrm>
          <a:prstGeom prst="rect">
            <a:avLst/>
          </a:prstGeom>
          <a:noFill/>
          <a:ln w="12700" cap="sq">
            <a:noFill/>
            <a:miter lim="800000"/>
          </a:ln>
        </p:spPr>
        <p:txBody>
          <a:bodyPr wrap="none" lIns="0" tIns="0" rIns="0" bIns="0" rtlCol="0">
            <a:noAutofit/>
          </a:bodyPr>
          <a:lstStyle>
            <a:defPPr>
              <a:defRPr lang="en-US"/>
            </a:defPPr>
            <a:lvl1pPr lvl="0">
              <a:spcBef>
                <a:spcPts val="800"/>
              </a:spcBef>
              <a:defRPr sz="6600">
                <a:solidFill>
                  <a:schemeClr val="tx1">
                    <a:lumMod val="60000"/>
                    <a:lumOff val="40000"/>
                    <a:alpha val="50000"/>
                  </a:schemeClr>
                </a:solidFill>
              </a:defRPr>
            </a:lvl1p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7200" b="0" i="0" u="none" strike="noStrike" kern="1200" cap="none" spc="0" normalizeH="0" baseline="0" noProof="0">
                <a:ln>
                  <a:noFill/>
                </a:ln>
                <a:solidFill>
                  <a:srgbClr val="747480">
                    <a:alpha val="50000"/>
                  </a:srgbClr>
                </a:solidFill>
                <a:effectLst/>
                <a:uLnTx/>
                <a:uFillTx/>
                <a:latin typeface="EYInterstate Light"/>
                <a:ea typeface="+mn-ea"/>
                <a:cs typeface="+mn-cs"/>
              </a:rPr>
              <a:t>3</a:t>
            </a:r>
          </a:p>
        </p:txBody>
      </p:sp>
      <p:sp>
        <p:nvSpPr>
          <p:cNvPr id="64" name="Rechteck 14">
            <a:extLst>
              <a:ext uri="{FF2B5EF4-FFF2-40B4-BE49-F238E27FC236}">
                <a16:creationId xmlns:a16="http://schemas.microsoft.com/office/drawing/2014/main" id="{AB1D20B8-F809-4813-A410-E026A3C2FE5C}"/>
              </a:ext>
            </a:extLst>
          </p:cNvPr>
          <p:cNvSpPr>
            <a:spLocks/>
          </p:cNvSpPr>
          <p:nvPr/>
        </p:nvSpPr>
        <p:spPr>
          <a:xfrm>
            <a:off x="6283903" y="1686092"/>
            <a:ext cx="1442898" cy="830997"/>
          </a:xfrm>
          <a:prstGeom prst="rect">
            <a:avLst/>
          </a:prstGeom>
        </p:spPr>
        <p:txBody>
          <a:bodyPr wrap="square" lIns="107944"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E600"/>
                </a:solidFill>
                <a:effectLst/>
                <a:uLnTx/>
                <a:uFillTx/>
                <a:latin typeface="EYInterstate Light"/>
                <a:ea typeface="+mn-ea"/>
                <a:cs typeface="+mn-cs"/>
              </a:rPr>
              <a:t>Motor Claim Cost Estimation</a:t>
            </a:r>
          </a:p>
        </p:txBody>
      </p:sp>
      <p:sp>
        <p:nvSpPr>
          <p:cNvPr id="65" name="Inhaltsplatzhalter 2">
            <a:extLst>
              <a:ext uri="{FF2B5EF4-FFF2-40B4-BE49-F238E27FC236}">
                <a16:creationId xmlns:a16="http://schemas.microsoft.com/office/drawing/2014/main" id="{3BB6C925-0BF9-47C3-9322-CE4D63E3BBBA}"/>
              </a:ext>
            </a:extLst>
          </p:cNvPr>
          <p:cNvSpPr txBox="1">
            <a:spLocks/>
          </p:cNvSpPr>
          <p:nvPr/>
        </p:nvSpPr>
        <p:spPr>
          <a:xfrm>
            <a:off x="5850831" y="2641305"/>
            <a:ext cx="2048951" cy="1363853"/>
          </a:xfrm>
          <a:prstGeom prst="rect">
            <a:avLst/>
          </a:prstGeom>
        </p:spPr>
        <p:txBody>
          <a:bodyPr vert="horz" lIns="0" tIns="0" rIns="0" bIns="0" rtlCol="0" anchor="t" anchorCtr="0">
            <a:noAutofit/>
          </a:bodyPr>
          <a:lstStyle>
            <a:lvl1pPr marL="356616"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20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1pPr>
            <a:lvl2pPr marL="713232"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8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2pPr>
            <a:lvl3pPr marL="1069848"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6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3pPr>
            <a:lvl4pPr marL="1426464"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4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4pPr>
            <a:lvl5pPr marL="1783080"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2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None/>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Automatic estimation of the value of the claim based on:</a:t>
            </a:r>
          </a:p>
          <a:p>
            <a:pPr marL="356616" marR="0" lvl="0" indent="-356616"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Char char="►"/>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 the photos </a:t>
            </a:r>
          </a:p>
          <a:p>
            <a:pPr marL="356616" marR="0" lvl="0" indent="-356616"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Char char="►"/>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the textual description of the accident</a:t>
            </a:r>
          </a:p>
          <a:p>
            <a:pPr marL="356616" marR="0" lvl="0" indent="-356616"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Char char="►"/>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historical data of damage valuation</a:t>
            </a:r>
          </a:p>
        </p:txBody>
      </p:sp>
      <p:cxnSp>
        <p:nvCxnSpPr>
          <p:cNvPr id="66" name="Gerader Verbinder 22">
            <a:extLst>
              <a:ext uri="{FF2B5EF4-FFF2-40B4-BE49-F238E27FC236}">
                <a16:creationId xmlns:a16="http://schemas.microsoft.com/office/drawing/2014/main" id="{B66C049E-9A6B-4732-861E-2D1682423C6B}"/>
              </a:ext>
            </a:extLst>
          </p:cNvPr>
          <p:cNvCxnSpPr>
            <a:cxnSpLocks/>
          </p:cNvCxnSpPr>
          <p:nvPr/>
        </p:nvCxnSpPr>
        <p:spPr>
          <a:xfrm>
            <a:off x="8092894" y="1882369"/>
            <a:ext cx="0" cy="3633848"/>
          </a:xfrm>
          <a:prstGeom prst="line">
            <a:avLst/>
          </a:prstGeom>
          <a:noFill/>
          <a:ln w="12700" cap="sq" cmpd="sng" algn="ctr">
            <a:solidFill>
              <a:srgbClr val="747480"/>
            </a:solidFill>
            <a:prstDash val="solid"/>
            <a:miter lim="800000"/>
            <a:tailEnd type="none"/>
          </a:ln>
          <a:effectLst/>
        </p:spPr>
      </p:cxnSp>
      <p:sp>
        <p:nvSpPr>
          <p:cNvPr id="67" name="TextBox 6">
            <a:extLst>
              <a:ext uri="{FF2B5EF4-FFF2-40B4-BE49-F238E27FC236}">
                <a16:creationId xmlns:a16="http://schemas.microsoft.com/office/drawing/2014/main" id="{068D5D48-5014-4B3A-ABD7-F2FE96D50DA4}"/>
              </a:ext>
            </a:extLst>
          </p:cNvPr>
          <p:cNvSpPr txBox="1"/>
          <p:nvPr/>
        </p:nvSpPr>
        <p:spPr>
          <a:xfrm>
            <a:off x="8242484" y="1688879"/>
            <a:ext cx="511853" cy="1020947"/>
          </a:xfrm>
          <a:prstGeom prst="rect">
            <a:avLst/>
          </a:prstGeom>
          <a:noFill/>
          <a:ln w="12700" cap="sq">
            <a:noFill/>
            <a:miter lim="800000"/>
          </a:ln>
        </p:spPr>
        <p:txBody>
          <a:bodyPr wrap="none" lIns="0" tIns="0" rIns="0" bIns="0" rtlCol="0">
            <a:noAutofit/>
          </a:bodyPr>
          <a:lstStyle>
            <a:defPPr>
              <a:defRPr lang="en-US"/>
            </a:defPPr>
            <a:lvl1pPr lvl="0">
              <a:spcBef>
                <a:spcPts val="800"/>
              </a:spcBef>
              <a:defRPr sz="6600">
                <a:solidFill>
                  <a:schemeClr val="tx1">
                    <a:lumMod val="60000"/>
                    <a:lumOff val="40000"/>
                    <a:alpha val="50000"/>
                  </a:schemeClr>
                </a:solidFill>
              </a:defRPr>
            </a:lvl1p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7200" b="0" i="0" u="none" strike="noStrike" kern="1200" cap="none" spc="0" normalizeH="0" baseline="0" noProof="0">
                <a:ln>
                  <a:noFill/>
                </a:ln>
                <a:solidFill>
                  <a:srgbClr val="747480">
                    <a:alpha val="50000"/>
                  </a:srgbClr>
                </a:solidFill>
                <a:effectLst/>
                <a:uLnTx/>
                <a:uFillTx/>
                <a:latin typeface="EYInterstate Light"/>
                <a:ea typeface="+mn-ea"/>
                <a:cs typeface="+mn-cs"/>
              </a:rPr>
              <a:t>4</a:t>
            </a:r>
          </a:p>
        </p:txBody>
      </p:sp>
      <p:sp>
        <p:nvSpPr>
          <p:cNvPr id="68" name="Rechteck 14">
            <a:extLst>
              <a:ext uri="{FF2B5EF4-FFF2-40B4-BE49-F238E27FC236}">
                <a16:creationId xmlns:a16="http://schemas.microsoft.com/office/drawing/2014/main" id="{DA6FFB0A-548D-434D-B79E-E3CA4D445606}"/>
              </a:ext>
            </a:extLst>
          </p:cNvPr>
          <p:cNvSpPr>
            <a:spLocks/>
          </p:cNvSpPr>
          <p:nvPr/>
        </p:nvSpPr>
        <p:spPr>
          <a:xfrm>
            <a:off x="8731177" y="1963124"/>
            <a:ext cx="1807252" cy="553998"/>
          </a:xfrm>
          <a:prstGeom prst="rect">
            <a:avLst/>
          </a:prstGeom>
        </p:spPr>
        <p:txBody>
          <a:bodyPr wrap="square" lIns="107944"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FFE600"/>
                </a:solidFill>
                <a:latin typeface="EYInterstate Light"/>
              </a:rPr>
              <a:t>Communication </a:t>
            </a:r>
            <a:r>
              <a:rPr kumimoji="0" lang="en-US" b="1" i="0" u="none" strike="noStrike" kern="1200" cap="none" spc="0" normalizeH="0" baseline="0" noProof="0">
                <a:ln>
                  <a:noFill/>
                </a:ln>
                <a:solidFill>
                  <a:srgbClr val="FFE600"/>
                </a:solidFill>
                <a:effectLst/>
                <a:uLnTx/>
                <a:uFillTx/>
                <a:latin typeface="EYInterstate Light"/>
                <a:ea typeface="+mn-ea"/>
                <a:cs typeface="+mn-cs"/>
              </a:rPr>
              <a:t>Drafting</a:t>
            </a:r>
            <a:endParaRPr kumimoji="0" lang="en-US" sz="1400" b="0" i="0" u="none" strike="noStrike" kern="1200" cap="none" spc="0" normalizeH="0" baseline="0" noProof="0">
              <a:ln>
                <a:noFill/>
              </a:ln>
              <a:solidFill>
                <a:srgbClr val="FFE600"/>
              </a:solidFill>
              <a:effectLst/>
              <a:uLnTx/>
              <a:uFillTx/>
              <a:latin typeface="EYInterstate Light"/>
              <a:ea typeface="+mn-ea"/>
              <a:cs typeface="+mn-cs"/>
            </a:endParaRPr>
          </a:p>
        </p:txBody>
      </p:sp>
      <p:sp>
        <p:nvSpPr>
          <p:cNvPr id="69" name="Inhaltsplatzhalter 2">
            <a:extLst>
              <a:ext uri="{FF2B5EF4-FFF2-40B4-BE49-F238E27FC236}">
                <a16:creationId xmlns:a16="http://schemas.microsoft.com/office/drawing/2014/main" id="{1B91CA41-CEDC-481A-9B29-14C86B5B9113}"/>
              </a:ext>
            </a:extLst>
          </p:cNvPr>
          <p:cNvSpPr txBox="1">
            <a:spLocks/>
          </p:cNvSpPr>
          <p:nvPr/>
        </p:nvSpPr>
        <p:spPr>
          <a:xfrm>
            <a:off x="8260291" y="2641305"/>
            <a:ext cx="1934708" cy="1375341"/>
          </a:xfrm>
          <a:prstGeom prst="rect">
            <a:avLst/>
          </a:prstGeom>
        </p:spPr>
        <p:txBody>
          <a:bodyPr vert="horz" lIns="0" tIns="0" rIns="0" bIns="0" rtlCol="0" anchor="t" anchorCtr="0">
            <a:noAutofit/>
          </a:bodyPr>
          <a:lstStyle>
            <a:lvl1pPr marL="356616"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20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1pPr>
            <a:lvl2pPr marL="713232"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8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2pPr>
            <a:lvl3pPr marL="1069848"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6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3pPr>
            <a:lvl4pPr marL="1426464"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4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4pPr>
            <a:lvl5pPr marL="1783080"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2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None/>
              <a:tabLst/>
              <a:defRPr/>
            </a:pPr>
            <a:endPar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endParaRPr>
          </a:p>
        </p:txBody>
      </p:sp>
      <p:sp>
        <p:nvSpPr>
          <p:cNvPr id="24" name="Inhaltsplatzhalter 2">
            <a:extLst>
              <a:ext uri="{FF2B5EF4-FFF2-40B4-BE49-F238E27FC236}">
                <a16:creationId xmlns:a16="http://schemas.microsoft.com/office/drawing/2014/main" id="{180589C8-7A15-46E4-84FC-51063A42D80C}"/>
              </a:ext>
            </a:extLst>
          </p:cNvPr>
          <p:cNvSpPr txBox="1">
            <a:spLocks/>
          </p:cNvSpPr>
          <p:nvPr/>
        </p:nvSpPr>
        <p:spPr>
          <a:xfrm>
            <a:off x="8286007" y="2684416"/>
            <a:ext cx="2252422" cy="1363853"/>
          </a:xfrm>
          <a:prstGeom prst="rect">
            <a:avLst/>
          </a:prstGeom>
        </p:spPr>
        <p:txBody>
          <a:bodyPr vert="horz" lIns="0" tIns="0" rIns="0" bIns="0" rtlCol="0" anchor="t" anchorCtr="0">
            <a:noAutofit/>
          </a:bodyPr>
          <a:lstStyle>
            <a:lvl1pPr marL="356616"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20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1pPr>
            <a:lvl2pPr marL="713232"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8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2pPr>
            <a:lvl3pPr marL="1069848"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6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3pPr>
            <a:lvl4pPr marL="1426464"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4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4pPr>
            <a:lvl5pPr marL="1783080"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kumimoji="0" lang="de-DE" sz="1200" b="0" i="0" u="none" strike="noStrike" kern="1200" cap="none" spc="0" normalizeH="0" baseline="0" noProof="0">
                <a:ln>
                  <a:noFill/>
                </a:ln>
                <a:solidFill>
                  <a:schemeClr val="bg1"/>
                </a:solidFill>
                <a:effectLst/>
                <a:uLnTx/>
                <a:uFillTx/>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None/>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Automatic client communication drafting (email/text message) based on:</a:t>
            </a:r>
          </a:p>
          <a:p>
            <a:pPr marL="356616" marR="0" lvl="0" indent="-356616"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Char char="►"/>
              <a:tabLst/>
              <a:defRPr/>
            </a:pPr>
            <a:r>
              <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information about the claim and its resolution</a:t>
            </a:r>
          </a:p>
          <a:p>
            <a:pPr marL="356616" marR="0" lvl="0" indent="-356616" algn="l" defTabSz="914400" rtl="0" eaLnBrk="1" fontAlgn="auto" latinLnBrk="0" hangingPunct="1">
              <a:lnSpc>
                <a:spcPct val="110000"/>
              </a:lnSpc>
              <a:spcBef>
                <a:spcPts val="0"/>
              </a:spcBef>
              <a:spcAft>
                <a:spcPts val="600"/>
              </a:spcAft>
              <a:buClr>
                <a:srgbClr val="FFE600">
                  <a:lumMod val="100000"/>
                </a:srgbClr>
              </a:buClr>
              <a:buSzPct val="70000"/>
              <a:buFont typeface="Arial" pitchFamily="34" charset="0"/>
              <a:buChar char="►"/>
              <a:tabLst/>
              <a:defRPr/>
            </a:pPr>
            <a:r>
              <a:rPr lang="en-IN" sz="1400">
                <a:solidFill>
                  <a:prstClr val="white"/>
                </a:solidFill>
              </a:rPr>
              <a:t>instructions on the style of the communication, what needs to be included (prompts)</a:t>
            </a:r>
            <a:endParaRPr kumimoji="0" lang="en-IN"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endParaRPr>
          </a:p>
        </p:txBody>
      </p:sp>
    </p:spTree>
    <p:extLst>
      <p:ext uri="{BB962C8B-B14F-4D97-AF65-F5344CB8AC3E}">
        <p14:creationId xmlns:p14="http://schemas.microsoft.com/office/powerpoint/2010/main" val="211604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006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8771DE4-795A-4464-B130-0FE47AA26660}"/>
              </a:ext>
            </a:extLst>
          </p:cNvPr>
          <p:cNvGraphicFramePr>
            <a:graphicFrameLocks noChangeAspect="1"/>
          </p:cNvGraphicFramePr>
          <p:nvPr>
            <p:custDataLst>
              <p:tags r:id="rId2"/>
            </p:custDataLst>
          </p:nvPr>
        </p:nvGraphicFramePr>
        <p:xfrm>
          <a:off x="11860" y="5144"/>
          <a:ext cx="1438" cy="1438"/>
        </p:xfrm>
        <a:graphic>
          <a:graphicData uri="http://schemas.openxmlformats.org/presentationml/2006/ole">
            <mc:AlternateContent xmlns:mc="http://schemas.openxmlformats.org/markup-compatibility/2006">
              <mc:Choice xmlns:v="urn:schemas-microsoft-com:vml" Requires="v">
                <p:oleObj spid="_x0000_s19459" name="think-cell Slide" r:id="rId5" imgW="622" imgH="623" progId="TCLayout.ActiveDocument.1">
                  <p:embed/>
                </p:oleObj>
              </mc:Choice>
              <mc:Fallback>
                <p:oleObj name="think-cell Slide" r:id="rId5" imgW="622" imgH="623" progId="TCLayout.ActiveDocument.1">
                  <p:embed/>
                  <p:pic>
                    <p:nvPicPr>
                      <p:cNvPr id="2" name="Object 1" hidden="1">
                        <a:extLst>
                          <a:ext uri="{FF2B5EF4-FFF2-40B4-BE49-F238E27FC236}">
                            <a16:creationId xmlns:a16="http://schemas.microsoft.com/office/drawing/2014/main" id="{58771DE4-795A-4464-B130-0FE47AA26660}"/>
                          </a:ext>
                        </a:extLst>
                      </p:cNvPr>
                      <p:cNvPicPr/>
                      <p:nvPr/>
                    </p:nvPicPr>
                    <p:blipFill>
                      <a:blip r:embed="rId6"/>
                      <a:stretch>
                        <a:fillRect/>
                      </a:stretch>
                    </p:blipFill>
                    <p:spPr>
                      <a:xfrm>
                        <a:off x="11860" y="5144"/>
                        <a:ext cx="1438" cy="1438"/>
                      </a:xfrm>
                      <a:prstGeom prst="rect">
                        <a:avLst/>
                      </a:prstGeom>
                    </p:spPr>
                  </p:pic>
                </p:oleObj>
              </mc:Fallback>
            </mc:AlternateContent>
          </a:graphicData>
        </a:graphic>
      </p:graphicFrame>
      <p:cxnSp>
        <p:nvCxnSpPr>
          <p:cNvPr id="15" name="Straight Connector 14">
            <a:extLst>
              <a:ext uri="{FF2B5EF4-FFF2-40B4-BE49-F238E27FC236}">
                <a16:creationId xmlns:a16="http://schemas.microsoft.com/office/drawing/2014/main" id="{A05F8901-EC87-469B-8A66-AB5626B14846}"/>
              </a:ext>
            </a:extLst>
          </p:cNvPr>
          <p:cNvCxnSpPr>
            <a:cxnSpLocks/>
          </p:cNvCxnSpPr>
          <p:nvPr/>
        </p:nvCxnSpPr>
        <p:spPr>
          <a:xfrm>
            <a:off x="780970" y="1625869"/>
            <a:ext cx="536947" cy="0"/>
          </a:xfrm>
          <a:prstGeom prst="line">
            <a:avLst/>
          </a:prstGeom>
          <a:ln w="38100">
            <a:solidFill>
              <a:srgbClr val="FFE600"/>
            </a:solidFill>
            <a:tailEnd type="none"/>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88006604-6ACE-4B49-98CB-13F80B929B79}"/>
              </a:ext>
            </a:extLst>
          </p:cNvPr>
          <p:cNvSpPr txBox="1">
            <a:spLocks/>
          </p:cNvSpPr>
          <p:nvPr/>
        </p:nvSpPr>
        <p:spPr>
          <a:xfrm>
            <a:off x="780967" y="986800"/>
            <a:ext cx="4279463" cy="534932"/>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defTabSz="828290">
              <a:lnSpc>
                <a:spcPct val="100000"/>
              </a:lnSpc>
              <a:defRPr/>
            </a:pPr>
            <a:r>
              <a:rPr lang="en-US" sz="2537">
                <a:solidFill>
                  <a:prstClr val="white"/>
                </a:solidFill>
              </a:rPr>
              <a:t>Agenda</a:t>
            </a:r>
          </a:p>
        </p:txBody>
      </p:sp>
      <p:grpSp>
        <p:nvGrpSpPr>
          <p:cNvPr id="3" name="Group 2">
            <a:extLst>
              <a:ext uri="{FF2B5EF4-FFF2-40B4-BE49-F238E27FC236}">
                <a16:creationId xmlns:a16="http://schemas.microsoft.com/office/drawing/2014/main" id="{D98DB3CE-4160-4C9D-B072-C33172B66F7C}"/>
              </a:ext>
            </a:extLst>
          </p:cNvPr>
          <p:cNvGrpSpPr/>
          <p:nvPr/>
        </p:nvGrpSpPr>
        <p:grpSpPr>
          <a:xfrm>
            <a:off x="766567" y="2165289"/>
            <a:ext cx="5058160" cy="345357"/>
            <a:chOff x="778604" y="2163970"/>
            <a:chExt cx="4855827" cy="345717"/>
          </a:xfrm>
        </p:grpSpPr>
        <p:sp>
          <p:nvSpPr>
            <p:cNvPr id="18" name="TextBox 22">
              <a:extLst>
                <a:ext uri="{FF2B5EF4-FFF2-40B4-BE49-F238E27FC236}">
                  <a16:creationId xmlns:a16="http://schemas.microsoft.com/office/drawing/2014/main" id="{23E79539-3EA5-4004-8D0A-54CF72B3AB1B}"/>
                </a:ext>
              </a:extLst>
            </p:cNvPr>
            <p:cNvSpPr txBox="1"/>
            <p:nvPr/>
          </p:nvSpPr>
          <p:spPr>
            <a:xfrm>
              <a:off x="778604" y="2174980"/>
              <a:ext cx="181119" cy="334707"/>
            </a:xfrm>
            <a:prstGeom prst="rect">
              <a:avLst/>
            </a:prstGeom>
            <a:noFill/>
          </p:spPr>
          <p:txBody>
            <a:bodyPr wrap="square" lIns="0" tIns="0" rIns="0" bIns="0" rtlCol="0">
              <a:spAutoFit/>
            </a:bodyPr>
            <a:lstStyle/>
            <a:p>
              <a:pPr algn="r" defTabSz="828290">
                <a:spcAft>
                  <a:spcPts val="544"/>
                </a:spcAft>
                <a:buClr>
                  <a:srgbClr val="27ACAA"/>
                </a:buClr>
                <a:buSzPct val="70000"/>
                <a:defRPr/>
              </a:pPr>
              <a:r>
                <a:rPr lang="en-US" sz="2173">
                  <a:solidFill>
                    <a:srgbClr val="FFE600"/>
                  </a:solidFill>
                  <a:latin typeface="EYInterstate Light"/>
                </a:rPr>
                <a:t>1</a:t>
              </a:r>
            </a:p>
          </p:txBody>
        </p:sp>
        <p:cxnSp>
          <p:nvCxnSpPr>
            <p:cNvPr id="19" name="Straight Connector 23">
              <a:extLst>
                <a:ext uri="{FF2B5EF4-FFF2-40B4-BE49-F238E27FC236}">
                  <a16:creationId xmlns:a16="http://schemas.microsoft.com/office/drawing/2014/main" id="{4B0380E6-E9EF-48C1-AFE5-213CD03DA59A}"/>
                </a:ext>
              </a:extLst>
            </p:cNvPr>
            <p:cNvCxnSpPr>
              <a:cxnSpLocks/>
            </p:cNvCxnSpPr>
            <p:nvPr/>
          </p:nvCxnSpPr>
          <p:spPr>
            <a:xfrm>
              <a:off x="1080848" y="2210954"/>
              <a:ext cx="0" cy="263164"/>
            </a:xfrm>
            <a:prstGeom prst="lin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1" name="Text Placeholder 3">
              <a:extLst>
                <a:ext uri="{FF2B5EF4-FFF2-40B4-BE49-F238E27FC236}">
                  <a16:creationId xmlns:a16="http://schemas.microsoft.com/office/drawing/2014/main" id="{5A3628D2-31A5-4CBC-9202-807BA3597164}"/>
                </a:ext>
              </a:extLst>
            </p:cNvPr>
            <p:cNvSpPr txBox="1">
              <a:spLocks/>
            </p:cNvSpPr>
            <p:nvPr/>
          </p:nvSpPr>
          <p:spPr>
            <a:xfrm>
              <a:off x="1162057" y="2163970"/>
              <a:ext cx="4472374" cy="334822"/>
            </a:xfrm>
            <a:prstGeom prst="rect">
              <a:avLst/>
            </a:prstGeom>
          </p:spPr>
          <p:txBody>
            <a:bodyPr anchor="ctr"/>
            <a:lstStyle>
              <a:lvl1pPr marL="0" marR="0" indent="0" algn="l" defTabSz="685408" rtl="0" eaLnBrk="1" fontAlgn="auto" latinLnBrk="0" hangingPunct="1">
                <a:lnSpc>
                  <a:spcPct val="100000"/>
                </a:lnSpc>
                <a:spcBef>
                  <a:spcPts val="0"/>
                </a:spcBef>
                <a:spcAft>
                  <a:spcPts val="0"/>
                </a:spcAft>
                <a:buClrTx/>
                <a:buSzTx/>
                <a:buFontTx/>
                <a:buNone/>
                <a:tabLst/>
                <a:defRPr sz="1600" b="0" i="0" kern="1200" spc="15" baseline="0">
                  <a:solidFill>
                    <a:schemeClr val="tx2">
                      <a:lumMod val="75000"/>
                    </a:schemeClr>
                  </a:solidFill>
                  <a:latin typeface="EYInterstate Regular" panose="02000503020000020004" pitchFamily="2" charset="0"/>
                  <a:ea typeface="Arial" panose="020B0604020202020204" pitchFamily="34" charset="0"/>
                  <a:cs typeface="Arial" panose="020B0604020202020204" pitchFamily="34" charset="0"/>
                </a:defRPr>
              </a:lvl1pPr>
              <a:lvl2pPr marL="356437" indent="0" algn="l" defTabSz="685408" rtl="0" eaLnBrk="1" latinLnBrk="0" hangingPunct="1">
                <a:lnSpc>
                  <a:spcPts val="1124"/>
                </a:lnSpc>
                <a:spcBef>
                  <a:spcPts val="0"/>
                </a:spcBef>
                <a:spcAft>
                  <a:spcPts val="1049"/>
                </a:spcAft>
                <a:buFontTx/>
                <a:buNone/>
                <a:defRPr sz="2400" b="0" i="0" kern="1200" spc="37"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712875" indent="0" algn="l" defTabSz="685408" rtl="0" eaLnBrk="1" latinLnBrk="0" hangingPunct="1">
                <a:lnSpc>
                  <a:spcPct val="90000"/>
                </a:lnSpc>
                <a:spcBef>
                  <a:spcPts val="375"/>
                </a:spcBef>
                <a:buFontTx/>
                <a:buNone/>
                <a:defRPr sz="2400" kern="1200">
                  <a:solidFill>
                    <a:schemeClr val="tx1"/>
                  </a:solidFill>
                  <a:latin typeface="+mn-lt"/>
                  <a:ea typeface="+mn-ea"/>
                  <a:cs typeface="+mn-cs"/>
                </a:defRPr>
              </a:lvl3pPr>
              <a:lvl4pPr marL="1069313" indent="0" algn="l" defTabSz="685408" rtl="0" eaLnBrk="1" latinLnBrk="0" hangingPunct="1">
                <a:lnSpc>
                  <a:spcPct val="90000"/>
                </a:lnSpc>
                <a:spcBef>
                  <a:spcPts val="375"/>
                </a:spcBef>
                <a:buFontTx/>
                <a:buNone/>
                <a:defRPr sz="2400" kern="1200">
                  <a:solidFill>
                    <a:schemeClr val="tx1"/>
                  </a:solidFill>
                  <a:latin typeface="+mn-lt"/>
                  <a:ea typeface="+mn-ea"/>
                  <a:cs typeface="+mn-cs"/>
                </a:defRPr>
              </a:lvl4pPr>
              <a:lvl5pPr marL="1425750" indent="0" algn="l" defTabSz="685408" rtl="0" eaLnBrk="1" latinLnBrk="0" hangingPunct="1">
                <a:lnSpc>
                  <a:spcPct val="90000"/>
                </a:lnSpc>
                <a:spcBef>
                  <a:spcPts val="375"/>
                </a:spcBef>
                <a:buFontTx/>
                <a:buNone/>
                <a:defRPr sz="2400" kern="1200">
                  <a:solidFill>
                    <a:schemeClr val="tx1"/>
                  </a:solidFill>
                  <a:latin typeface="+mn-lt"/>
                  <a:ea typeface="+mn-ea"/>
                  <a:cs typeface="+mn-cs"/>
                </a:defRPr>
              </a:lvl5pPr>
              <a:lvl6pPr marL="1884872" indent="-171352" algn="l" defTabSz="685408" rtl="0" eaLnBrk="1" latinLnBrk="0" hangingPunct="1">
                <a:lnSpc>
                  <a:spcPct val="90000"/>
                </a:lnSpc>
                <a:spcBef>
                  <a:spcPts val="375"/>
                </a:spcBef>
                <a:buFont typeface="Arial"/>
                <a:buChar char="•"/>
                <a:defRPr sz="1349" kern="1200">
                  <a:solidFill>
                    <a:schemeClr val="tx1"/>
                  </a:solidFill>
                  <a:latin typeface="+mn-lt"/>
                  <a:ea typeface="+mn-ea"/>
                  <a:cs typeface="+mn-cs"/>
                </a:defRPr>
              </a:lvl6pPr>
              <a:lvl7pPr marL="2227576" indent="-171352" algn="l" defTabSz="685408" rtl="0" eaLnBrk="1" latinLnBrk="0" hangingPunct="1">
                <a:lnSpc>
                  <a:spcPct val="90000"/>
                </a:lnSpc>
                <a:spcBef>
                  <a:spcPts val="375"/>
                </a:spcBef>
                <a:buFont typeface="Arial"/>
                <a:buChar char="•"/>
                <a:defRPr sz="1349" kern="1200">
                  <a:solidFill>
                    <a:schemeClr val="tx1"/>
                  </a:solidFill>
                  <a:latin typeface="+mn-lt"/>
                  <a:ea typeface="+mn-ea"/>
                  <a:cs typeface="+mn-cs"/>
                </a:defRPr>
              </a:lvl7pPr>
              <a:lvl8pPr marL="2570280" indent="-171352" algn="l" defTabSz="685408" rtl="0" eaLnBrk="1" latinLnBrk="0" hangingPunct="1">
                <a:lnSpc>
                  <a:spcPct val="90000"/>
                </a:lnSpc>
                <a:spcBef>
                  <a:spcPts val="375"/>
                </a:spcBef>
                <a:buFont typeface="Arial"/>
                <a:buChar char="•"/>
                <a:defRPr sz="1349" kern="1200">
                  <a:solidFill>
                    <a:schemeClr val="tx1"/>
                  </a:solidFill>
                  <a:latin typeface="+mn-lt"/>
                  <a:ea typeface="+mn-ea"/>
                  <a:cs typeface="+mn-cs"/>
                </a:defRPr>
              </a:lvl8pPr>
              <a:lvl9pPr marL="2912984" indent="-171352" algn="l" defTabSz="685408" rtl="0" eaLnBrk="1" latinLnBrk="0" hangingPunct="1">
                <a:lnSpc>
                  <a:spcPct val="90000"/>
                </a:lnSpc>
                <a:spcBef>
                  <a:spcPts val="375"/>
                </a:spcBef>
                <a:buFont typeface="Arial"/>
                <a:buChar char="•"/>
                <a:defRPr sz="1349" kern="1200">
                  <a:solidFill>
                    <a:schemeClr val="tx1"/>
                  </a:solidFill>
                  <a:latin typeface="+mn-lt"/>
                  <a:ea typeface="+mn-ea"/>
                  <a:cs typeface="+mn-cs"/>
                </a:defRPr>
              </a:lvl9pPr>
            </a:lstStyle>
            <a:p>
              <a:pPr defTabSz="913943">
                <a:defRPr/>
              </a:pPr>
              <a:r>
                <a:rPr lang="en-IN" sz="1599" spc="0" dirty="0">
                  <a:solidFill>
                    <a:sysClr val="window" lastClr="FFFFFF"/>
                  </a:solidFill>
                  <a:latin typeface="+mj-lt"/>
                  <a:ea typeface="+mn-ea"/>
                  <a:cs typeface="+mn-cs"/>
                </a:rPr>
                <a:t>With you today</a:t>
              </a:r>
            </a:p>
          </p:txBody>
        </p:sp>
      </p:grpSp>
      <p:grpSp>
        <p:nvGrpSpPr>
          <p:cNvPr id="7" name="Group 6">
            <a:extLst>
              <a:ext uri="{FF2B5EF4-FFF2-40B4-BE49-F238E27FC236}">
                <a16:creationId xmlns:a16="http://schemas.microsoft.com/office/drawing/2014/main" id="{2271732F-B0F6-47F2-B987-0BEEA09E5A31}"/>
              </a:ext>
            </a:extLst>
          </p:cNvPr>
          <p:cNvGrpSpPr/>
          <p:nvPr/>
        </p:nvGrpSpPr>
        <p:grpSpPr>
          <a:xfrm>
            <a:off x="766567" y="2754041"/>
            <a:ext cx="5058158" cy="339182"/>
            <a:chOff x="778605" y="3981604"/>
            <a:chExt cx="4855827" cy="339536"/>
          </a:xfrm>
        </p:grpSpPr>
        <p:sp>
          <p:nvSpPr>
            <p:cNvPr id="55" name="TextBox 54">
              <a:extLst>
                <a:ext uri="{FF2B5EF4-FFF2-40B4-BE49-F238E27FC236}">
                  <a16:creationId xmlns:a16="http://schemas.microsoft.com/office/drawing/2014/main" id="{66EE5ED5-2111-4687-9E0B-B59B76B5A9F6}"/>
                </a:ext>
              </a:extLst>
            </p:cNvPr>
            <p:cNvSpPr txBox="1"/>
            <p:nvPr/>
          </p:nvSpPr>
          <p:spPr>
            <a:xfrm>
              <a:off x="778605" y="3986433"/>
              <a:ext cx="181119" cy="334707"/>
            </a:xfrm>
            <a:prstGeom prst="rect">
              <a:avLst/>
            </a:prstGeom>
            <a:noFill/>
          </p:spPr>
          <p:txBody>
            <a:bodyPr wrap="square" lIns="0" tIns="0" rIns="0" bIns="0" rtlCol="0">
              <a:spAutoFit/>
            </a:bodyPr>
            <a:lstStyle/>
            <a:p>
              <a:pPr algn="r" defTabSz="828290">
                <a:spcAft>
                  <a:spcPts val="544"/>
                </a:spcAft>
                <a:buClr>
                  <a:srgbClr val="27ACAA"/>
                </a:buClr>
                <a:buSzPct val="70000"/>
                <a:defRPr/>
              </a:pPr>
              <a:r>
                <a:rPr lang="en-US" sz="2173" dirty="0">
                  <a:solidFill>
                    <a:srgbClr val="FFE600"/>
                  </a:solidFill>
                  <a:latin typeface="EYInterstate Light"/>
                </a:rPr>
                <a:t>2</a:t>
              </a:r>
            </a:p>
          </p:txBody>
        </p:sp>
        <p:cxnSp>
          <p:nvCxnSpPr>
            <p:cNvPr id="56" name="Straight Connector 55">
              <a:extLst>
                <a:ext uri="{FF2B5EF4-FFF2-40B4-BE49-F238E27FC236}">
                  <a16:creationId xmlns:a16="http://schemas.microsoft.com/office/drawing/2014/main" id="{90C106E3-0F43-4E2D-ABFA-7B162FC0C9A5}"/>
                </a:ext>
              </a:extLst>
            </p:cNvPr>
            <p:cNvCxnSpPr>
              <a:cxnSpLocks/>
            </p:cNvCxnSpPr>
            <p:nvPr/>
          </p:nvCxnSpPr>
          <p:spPr>
            <a:xfrm>
              <a:off x="1080849" y="4022409"/>
              <a:ext cx="0" cy="263164"/>
            </a:xfrm>
            <a:prstGeom prst="lin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324D4E24-6D16-42BC-8F8D-4B8FD961DD47}"/>
                </a:ext>
              </a:extLst>
            </p:cNvPr>
            <p:cNvCxnSpPr>
              <a:cxnSpLocks/>
            </p:cNvCxnSpPr>
            <p:nvPr/>
          </p:nvCxnSpPr>
          <p:spPr>
            <a:xfrm>
              <a:off x="1080849" y="4022409"/>
              <a:ext cx="0" cy="263164"/>
            </a:xfrm>
            <a:prstGeom prst="lin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3" name="Text Placeholder 5">
              <a:extLst>
                <a:ext uri="{FF2B5EF4-FFF2-40B4-BE49-F238E27FC236}">
                  <a16:creationId xmlns:a16="http://schemas.microsoft.com/office/drawing/2014/main" id="{5EC010B9-2E97-407E-BD2A-F13BFEBD4E41}"/>
                </a:ext>
              </a:extLst>
            </p:cNvPr>
            <p:cNvSpPr txBox="1">
              <a:spLocks/>
            </p:cNvSpPr>
            <p:nvPr/>
          </p:nvSpPr>
          <p:spPr>
            <a:xfrm>
              <a:off x="1162058" y="3981604"/>
              <a:ext cx="4472374" cy="334822"/>
            </a:xfrm>
            <a:prstGeom prst="rect">
              <a:avLst/>
            </a:prstGeom>
          </p:spPr>
          <p:txBody>
            <a:bodyPr anchor="ctr"/>
            <a:lstStyle>
              <a:defPPr>
                <a:defRPr lang="en-US"/>
              </a:defPPr>
              <a:lvl1pPr marR="0" lvl="0" indent="0" defTabSz="685359" fontAlgn="auto">
                <a:lnSpc>
                  <a:spcPct val="100000"/>
                </a:lnSpc>
                <a:spcBef>
                  <a:spcPts val="0"/>
                </a:spcBef>
                <a:spcAft>
                  <a:spcPts val="0"/>
                </a:spcAft>
                <a:buClrTx/>
                <a:buSzTx/>
                <a:buFontTx/>
                <a:buNone/>
                <a:tabLst/>
                <a:defRPr kumimoji="0" sz="1632" b="1" i="0" u="none" strike="noStrike" cap="none" spc="15" normalizeH="0" baseline="0">
                  <a:ln>
                    <a:noFill/>
                  </a:ln>
                  <a:solidFill>
                    <a:srgbClr val="FFE600"/>
                  </a:solidFill>
                  <a:effectLst/>
                  <a:uLnTx/>
                  <a:uFillTx/>
                  <a:latin typeface="EYInterstate Light"/>
                  <a:ea typeface="Arial" panose="020B0604020202020204" pitchFamily="34" charset="0"/>
                  <a:cs typeface="Arial" panose="020B0604020202020204" pitchFamily="34" charset="0"/>
                </a:defRPr>
              </a:lvl1pPr>
              <a:lvl2pPr marL="356437" indent="0" defTabSz="685408">
                <a:lnSpc>
                  <a:spcPts val="1124"/>
                </a:lnSpc>
                <a:spcBef>
                  <a:spcPts val="0"/>
                </a:spcBef>
                <a:spcAft>
                  <a:spcPts val="1049"/>
                </a:spcAft>
                <a:buFontTx/>
                <a:buNone/>
                <a:defRPr sz="2400" b="0" i="0" spc="37" baseline="0">
                  <a:latin typeface="Arial" panose="020B0604020202020204" pitchFamily="34" charset="0"/>
                  <a:ea typeface="Arial" panose="020B0604020202020204" pitchFamily="34" charset="0"/>
                  <a:cs typeface="Arial" panose="020B0604020202020204" pitchFamily="34" charset="0"/>
                </a:defRPr>
              </a:lvl2pPr>
              <a:lvl3pPr marL="712875" indent="0" defTabSz="685408">
                <a:lnSpc>
                  <a:spcPct val="90000"/>
                </a:lnSpc>
                <a:spcBef>
                  <a:spcPts val="375"/>
                </a:spcBef>
                <a:buFontTx/>
                <a:buNone/>
                <a:defRPr sz="2400"/>
              </a:lvl3pPr>
              <a:lvl4pPr marL="1069313" indent="0" defTabSz="685408">
                <a:lnSpc>
                  <a:spcPct val="90000"/>
                </a:lnSpc>
                <a:spcBef>
                  <a:spcPts val="375"/>
                </a:spcBef>
                <a:buFontTx/>
                <a:buNone/>
                <a:defRPr sz="2400"/>
              </a:lvl4pPr>
              <a:lvl5pPr marL="1425750" indent="0" defTabSz="685408">
                <a:lnSpc>
                  <a:spcPct val="90000"/>
                </a:lnSpc>
                <a:spcBef>
                  <a:spcPts val="375"/>
                </a:spcBef>
                <a:buFontTx/>
                <a:buNone/>
                <a:defRPr sz="2400"/>
              </a:lvl5pPr>
              <a:lvl6pPr marL="1884872" indent="-171352" defTabSz="685408">
                <a:lnSpc>
                  <a:spcPct val="90000"/>
                </a:lnSpc>
                <a:spcBef>
                  <a:spcPts val="375"/>
                </a:spcBef>
                <a:buFont typeface="Arial"/>
                <a:buChar char="•"/>
                <a:defRPr sz="1349"/>
              </a:lvl6pPr>
              <a:lvl7pPr marL="2227576" indent="-171352" defTabSz="685408">
                <a:lnSpc>
                  <a:spcPct val="90000"/>
                </a:lnSpc>
                <a:spcBef>
                  <a:spcPts val="375"/>
                </a:spcBef>
                <a:buFont typeface="Arial"/>
                <a:buChar char="•"/>
                <a:defRPr sz="1349"/>
              </a:lvl7pPr>
              <a:lvl8pPr marL="2570280" indent="-171352" defTabSz="685408">
                <a:lnSpc>
                  <a:spcPct val="90000"/>
                </a:lnSpc>
                <a:spcBef>
                  <a:spcPts val="375"/>
                </a:spcBef>
                <a:buFont typeface="Arial"/>
                <a:buChar char="•"/>
                <a:defRPr sz="1349"/>
              </a:lvl8pPr>
              <a:lvl9pPr marL="2912984" indent="-171352" defTabSz="685408">
                <a:lnSpc>
                  <a:spcPct val="90000"/>
                </a:lnSpc>
                <a:spcBef>
                  <a:spcPts val="375"/>
                </a:spcBef>
                <a:buFont typeface="Arial"/>
                <a:buChar char="•"/>
                <a:defRPr sz="1349"/>
              </a:lvl9p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IN" sz="1599" b="0" spc="0" dirty="0">
                  <a:solidFill>
                    <a:sysClr val="window" lastClr="FFFFFF"/>
                  </a:solidFill>
                  <a:latin typeface="+mj-lt"/>
                  <a:ea typeface="+mn-ea"/>
                  <a:cs typeface="+mn-cs"/>
                </a:rPr>
                <a:t>EY at Insurance industry </a:t>
              </a:r>
            </a:p>
          </p:txBody>
        </p:sp>
      </p:grpSp>
      <p:pic>
        <p:nvPicPr>
          <p:cNvPr id="4" name="Picture 47">
            <a:extLst>
              <a:ext uri="{FF2B5EF4-FFF2-40B4-BE49-F238E27FC236}">
                <a16:creationId xmlns:a16="http://schemas.microsoft.com/office/drawing/2014/main" id="{DD7AE5AF-1516-1F6E-CB26-861C7A20700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6047" t="26" b="26"/>
          <a:stretch/>
        </p:blipFill>
        <p:spPr>
          <a:xfrm>
            <a:off x="5969507" y="5488"/>
            <a:ext cx="6251479" cy="6847027"/>
          </a:xfrm>
          <a:prstGeom prst="rect">
            <a:avLst/>
          </a:prstGeom>
        </p:spPr>
      </p:pic>
      <p:sp>
        <p:nvSpPr>
          <p:cNvPr id="9" name="Rectangle 8">
            <a:extLst>
              <a:ext uri="{FF2B5EF4-FFF2-40B4-BE49-F238E27FC236}">
                <a16:creationId xmlns:a16="http://schemas.microsoft.com/office/drawing/2014/main" id="{22905E0F-FA2C-9415-4A6D-F3B5B3366543}"/>
              </a:ext>
            </a:extLst>
          </p:cNvPr>
          <p:cNvSpPr/>
          <p:nvPr/>
        </p:nvSpPr>
        <p:spPr>
          <a:xfrm>
            <a:off x="367304" y="778446"/>
            <a:ext cx="1402793" cy="374078"/>
          </a:xfrm>
          <a:prstGeom prst="rect">
            <a:avLst/>
          </a:prstGeom>
          <a:solidFill>
            <a:schemeClr val="tx1"/>
          </a:solidFill>
          <a:ln w="12700" cap="sq" cmpd="sng" algn="ctr">
            <a:noFill/>
            <a:prstDash val="solid"/>
            <a:miter lim="800000"/>
            <a:tailEnd type="none"/>
          </a:ln>
          <a:effectLst/>
        </p:spPr>
        <p:txBody>
          <a:bodyPr rot="0" spcFirstLastPara="0" vertOverflow="overflow" horzOverflow="overflow" vert="horz" wrap="square" lIns="82832" tIns="41415" rIns="82832" bIns="41415" numCol="1" spcCol="0" rtlCol="0" fromWordArt="0" anchor="ctr" anchorCtr="0" forceAA="0" compatLnSpc="1">
            <a:prstTxWarp prst="textNoShape">
              <a:avLst/>
            </a:prstTxWarp>
            <a:noAutofit/>
          </a:bodyPr>
          <a:lstStyle/>
          <a:p>
            <a:pPr algn="ctr" defTabSz="828349">
              <a:defRPr/>
            </a:pPr>
            <a:endParaRPr lang="fr-FR" sz="1630" kern="0">
              <a:solidFill>
                <a:srgbClr val="2E2E38"/>
              </a:solidFill>
              <a:latin typeface="EYInterstate Light"/>
            </a:endParaRPr>
          </a:p>
        </p:txBody>
      </p:sp>
      <p:sp>
        <p:nvSpPr>
          <p:cNvPr id="10" name="Espace réservé du numéro de diapositive 3">
            <a:extLst>
              <a:ext uri="{FF2B5EF4-FFF2-40B4-BE49-F238E27FC236}">
                <a16:creationId xmlns:a16="http://schemas.microsoft.com/office/drawing/2014/main" id="{F074A25C-8590-CBDB-2F1F-74853E421F6A}"/>
              </a:ext>
            </a:extLst>
          </p:cNvPr>
          <p:cNvSpPr>
            <a:spLocks noGrp="1"/>
          </p:cNvSpPr>
          <p:nvPr>
            <p:ph type="sldNum" sz="quarter" idx="19"/>
          </p:nvPr>
        </p:nvSpPr>
        <p:spPr>
          <a:xfrm flipH="1">
            <a:off x="614011" y="6501887"/>
            <a:ext cx="533100" cy="182621"/>
          </a:xfrm>
        </p:spPr>
        <p:txBody>
          <a:bodyPr/>
          <a:lstStyle/>
          <a:p>
            <a:pPr defTabSz="913486">
              <a:defRPr/>
            </a:pPr>
            <a:r>
              <a:rPr lang="en-US" sz="816">
                <a:solidFill>
                  <a:prstClr val="white"/>
                </a:solidFill>
                <a:latin typeface="EYInterstate Light"/>
              </a:rPr>
              <a:t>Page </a:t>
            </a:r>
            <a:fld id="{17133BCC-9C27-B840-AD53-4B05D621FBDC}" type="slidenum">
              <a:rPr lang="en-US" sz="816">
                <a:solidFill>
                  <a:prstClr val="white"/>
                </a:solidFill>
                <a:latin typeface="EYInterstate Light"/>
              </a:rPr>
              <a:pPr defTabSz="913486">
                <a:defRPr/>
              </a:pPr>
              <a:t>2</a:t>
            </a:fld>
            <a:endParaRPr lang="en-US" sz="816">
              <a:solidFill>
                <a:prstClr val="white"/>
              </a:solidFill>
              <a:latin typeface="EYInterstate Light"/>
            </a:endParaRPr>
          </a:p>
        </p:txBody>
      </p:sp>
      <p:grpSp>
        <p:nvGrpSpPr>
          <p:cNvPr id="6" name="Group 5">
            <a:extLst>
              <a:ext uri="{FF2B5EF4-FFF2-40B4-BE49-F238E27FC236}">
                <a16:creationId xmlns:a16="http://schemas.microsoft.com/office/drawing/2014/main" id="{0B84FD4A-CD34-4672-B567-F33A4CAA4558}"/>
              </a:ext>
            </a:extLst>
          </p:cNvPr>
          <p:cNvGrpSpPr/>
          <p:nvPr/>
        </p:nvGrpSpPr>
        <p:grpSpPr>
          <a:xfrm>
            <a:off x="766566" y="3336619"/>
            <a:ext cx="5058155" cy="366376"/>
            <a:chOff x="778605" y="3385789"/>
            <a:chExt cx="4838899" cy="366758"/>
          </a:xfrm>
        </p:grpSpPr>
        <p:sp>
          <p:nvSpPr>
            <p:cNvPr id="20" name="TextBox 19">
              <a:extLst>
                <a:ext uri="{FF2B5EF4-FFF2-40B4-BE49-F238E27FC236}">
                  <a16:creationId xmlns:a16="http://schemas.microsoft.com/office/drawing/2014/main" id="{6CDF36E0-1711-42CF-B02E-C7CABE220D3A}"/>
                </a:ext>
              </a:extLst>
            </p:cNvPr>
            <p:cNvSpPr txBox="1"/>
            <p:nvPr/>
          </p:nvSpPr>
          <p:spPr>
            <a:xfrm>
              <a:off x="778605" y="3385789"/>
              <a:ext cx="181119" cy="334707"/>
            </a:xfrm>
            <a:prstGeom prst="rect">
              <a:avLst/>
            </a:prstGeom>
            <a:noFill/>
          </p:spPr>
          <p:txBody>
            <a:bodyPr wrap="square" lIns="0" tIns="0" rIns="0" bIns="0" rtlCol="0">
              <a:spAutoFit/>
            </a:bodyPr>
            <a:lstStyle/>
            <a:p>
              <a:pPr algn="r" defTabSz="828290">
                <a:spcAft>
                  <a:spcPts val="544"/>
                </a:spcAft>
                <a:buClr>
                  <a:srgbClr val="27ACAA"/>
                </a:buClr>
                <a:buSzPct val="70000"/>
                <a:defRPr/>
              </a:pPr>
              <a:r>
                <a:rPr lang="en-US" sz="2173" dirty="0">
                  <a:solidFill>
                    <a:srgbClr val="FFE600"/>
                  </a:solidFill>
                  <a:latin typeface="EYInterstate Light"/>
                </a:rPr>
                <a:t>3</a:t>
              </a:r>
            </a:p>
          </p:txBody>
        </p:sp>
        <p:sp>
          <p:nvSpPr>
            <p:cNvPr id="21" name="Text Placeholder 4">
              <a:extLst>
                <a:ext uri="{FF2B5EF4-FFF2-40B4-BE49-F238E27FC236}">
                  <a16:creationId xmlns:a16="http://schemas.microsoft.com/office/drawing/2014/main" id="{C7ADA602-1FA1-4E67-8BC7-35E7122C084C}"/>
                </a:ext>
              </a:extLst>
            </p:cNvPr>
            <p:cNvSpPr txBox="1">
              <a:spLocks/>
            </p:cNvSpPr>
            <p:nvPr/>
          </p:nvSpPr>
          <p:spPr>
            <a:xfrm>
              <a:off x="1145130" y="3417725"/>
              <a:ext cx="4472374" cy="334822"/>
            </a:xfrm>
            <a:prstGeom prst="rect">
              <a:avLst/>
            </a:prstGeom>
          </p:spPr>
          <p:txBody>
            <a:bodyPr lIns="91344" tIns="45672" rIns="91344" bIns="45672" anchor="ctr"/>
            <a:lstStyle>
              <a:defPPr>
                <a:defRPr lang="en-US"/>
              </a:defPPr>
              <a:lvl1pPr marR="0" lvl="0" indent="0" defTabSz="685359" fontAlgn="auto">
                <a:lnSpc>
                  <a:spcPct val="100000"/>
                </a:lnSpc>
                <a:spcBef>
                  <a:spcPts val="0"/>
                </a:spcBef>
                <a:spcAft>
                  <a:spcPts val="0"/>
                </a:spcAft>
                <a:buClrTx/>
                <a:buSzTx/>
                <a:buFontTx/>
                <a:buNone/>
                <a:tabLst/>
                <a:defRPr kumimoji="0" sz="1632" b="1" i="0" u="none" strike="noStrike" cap="none" spc="15" normalizeH="0" baseline="0">
                  <a:ln>
                    <a:noFill/>
                  </a:ln>
                  <a:solidFill>
                    <a:srgbClr val="FFE600"/>
                  </a:solidFill>
                  <a:effectLst/>
                  <a:uLnTx/>
                  <a:uFillTx/>
                  <a:latin typeface="EYInterstate Light"/>
                  <a:ea typeface="Arial" panose="020B0604020202020204" pitchFamily="34" charset="0"/>
                  <a:cs typeface="Arial" panose="020B0604020202020204" pitchFamily="34" charset="0"/>
                </a:defRPr>
              </a:lvl1pPr>
              <a:lvl2pPr marL="356437" indent="0" defTabSz="685408">
                <a:lnSpc>
                  <a:spcPts val="1124"/>
                </a:lnSpc>
                <a:spcBef>
                  <a:spcPts val="0"/>
                </a:spcBef>
                <a:spcAft>
                  <a:spcPts val="1049"/>
                </a:spcAft>
                <a:buFontTx/>
                <a:buNone/>
                <a:defRPr sz="2400" b="0" i="0" spc="37" baseline="0">
                  <a:latin typeface="Arial" panose="020B0604020202020204" pitchFamily="34" charset="0"/>
                  <a:ea typeface="Arial" panose="020B0604020202020204" pitchFamily="34" charset="0"/>
                  <a:cs typeface="Arial" panose="020B0604020202020204" pitchFamily="34" charset="0"/>
                </a:defRPr>
              </a:lvl2pPr>
              <a:lvl3pPr marL="712875" indent="0" defTabSz="685408">
                <a:lnSpc>
                  <a:spcPct val="90000"/>
                </a:lnSpc>
                <a:spcBef>
                  <a:spcPts val="375"/>
                </a:spcBef>
                <a:buFontTx/>
                <a:buNone/>
                <a:defRPr sz="2400"/>
              </a:lvl3pPr>
              <a:lvl4pPr marL="1069313" indent="0" defTabSz="685408">
                <a:lnSpc>
                  <a:spcPct val="90000"/>
                </a:lnSpc>
                <a:spcBef>
                  <a:spcPts val="375"/>
                </a:spcBef>
                <a:buFontTx/>
                <a:buNone/>
                <a:defRPr sz="2400"/>
              </a:lvl4pPr>
              <a:lvl5pPr marL="1425750" indent="0" defTabSz="685408">
                <a:lnSpc>
                  <a:spcPct val="90000"/>
                </a:lnSpc>
                <a:spcBef>
                  <a:spcPts val="375"/>
                </a:spcBef>
                <a:buFontTx/>
                <a:buNone/>
                <a:defRPr sz="2400"/>
              </a:lvl5pPr>
              <a:lvl6pPr marL="1884872" indent="-171352" defTabSz="685408">
                <a:lnSpc>
                  <a:spcPct val="90000"/>
                </a:lnSpc>
                <a:spcBef>
                  <a:spcPts val="375"/>
                </a:spcBef>
                <a:buFont typeface="Arial"/>
                <a:buChar char="•"/>
                <a:defRPr sz="1349"/>
              </a:lvl6pPr>
              <a:lvl7pPr marL="2227576" indent="-171352" defTabSz="685408">
                <a:lnSpc>
                  <a:spcPct val="90000"/>
                </a:lnSpc>
                <a:spcBef>
                  <a:spcPts val="375"/>
                </a:spcBef>
                <a:buFont typeface="Arial"/>
                <a:buChar char="•"/>
                <a:defRPr sz="1349"/>
              </a:lvl7pPr>
              <a:lvl8pPr marL="2570280" indent="-171352" defTabSz="685408">
                <a:lnSpc>
                  <a:spcPct val="90000"/>
                </a:lnSpc>
                <a:spcBef>
                  <a:spcPts val="375"/>
                </a:spcBef>
                <a:buFont typeface="Arial"/>
                <a:buChar char="•"/>
                <a:defRPr sz="1349"/>
              </a:lvl8pPr>
              <a:lvl9pPr marL="2912984" indent="-171352" defTabSz="685408">
                <a:lnSpc>
                  <a:spcPct val="90000"/>
                </a:lnSpc>
                <a:spcBef>
                  <a:spcPts val="375"/>
                </a:spcBef>
                <a:buFont typeface="Arial"/>
                <a:buChar char="•"/>
                <a:defRPr sz="1349"/>
              </a:lvl9pPr>
            </a:lstStyle>
            <a:p>
              <a:pPr defTabSz="913006">
                <a:spcAft>
                  <a:spcPts val="599"/>
                </a:spcAft>
                <a:buClr>
                  <a:srgbClr val="FFE600"/>
                </a:buClr>
                <a:buSzPct val="70000"/>
                <a:defRPr/>
              </a:pPr>
              <a:r>
                <a:rPr lang="en-US" sz="1599" b="0" spc="0" dirty="0">
                  <a:solidFill>
                    <a:sysClr val="window" lastClr="FFFFFF"/>
                  </a:solidFill>
                  <a:latin typeface="+mj-lt"/>
                  <a:ea typeface="+mn-ea"/>
                  <a:cs typeface="+mn-cs"/>
                </a:rPr>
                <a:t>Analytics &amp; AI Insurance Use Cases</a:t>
              </a:r>
              <a:endParaRPr lang="el-GR" sz="1599" b="0" spc="0" dirty="0">
                <a:solidFill>
                  <a:sysClr val="window" lastClr="FFFFFF"/>
                </a:solidFill>
                <a:latin typeface="+mj-lt"/>
                <a:ea typeface="+mn-ea"/>
                <a:cs typeface="+mn-cs"/>
              </a:endParaRPr>
            </a:p>
          </p:txBody>
        </p:sp>
        <p:cxnSp>
          <p:nvCxnSpPr>
            <p:cNvPr id="25" name="Straight Connector 24">
              <a:extLst>
                <a:ext uri="{FF2B5EF4-FFF2-40B4-BE49-F238E27FC236}">
                  <a16:creationId xmlns:a16="http://schemas.microsoft.com/office/drawing/2014/main" id="{1D4538AF-D03E-4966-A271-6E1F1D71393E}"/>
                </a:ext>
              </a:extLst>
            </p:cNvPr>
            <p:cNvCxnSpPr>
              <a:cxnSpLocks/>
            </p:cNvCxnSpPr>
            <p:nvPr/>
          </p:nvCxnSpPr>
          <p:spPr>
            <a:xfrm>
              <a:off x="1075933" y="3417725"/>
              <a:ext cx="0" cy="263164"/>
            </a:xfrm>
            <a:prstGeom prst="lin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96868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98A87292-B71C-41E9-8113-EDA202363D40}"/>
              </a:ext>
            </a:extLst>
          </p:cNvPr>
          <p:cNvGrpSpPr>
            <a:grpSpLocks noChangeAspect="1"/>
          </p:cNvGrpSpPr>
          <p:nvPr/>
        </p:nvGrpSpPr>
        <p:grpSpPr bwMode="auto">
          <a:xfrm>
            <a:off x="11281250" y="6354826"/>
            <a:ext cx="303055" cy="310988"/>
            <a:chOff x="7110" y="4004"/>
            <a:chExt cx="191" cy="196"/>
          </a:xfrm>
        </p:grpSpPr>
        <p:sp>
          <p:nvSpPr>
            <p:cNvPr id="14" name="Freeform 5">
              <a:extLst>
                <a:ext uri="{FF2B5EF4-FFF2-40B4-BE49-F238E27FC236}">
                  <a16:creationId xmlns:a16="http://schemas.microsoft.com/office/drawing/2014/main" id="{E5187B2C-0BE9-4361-A2C4-48F7765E698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a:ln>
                  <a:noFill/>
                </a:ln>
                <a:solidFill>
                  <a:srgbClr val="FFFFFF"/>
                </a:solidFill>
                <a:effectLst/>
                <a:uLnTx/>
                <a:uFillTx/>
                <a:latin typeface="EYInterstate Light"/>
                <a:ea typeface="+mn-ea"/>
                <a:cs typeface="+mn-cs"/>
              </a:endParaRPr>
            </a:p>
          </p:txBody>
        </p:sp>
        <p:sp>
          <p:nvSpPr>
            <p:cNvPr id="15" name="Freeform 6">
              <a:extLst>
                <a:ext uri="{FF2B5EF4-FFF2-40B4-BE49-F238E27FC236}">
                  <a16:creationId xmlns:a16="http://schemas.microsoft.com/office/drawing/2014/main" id="{2706791A-62E5-4E05-BAA8-AB3C8D06991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a:ln>
                  <a:noFill/>
                </a:ln>
                <a:solidFill>
                  <a:srgbClr val="FFFFFF"/>
                </a:solidFill>
                <a:effectLst/>
                <a:uLnTx/>
                <a:uFillTx/>
                <a:latin typeface="EYInterstate Light"/>
                <a:ea typeface="+mn-ea"/>
                <a:cs typeface="+mn-cs"/>
              </a:endParaRPr>
            </a:p>
          </p:txBody>
        </p:sp>
        <p:sp>
          <p:nvSpPr>
            <p:cNvPr id="16" name="Freeform 7">
              <a:extLst>
                <a:ext uri="{FF2B5EF4-FFF2-40B4-BE49-F238E27FC236}">
                  <a16:creationId xmlns:a16="http://schemas.microsoft.com/office/drawing/2014/main" id="{B56F1A9C-15A5-4A86-B9EE-8C8381F203AC}"/>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a:ln>
                  <a:noFill/>
                </a:ln>
                <a:solidFill>
                  <a:srgbClr val="FFFFFF"/>
                </a:solidFill>
                <a:effectLst/>
                <a:uLnTx/>
                <a:uFillTx/>
                <a:latin typeface="EYInterstate Light"/>
                <a:ea typeface="+mn-ea"/>
                <a:cs typeface="+mn-cs"/>
              </a:endParaRPr>
            </a:p>
          </p:txBody>
        </p:sp>
      </p:grpSp>
      <p:sp>
        <p:nvSpPr>
          <p:cNvPr id="7" name="Title 2"/>
          <p:cNvSpPr txBox="1">
            <a:spLocks/>
          </p:cNvSpPr>
          <p:nvPr/>
        </p:nvSpPr>
        <p:spPr>
          <a:xfrm>
            <a:off x="1256521" y="1366466"/>
            <a:ext cx="9678959" cy="521433"/>
          </a:xfrm>
          <a:prstGeom prst="rect">
            <a:avLst/>
          </a:prstGeom>
        </p:spPr>
        <p:txBody>
          <a:bodyPr vert="horz" lIns="0" tIns="0" rIns="0" bIns="0" rtlCol="0" anchor="t" anchorCtr="0">
            <a:noAutofit/>
          </a:bodyPr>
          <a:lstStyle>
            <a:lvl1pPr algn="l" defTabSz="1007887" rtl="0" eaLnBrk="1" latinLnBrk="0" hangingPunct="1">
              <a:lnSpc>
                <a:spcPct val="100000"/>
              </a:lnSpc>
              <a:spcBef>
                <a:spcPct val="0"/>
              </a:spcBef>
              <a:buNone/>
              <a:defRPr sz="3600" kern="1200">
                <a:solidFill>
                  <a:schemeClr val="bg1"/>
                </a:solidFill>
                <a:latin typeface="+mj-lt"/>
                <a:ea typeface="+mj-ea"/>
                <a:cs typeface="+mj-cs"/>
              </a:defRPr>
            </a:lvl1pPr>
          </a:lstStyle>
          <a:p>
            <a:pPr marL="0" marR="0" lvl="0" indent="0" algn="ctr" defTabSz="1007383" rtl="0" eaLnBrk="1" fontAlgn="auto" latinLnBrk="0" hangingPunct="1">
              <a:lnSpc>
                <a:spcPct val="100000"/>
              </a:lnSpc>
              <a:spcBef>
                <a:spcPct val="0"/>
              </a:spcBef>
              <a:spcAft>
                <a:spcPts val="0"/>
              </a:spcAft>
              <a:buClrTx/>
              <a:buSzTx/>
              <a:buFontTx/>
              <a:buNone/>
              <a:tabLst/>
              <a:defRPr/>
            </a:pPr>
            <a:endParaRPr kumimoji="0" lang="en-IN" sz="3198" b="0" i="0" u="none" strike="noStrike" kern="1200" cap="none" spc="0" normalizeH="0" baseline="0" noProof="0">
              <a:ln>
                <a:noFill/>
              </a:ln>
              <a:solidFill>
                <a:srgbClr val="000000"/>
              </a:solidFill>
              <a:effectLst/>
              <a:uLnTx/>
              <a:uFillTx/>
              <a:latin typeface="EYInterstate Light" panose="02000506000000020004" pitchFamily="2" charset="0"/>
              <a:ea typeface="+mj-ea"/>
              <a:cs typeface="Arial" panose="020B0604020202020204" pitchFamily="34" charset="0"/>
            </a:endParaRPr>
          </a:p>
        </p:txBody>
      </p:sp>
      <p:cxnSp>
        <p:nvCxnSpPr>
          <p:cNvPr id="3" name="Straight Connector 2">
            <a:extLst>
              <a:ext uri="{FF2B5EF4-FFF2-40B4-BE49-F238E27FC236}">
                <a16:creationId xmlns:a16="http://schemas.microsoft.com/office/drawing/2014/main" id="{294D5FA4-EA8F-0210-B945-E8B072C8FCBC}"/>
              </a:ext>
            </a:extLst>
          </p:cNvPr>
          <p:cNvCxnSpPr>
            <a:cxnSpLocks/>
          </p:cNvCxnSpPr>
          <p:nvPr/>
        </p:nvCxnSpPr>
        <p:spPr>
          <a:xfrm>
            <a:off x="8699284" y="0"/>
            <a:ext cx="0" cy="1186249"/>
          </a:xfrm>
          <a:prstGeom prst="line">
            <a:avLst/>
          </a:prstGeom>
          <a:ln w="63500">
            <a:solidFill>
              <a:srgbClr val="FFE600"/>
            </a:solidFill>
            <a:tailEnd type="non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A1A367A-E5D3-DDAD-7765-688B2AB38C38}"/>
              </a:ext>
            </a:extLst>
          </p:cNvPr>
          <p:cNvSpPr txBox="1">
            <a:spLocks/>
          </p:cNvSpPr>
          <p:nvPr/>
        </p:nvSpPr>
        <p:spPr>
          <a:xfrm>
            <a:off x="7253544" y="1507531"/>
            <a:ext cx="2891480" cy="1754659"/>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gn="ctr"/>
            <a:r>
              <a:rPr lang="en-US" sz="15000" b="0" dirty="0">
                <a:solidFill>
                  <a:schemeClr val="bg1">
                    <a:alpha val="50000"/>
                  </a:schemeClr>
                </a:solidFill>
                <a:latin typeface="+mj-lt"/>
              </a:rPr>
              <a:t>01</a:t>
            </a:r>
            <a:endParaRPr lang="en-GB" sz="15000" b="0" dirty="0">
              <a:solidFill>
                <a:schemeClr val="bg1">
                  <a:alpha val="50000"/>
                </a:schemeClr>
              </a:solidFill>
              <a:latin typeface="+mj-lt"/>
            </a:endParaRPr>
          </a:p>
        </p:txBody>
      </p:sp>
      <p:sp>
        <p:nvSpPr>
          <p:cNvPr id="5" name="Title 1">
            <a:extLst>
              <a:ext uri="{FF2B5EF4-FFF2-40B4-BE49-F238E27FC236}">
                <a16:creationId xmlns:a16="http://schemas.microsoft.com/office/drawing/2014/main" id="{A8A19FA3-9EEC-273C-9489-EA5A0039BD7A}"/>
              </a:ext>
            </a:extLst>
          </p:cNvPr>
          <p:cNvSpPr txBox="1">
            <a:spLocks/>
          </p:cNvSpPr>
          <p:nvPr/>
        </p:nvSpPr>
        <p:spPr>
          <a:xfrm>
            <a:off x="7567626" y="3428431"/>
            <a:ext cx="4191754" cy="1426327"/>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ct val="100000"/>
              </a:lnSpc>
            </a:pPr>
            <a:r>
              <a:rPr lang="en-US" sz="3200" b="0" dirty="0">
                <a:solidFill>
                  <a:schemeClr val="bg1"/>
                </a:solidFill>
                <a:latin typeface="+mj-lt"/>
              </a:rPr>
              <a:t>With you today</a:t>
            </a:r>
          </a:p>
        </p:txBody>
      </p:sp>
      <p:cxnSp>
        <p:nvCxnSpPr>
          <p:cNvPr id="6" name="Straight Connector 5">
            <a:extLst>
              <a:ext uri="{FF2B5EF4-FFF2-40B4-BE49-F238E27FC236}">
                <a16:creationId xmlns:a16="http://schemas.microsoft.com/office/drawing/2014/main" id="{B6A2EBE6-0548-F6DE-9FC0-D8EFBCDDFC5C}"/>
              </a:ext>
            </a:extLst>
          </p:cNvPr>
          <p:cNvCxnSpPr>
            <a:cxnSpLocks/>
          </p:cNvCxnSpPr>
          <p:nvPr/>
        </p:nvCxnSpPr>
        <p:spPr>
          <a:xfrm>
            <a:off x="8699284" y="4900773"/>
            <a:ext cx="0" cy="1981941"/>
          </a:xfrm>
          <a:prstGeom prst="line">
            <a:avLst/>
          </a:prstGeom>
          <a:ln w="63500">
            <a:solidFill>
              <a:srgbClr val="FFE6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15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54DBB4-5B90-41B2-8A1E-B5772A2A90B6}"/>
              </a:ext>
            </a:extLst>
          </p:cNvPr>
          <p:cNvGraphicFramePr>
            <a:graphicFrameLocks noChangeAspect="1"/>
          </p:cNvGraphicFramePr>
          <p:nvPr>
            <p:custDataLst>
              <p:tags r:id="rId2"/>
            </p:custDataLst>
          </p:nvPr>
        </p:nvGraphicFramePr>
        <p:xfrm>
          <a:off x="4853" y="3224"/>
          <a:ext cx="1439" cy="1439"/>
        </p:xfrm>
        <a:graphic>
          <a:graphicData uri="http://schemas.openxmlformats.org/presentationml/2006/ole">
            <mc:AlternateContent xmlns:mc="http://schemas.openxmlformats.org/markup-compatibility/2006">
              <mc:Choice xmlns:v="urn:schemas-microsoft-com:vml" Requires="v">
                <p:oleObj spid="_x0000_s20483" name="think-cell Slide" r:id="rId5" imgW="405" imgH="405" progId="TCLayout.ActiveDocument.1">
                  <p:embed/>
                </p:oleObj>
              </mc:Choice>
              <mc:Fallback>
                <p:oleObj name="think-cell Slide" r:id="rId5" imgW="405" imgH="405" progId="TCLayout.ActiveDocument.1">
                  <p:embed/>
                  <p:pic>
                    <p:nvPicPr>
                      <p:cNvPr id="5" name="Object 4" hidden="1">
                        <a:extLst>
                          <a:ext uri="{FF2B5EF4-FFF2-40B4-BE49-F238E27FC236}">
                            <a16:creationId xmlns:a16="http://schemas.microsoft.com/office/drawing/2014/main" id="{DD54DBB4-5B90-41B2-8A1E-B5772A2A90B6}"/>
                          </a:ext>
                        </a:extLst>
                      </p:cNvPr>
                      <p:cNvPicPr/>
                      <p:nvPr/>
                    </p:nvPicPr>
                    <p:blipFill>
                      <a:blip r:embed="rId6"/>
                      <a:stretch>
                        <a:fillRect/>
                      </a:stretch>
                    </p:blipFill>
                    <p:spPr>
                      <a:xfrm>
                        <a:off x="4853" y="3224"/>
                        <a:ext cx="1439" cy="1439"/>
                      </a:xfrm>
                      <a:prstGeom prst="rect">
                        <a:avLst/>
                      </a:prstGeom>
                    </p:spPr>
                  </p:pic>
                </p:oleObj>
              </mc:Fallback>
            </mc:AlternateContent>
          </a:graphicData>
        </a:graphic>
      </p:graphicFrame>
      <p:sp>
        <p:nvSpPr>
          <p:cNvPr id="4" name="Titre 3">
            <a:extLst>
              <a:ext uri="{FF2B5EF4-FFF2-40B4-BE49-F238E27FC236}">
                <a16:creationId xmlns:a16="http://schemas.microsoft.com/office/drawing/2014/main" id="{787A159A-0DB9-5085-3A9A-F9DBE3BFECD6}"/>
              </a:ext>
            </a:extLst>
          </p:cNvPr>
          <p:cNvSpPr>
            <a:spLocks noGrp="1"/>
          </p:cNvSpPr>
          <p:nvPr>
            <p:ph type="title"/>
          </p:nvPr>
        </p:nvSpPr>
        <p:spPr/>
        <p:txBody>
          <a:bodyPr vert="horz"/>
          <a:lstStyle/>
          <a:p>
            <a:pPr algn="just" defTabSz="828763" fontAlgn="base">
              <a:lnSpc>
                <a:spcPct val="100000"/>
              </a:lnSpc>
              <a:spcAft>
                <a:spcPts val="1631"/>
              </a:spcAft>
              <a:defRPr/>
            </a:pPr>
            <a:r>
              <a:rPr lang="en-GB" sz="2175" dirty="0">
                <a:solidFill>
                  <a:srgbClr val="FFFFFF"/>
                </a:solidFill>
              </a:rPr>
              <a:t>With you today</a:t>
            </a:r>
          </a:p>
        </p:txBody>
      </p:sp>
      <p:sp>
        <p:nvSpPr>
          <p:cNvPr id="2" name="Espace réservé du numéro de diapositive 1">
            <a:extLst>
              <a:ext uri="{FF2B5EF4-FFF2-40B4-BE49-F238E27FC236}">
                <a16:creationId xmlns:a16="http://schemas.microsoft.com/office/drawing/2014/main" id="{455BA210-978E-F1CE-95F5-20495ED0F8F3}"/>
              </a:ext>
            </a:extLst>
          </p:cNvPr>
          <p:cNvSpPr>
            <a:spLocks noGrp="1"/>
          </p:cNvSpPr>
          <p:nvPr>
            <p:ph type="sldNum" sz="quarter" idx="19"/>
          </p:nvPr>
        </p:nvSpPr>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EYInterstate Light"/>
                <a:ea typeface="+mn-ea"/>
                <a:cs typeface="+mn-cs"/>
              </a:rPr>
              <a:t>Page </a:t>
            </a:r>
            <a:fld id="{17133BCC-9C27-B840-AD53-4B05D621FBDC}" type="slidenum">
              <a:rPr kumimoji="0" lang="en-US" sz="800" b="0" i="0" u="none" strike="noStrike" kern="1200" cap="none" spc="0" normalizeH="0" baseline="0" noProof="0">
                <a:ln>
                  <a:noFill/>
                </a:ln>
                <a:solidFill>
                  <a:prstClr val="white"/>
                </a:solidFill>
                <a:effectLst/>
                <a:uLnTx/>
                <a:uFillTx/>
                <a:latin typeface="EYInterstate Light"/>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prstClr val="white"/>
              </a:solidFill>
              <a:effectLst/>
              <a:uLnTx/>
              <a:uFillTx/>
              <a:latin typeface="EYInterstate Light"/>
              <a:ea typeface="+mn-ea"/>
              <a:cs typeface="+mn-cs"/>
            </a:endParaRPr>
          </a:p>
        </p:txBody>
      </p:sp>
      <p:sp>
        <p:nvSpPr>
          <p:cNvPr id="22" name="TextBox 21">
            <a:extLst>
              <a:ext uri="{FF2B5EF4-FFF2-40B4-BE49-F238E27FC236}">
                <a16:creationId xmlns:a16="http://schemas.microsoft.com/office/drawing/2014/main" id="{1872805A-A82A-B06F-C6B2-8AD66CE5A0FD}"/>
              </a:ext>
            </a:extLst>
          </p:cNvPr>
          <p:cNvSpPr txBox="1"/>
          <p:nvPr/>
        </p:nvSpPr>
        <p:spPr>
          <a:xfrm>
            <a:off x="8152761" y="-709040"/>
            <a:ext cx="0" cy="0"/>
          </a:xfrm>
          <a:prstGeom prst="rect">
            <a:avLst/>
          </a:prstGeom>
          <a:noFill/>
          <a:ln w="12700" cap="sq">
            <a:noFill/>
            <a:miter lim="800000"/>
          </a:ln>
        </p:spPr>
        <p:txBody>
          <a:bodyPr wrap="none" lIns="0" tIns="0" rIns="0" bIns="0" rtlCol="0">
            <a:noAutofit/>
          </a:bodyPr>
          <a:lstStyle/>
          <a:p>
            <a:pPr marL="0" marR="0" lvl="0" indent="0" algn="l" defTabSz="621241" rtl="0" eaLnBrk="1" fontAlgn="auto" latinLnBrk="0" hangingPunct="1">
              <a:lnSpc>
                <a:spcPct val="100000"/>
              </a:lnSpc>
              <a:spcBef>
                <a:spcPts val="0"/>
              </a:spcBef>
              <a:spcAft>
                <a:spcPts val="544"/>
              </a:spcAft>
              <a:buClr>
                <a:srgbClr val="FFE600"/>
              </a:buClr>
              <a:buSzPct val="80000"/>
              <a:buFontTx/>
              <a:buNone/>
              <a:tabLst/>
              <a:defRPr/>
            </a:pPr>
            <a:endParaRPr kumimoji="0" lang="en-FR" sz="1269" b="0" i="0" u="none" strike="noStrike" kern="0" cap="none" spc="0" normalizeH="0" baseline="0" noProof="0">
              <a:ln>
                <a:noFill/>
              </a:ln>
              <a:solidFill>
                <a:prstClr val="white"/>
              </a:solidFill>
              <a:effectLst/>
              <a:uLnTx/>
              <a:uFillTx/>
              <a:latin typeface="EYInterstate Light"/>
              <a:ea typeface="+mn-ea"/>
              <a:cs typeface="+mn-cs"/>
            </a:endParaRPr>
          </a:p>
        </p:txBody>
      </p:sp>
      <p:sp>
        <p:nvSpPr>
          <p:cNvPr id="33" name="Subtitle 2">
            <a:extLst>
              <a:ext uri="{FF2B5EF4-FFF2-40B4-BE49-F238E27FC236}">
                <a16:creationId xmlns:a16="http://schemas.microsoft.com/office/drawing/2014/main" id="{ED1512DF-716E-42B0-8A4C-EC4559811E38}"/>
              </a:ext>
            </a:extLst>
          </p:cNvPr>
          <p:cNvSpPr txBox="1">
            <a:spLocks/>
          </p:cNvSpPr>
          <p:nvPr/>
        </p:nvSpPr>
        <p:spPr>
          <a:xfrm>
            <a:off x="2350009" y="2245517"/>
            <a:ext cx="9390888" cy="552547"/>
          </a:xfrm>
          <a:prstGeom prst="rect">
            <a:avLst/>
          </a:prstGeom>
        </p:spPr>
        <p:txBody>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buNone/>
            </a:pPr>
            <a:r>
              <a:rPr lang="en-US" dirty="0"/>
              <a:t>Nikolaos Kefallinos - Senior Manager, Insurance Business Consulting, P&amp;C Leader</a:t>
            </a:r>
            <a:endParaRPr lang="el-GR" dirty="0"/>
          </a:p>
        </p:txBody>
      </p:sp>
      <p:sp>
        <p:nvSpPr>
          <p:cNvPr id="34" name="Subtitle 2">
            <a:extLst>
              <a:ext uri="{FF2B5EF4-FFF2-40B4-BE49-F238E27FC236}">
                <a16:creationId xmlns:a16="http://schemas.microsoft.com/office/drawing/2014/main" id="{875EF183-B7A7-4DF8-941C-16545D323E0F}"/>
              </a:ext>
            </a:extLst>
          </p:cNvPr>
          <p:cNvSpPr txBox="1">
            <a:spLocks/>
          </p:cNvSpPr>
          <p:nvPr/>
        </p:nvSpPr>
        <p:spPr>
          <a:xfrm>
            <a:off x="2350009" y="3714653"/>
            <a:ext cx="9390888" cy="552547"/>
          </a:xfrm>
          <a:prstGeom prst="rect">
            <a:avLst/>
          </a:prstGeom>
        </p:spPr>
        <p:txBody>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buNone/>
            </a:pPr>
            <a:r>
              <a:rPr lang="en-US" dirty="0"/>
              <a:t>Eirini Spyropoulou - Senior Manager, Technology Consulting</a:t>
            </a:r>
            <a:endParaRPr lang="el-GR" dirty="0"/>
          </a:p>
        </p:txBody>
      </p:sp>
      <p:pic>
        <p:nvPicPr>
          <p:cNvPr id="37" name="Picture 36" descr="A person in a suit and tie&#10;&#10;Description automatically generated">
            <a:extLst>
              <a:ext uri="{FF2B5EF4-FFF2-40B4-BE49-F238E27FC236}">
                <a16:creationId xmlns:a16="http://schemas.microsoft.com/office/drawing/2014/main" id="{1B2A9C59-3812-4B94-92BB-0FE78A2E18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260" y="2003044"/>
            <a:ext cx="1082999" cy="1037491"/>
          </a:xfrm>
          <a:prstGeom prst="roundRect">
            <a:avLst/>
          </a:prstGeom>
          <a:effectLst>
            <a:softEdge rad="12700"/>
          </a:effectLst>
        </p:spPr>
      </p:pic>
      <p:pic>
        <p:nvPicPr>
          <p:cNvPr id="35" name="Picture 34" descr="A close-up of a person smiling&#10;&#10;Description automatically generated">
            <a:extLst>
              <a:ext uri="{FF2B5EF4-FFF2-40B4-BE49-F238E27FC236}">
                <a16:creationId xmlns:a16="http://schemas.microsoft.com/office/drawing/2014/main" id="{F4CAB9D0-C7F2-47B9-A37E-5B0FA59D7E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260" y="3473262"/>
            <a:ext cx="1082999" cy="885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5298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98A87292-B71C-41E9-8113-EDA202363D40}"/>
              </a:ext>
            </a:extLst>
          </p:cNvPr>
          <p:cNvGrpSpPr>
            <a:grpSpLocks noChangeAspect="1"/>
          </p:cNvGrpSpPr>
          <p:nvPr/>
        </p:nvGrpSpPr>
        <p:grpSpPr bwMode="auto">
          <a:xfrm>
            <a:off x="11281250" y="6354826"/>
            <a:ext cx="303055" cy="310988"/>
            <a:chOff x="7110" y="4004"/>
            <a:chExt cx="191" cy="196"/>
          </a:xfrm>
        </p:grpSpPr>
        <p:sp>
          <p:nvSpPr>
            <p:cNvPr id="14" name="Freeform 5">
              <a:extLst>
                <a:ext uri="{FF2B5EF4-FFF2-40B4-BE49-F238E27FC236}">
                  <a16:creationId xmlns:a16="http://schemas.microsoft.com/office/drawing/2014/main" id="{E5187B2C-0BE9-4361-A2C4-48F7765E698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a:ln>
                  <a:noFill/>
                </a:ln>
                <a:solidFill>
                  <a:srgbClr val="FFFFFF"/>
                </a:solidFill>
                <a:effectLst/>
                <a:uLnTx/>
                <a:uFillTx/>
                <a:latin typeface="EYInterstate Light"/>
                <a:ea typeface="+mn-ea"/>
                <a:cs typeface="+mn-cs"/>
              </a:endParaRPr>
            </a:p>
          </p:txBody>
        </p:sp>
        <p:sp>
          <p:nvSpPr>
            <p:cNvPr id="15" name="Freeform 6">
              <a:extLst>
                <a:ext uri="{FF2B5EF4-FFF2-40B4-BE49-F238E27FC236}">
                  <a16:creationId xmlns:a16="http://schemas.microsoft.com/office/drawing/2014/main" id="{2706791A-62E5-4E05-BAA8-AB3C8D06991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a:ln>
                  <a:noFill/>
                </a:ln>
                <a:solidFill>
                  <a:srgbClr val="FFFFFF"/>
                </a:solidFill>
                <a:effectLst/>
                <a:uLnTx/>
                <a:uFillTx/>
                <a:latin typeface="EYInterstate Light"/>
                <a:ea typeface="+mn-ea"/>
                <a:cs typeface="+mn-cs"/>
              </a:endParaRPr>
            </a:p>
          </p:txBody>
        </p:sp>
        <p:sp>
          <p:nvSpPr>
            <p:cNvPr id="16" name="Freeform 7">
              <a:extLst>
                <a:ext uri="{FF2B5EF4-FFF2-40B4-BE49-F238E27FC236}">
                  <a16:creationId xmlns:a16="http://schemas.microsoft.com/office/drawing/2014/main" id="{B56F1A9C-15A5-4A86-B9EE-8C8381F203AC}"/>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a:ln>
                  <a:noFill/>
                </a:ln>
                <a:solidFill>
                  <a:srgbClr val="FFFFFF"/>
                </a:solidFill>
                <a:effectLst/>
                <a:uLnTx/>
                <a:uFillTx/>
                <a:latin typeface="EYInterstate Light"/>
                <a:ea typeface="+mn-ea"/>
                <a:cs typeface="+mn-cs"/>
              </a:endParaRPr>
            </a:p>
          </p:txBody>
        </p:sp>
      </p:grpSp>
      <p:sp>
        <p:nvSpPr>
          <p:cNvPr id="7" name="Title 2"/>
          <p:cNvSpPr txBox="1">
            <a:spLocks/>
          </p:cNvSpPr>
          <p:nvPr/>
        </p:nvSpPr>
        <p:spPr>
          <a:xfrm>
            <a:off x="1256521" y="1366466"/>
            <a:ext cx="9678959" cy="521433"/>
          </a:xfrm>
          <a:prstGeom prst="rect">
            <a:avLst/>
          </a:prstGeom>
        </p:spPr>
        <p:txBody>
          <a:bodyPr vert="horz" lIns="0" tIns="0" rIns="0" bIns="0" rtlCol="0" anchor="t" anchorCtr="0">
            <a:noAutofit/>
          </a:bodyPr>
          <a:lstStyle>
            <a:lvl1pPr algn="l" defTabSz="1007887" rtl="0" eaLnBrk="1" latinLnBrk="0" hangingPunct="1">
              <a:lnSpc>
                <a:spcPct val="100000"/>
              </a:lnSpc>
              <a:spcBef>
                <a:spcPct val="0"/>
              </a:spcBef>
              <a:buNone/>
              <a:defRPr sz="3600" kern="1200">
                <a:solidFill>
                  <a:schemeClr val="bg1"/>
                </a:solidFill>
                <a:latin typeface="+mj-lt"/>
                <a:ea typeface="+mj-ea"/>
                <a:cs typeface="+mj-cs"/>
              </a:defRPr>
            </a:lvl1pPr>
          </a:lstStyle>
          <a:p>
            <a:pPr marL="0" marR="0" lvl="0" indent="0" algn="ctr" defTabSz="1007383" rtl="0" eaLnBrk="1" fontAlgn="auto" latinLnBrk="0" hangingPunct="1">
              <a:lnSpc>
                <a:spcPct val="100000"/>
              </a:lnSpc>
              <a:spcBef>
                <a:spcPct val="0"/>
              </a:spcBef>
              <a:spcAft>
                <a:spcPts val="0"/>
              </a:spcAft>
              <a:buClrTx/>
              <a:buSzTx/>
              <a:buFontTx/>
              <a:buNone/>
              <a:tabLst/>
              <a:defRPr/>
            </a:pPr>
            <a:endParaRPr kumimoji="0" lang="en-IN" sz="3198" b="0" i="0" u="none" strike="noStrike" kern="1200" cap="none" spc="0" normalizeH="0" baseline="0" noProof="0">
              <a:ln>
                <a:noFill/>
              </a:ln>
              <a:solidFill>
                <a:srgbClr val="000000"/>
              </a:solidFill>
              <a:effectLst/>
              <a:uLnTx/>
              <a:uFillTx/>
              <a:latin typeface="EYInterstate Light" panose="02000506000000020004" pitchFamily="2" charset="0"/>
              <a:ea typeface="+mj-ea"/>
              <a:cs typeface="Arial" panose="020B0604020202020204" pitchFamily="34" charset="0"/>
            </a:endParaRPr>
          </a:p>
        </p:txBody>
      </p:sp>
      <p:cxnSp>
        <p:nvCxnSpPr>
          <p:cNvPr id="3" name="Straight Connector 2">
            <a:extLst>
              <a:ext uri="{FF2B5EF4-FFF2-40B4-BE49-F238E27FC236}">
                <a16:creationId xmlns:a16="http://schemas.microsoft.com/office/drawing/2014/main" id="{294D5FA4-EA8F-0210-B945-E8B072C8FCBC}"/>
              </a:ext>
            </a:extLst>
          </p:cNvPr>
          <p:cNvCxnSpPr>
            <a:cxnSpLocks/>
          </p:cNvCxnSpPr>
          <p:nvPr/>
        </p:nvCxnSpPr>
        <p:spPr>
          <a:xfrm>
            <a:off x="8699284" y="0"/>
            <a:ext cx="0" cy="1186249"/>
          </a:xfrm>
          <a:prstGeom prst="line">
            <a:avLst/>
          </a:prstGeom>
          <a:ln w="63500">
            <a:solidFill>
              <a:srgbClr val="FFE600"/>
            </a:solidFill>
            <a:tailEnd type="non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A1A367A-E5D3-DDAD-7765-688B2AB38C38}"/>
              </a:ext>
            </a:extLst>
          </p:cNvPr>
          <p:cNvSpPr txBox="1">
            <a:spLocks/>
          </p:cNvSpPr>
          <p:nvPr/>
        </p:nvSpPr>
        <p:spPr>
          <a:xfrm>
            <a:off x="7253544" y="1507531"/>
            <a:ext cx="2891480" cy="1754659"/>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gn="ctr"/>
            <a:r>
              <a:rPr lang="en-US" sz="15000" b="0" dirty="0">
                <a:solidFill>
                  <a:schemeClr val="bg1">
                    <a:alpha val="50000"/>
                  </a:schemeClr>
                </a:solidFill>
                <a:latin typeface="+mj-lt"/>
              </a:rPr>
              <a:t>02</a:t>
            </a:r>
            <a:endParaRPr lang="en-GB" sz="15000" b="0" dirty="0">
              <a:solidFill>
                <a:schemeClr val="bg1">
                  <a:alpha val="50000"/>
                </a:schemeClr>
              </a:solidFill>
              <a:latin typeface="+mj-lt"/>
            </a:endParaRPr>
          </a:p>
        </p:txBody>
      </p:sp>
      <p:sp>
        <p:nvSpPr>
          <p:cNvPr id="5" name="Title 1">
            <a:extLst>
              <a:ext uri="{FF2B5EF4-FFF2-40B4-BE49-F238E27FC236}">
                <a16:creationId xmlns:a16="http://schemas.microsoft.com/office/drawing/2014/main" id="{A8A19FA3-9EEC-273C-9489-EA5A0039BD7A}"/>
              </a:ext>
            </a:extLst>
          </p:cNvPr>
          <p:cNvSpPr txBox="1">
            <a:spLocks/>
          </p:cNvSpPr>
          <p:nvPr/>
        </p:nvSpPr>
        <p:spPr>
          <a:xfrm>
            <a:off x="7567626" y="3428432"/>
            <a:ext cx="4191754" cy="643700"/>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ct val="100000"/>
              </a:lnSpc>
            </a:pPr>
            <a:r>
              <a:rPr lang="en-US" sz="3200" b="0" dirty="0">
                <a:solidFill>
                  <a:schemeClr val="bg1"/>
                </a:solidFill>
                <a:latin typeface="+mj-lt"/>
              </a:rPr>
              <a:t>EY at Insurance Industry</a:t>
            </a:r>
          </a:p>
        </p:txBody>
      </p:sp>
      <p:cxnSp>
        <p:nvCxnSpPr>
          <p:cNvPr id="6" name="Straight Connector 5">
            <a:extLst>
              <a:ext uri="{FF2B5EF4-FFF2-40B4-BE49-F238E27FC236}">
                <a16:creationId xmlns:a16="http://schemas.microsoft.com/office/drawing/2014/main" id="{B6A2EBE6-0548-F6DE-9FC0-D8EFBCDDFC5C}"/>
              </a:ext>
            </a:extLst>
          </p:cNvPr>
          <p:cNvCxnSpPr>
            <a:cxnSpLocks/>
          </p:cNvCxnSpPr>
          <p:nvPr/>
        </p:nvCxnSpPr>
        <p:spPr>
          <a:xfrm>
            <a:off x="8699284" y="4900773"/>
            <a:ext cx="0" cy="1981941"/>
          </a:xfrm>
          <a:prstGeom prst="line">
            <a:avLst/>
          </a:prstGeom>
          <a:ln w="63500">
            <a:solidFill>
              <a:srgbClr val="FFE6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Object 86" hidden="1">
            <a:extLst>
              <a:ext uri="{FF2B5EF4-FFF2-40B4-BE49-F238E27FC236}">
                <a16:creationId xmlns:a16="http://schemas.microsoft.com/office/drawing/2014/main" id="{24679580-1DAB-44B3-B9D9-8E382F42033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4" imgW="360" imgH="360" progId="TCLayout.ActiveDocument.1">
                  <p:embed/>
                </p:oleObj>
              </mc:Choice>
              <mc:Fallback>
                <p:oleObj name="think-cell Slide" r:id="rId4" imgW="360" imgH="360" progId="TCLayout.ActiveDocument.1">
                  <p:embed/>
                  <p:pic>
                    <p:nvPicPr>
                      <p:cNvPr id="87" name="Object 86" hidden="1">
                        <a:extLst>
                          <a:ext uri="{FF2B5EF4-FFF2-40B4-BE49-F238E27FC236}">
                            <a16:creationId xmlns:a16="http://schemas.microsoft.com/office/drawing/2014/main" id="{24679580-1DAB-44B3-B9D9-8E382F4203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8" name="Picture 87">
            <a:extLst>
              <a:ext uri="{FF2B5EF4-FFF2-40B4-BE49-F238E27FC236}">
                <a16:creationId xmlns:a16="http://schemas.microsoft.com/office/drawing/2014/main" id="{D3413552-410A-4C13-8569-5FD67BEB7D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 t="13511" r="-99" b="9200"/>
          <a:stretch/>
        </p:blipFill>
        <p:spPr>
          <a:xfrm>
            <a:off x="0" y="1056606"/>
            <a:ext cx="12204000" cy="5292000"/>
          </a:xfrm>
          <a:prstGeom prst="rect">
            <a:avLst/>
          </a:prstGeom>
        </p:spPr>
      </p:pic>
      <p:sp>
        <p:nvSpPr>
          <p:cNvPr id="361" name="Rectangle 360">
            <a:extLst>
              <a:ext uri="{FF2B5EF4-FFF2-40B4-BE49-F238E27FC236}">
                <a16:creationId xmlns:a16="http://schemas.microsoft.com/office/drawing/2014/main" id="{DD88EAD2-FD0A-4D4E-A6B1-0DB0E0820466}"/>
              </a:ext>
            </a:extLst>
          </p:cNvPr>
          <p:cNvSpPr/>
          <p:nvPr/>
        </p:nvSpPr>
        <p:spPr>
          <a:xfrm rot="5400000">
            <a:off x="3450425" y="-2381818"/>
            <a:ext cx="5315151" cy="12192000"/>
          </a:xfrm>
          <a:prstGeom prst="rect">
            <a:avLst/>
          </a:prstGeom>
          <a:gradFill>
            <a:gsLst>
              <a:gs pos="0">
                <a:schemeClr val="tx1"/>
              </a:gs>
              <a:gs pos="0">
                <a:srgbClr val="2E2E38">
                  <a:alpha val="7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763"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2" name="Slide Number Placeholder 1">
            <a:extLst>
              <a:ext uri="{FF2B5EF4-FFF2-40B4-BE49-F238E27FC236}">
                <a16:creationId xmlns:a16="http://schemas.microsoft.com/office/drawing/2014/main" id="{7FF5ADDD-0A65-4C0E-AEB6-6B6060407EF6}"/>
              </a:ext>
            </a:extLst>
          </p:cNvPr>
          <p:cNvSpPr>
            <a:spLocks noGrp="1"/>
          </p:cNvSpPr>
          <p:nvPr>
            <p:ph type="sldNum" sz="quarter" idx="13"/>
          </p:nvPr>
        </p:nvSpPr>
        <p:spPr>
          <a:xfrm>
            <a:off x="0" y="6470650"/>
            <a:ext cx="661988" cy="180975"/>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6</a:t>
            </a:fld>
            <a:endParaRPr kumimoji="0" lang="en-IN"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endParaRPr>
          </a:p>
        </p:txBody>
      </p:sp>
      <p:sp>
        <p:nvSpPr>
          <p:cNvPr id="3" name="Text Placeholder 4">
            <a:extLst>
              <a:ext uri="{FF2B5EF4-FFF2-40B4-BE49-F238E27FC236}">
                <a16:creationId xmlns:a16="http://schemas.microsoft.com/office/drawing/2014/main" id="{7CCA74C5-83ED-4F0B-8950-F49EFE47949D}"/>
              </a:ext>
            </a:extLst>
          </p:cNvPr>
          <p:cNvSpPr txBox="1">
            <a:spLocks/>
          </p:cNvSpPr>
          <p:nvPr/>
        </p:nvSpPr>
        <p:spPr>
          <a:xfrm>
            <a:off x="369512" y="627993"/>
            <a:ext cx="11463051" cy="536743"/>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ts val="0"/>
              </a:spcBef>
              <a:spcAft>
                <a:spcPts val="0"/>
              </a:spcAft>
              <a:buClr>
                <a:srgbClr val="FFE600"/>
              </a:buClr>
              <a:buSzPct val="110000"/>
              <a:buFont typeface="EYInterstate Light" panose="02000506000000020004" pitchFamily="2" charset="0"/>
              <a:buNone/>
              <a:tabLst/>
              <a:defRPr/>
            </a:pPr>
            <a:r>
              <a:rPr kumimoji="0" lang="en-US" sz="2400" b="1"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mn-cs"/>
              </a:rPr>
              <a:t>EY Overview </a:t>
            </a:r>
            <a:r>
              <a:rPr kumimoji="0" lang="en-US" sz="2400" b="1"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 </a:t>
            </a:r>
            <a:r>
              <a:rPr kumimoji="0" lang="en-US" sz="2000" b="1"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Insurance Consulting</a:t>
            </a:r>
            <a:endParaRPr kumimoji="0" lang="en-US" sz="1999" b="1"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a:p>
            <a:pPr marL="0" marR="0" lvl="0" indent="0" algn="l" defTabSz="913943" rtl="0" eaLnBrk="1" fontAlgn="auto" latinLnBrk="0" hangingPunct="1">
              <a:lnSpc>
                <a:spcPct val="100000"/>
              </a:lnSpc>
              <a:spcBef>
                <a:spcPts val="0"/>
              </a:spcBef>
              <a:spcAft>
                <a:spcPts val="0"/>
              </a:spcAft>
              <a:buClr>
                <a:srgbClr val="FFE600"/>
              </a:buClr>
              <a:buSzPct val="110000"/>
              <a:buFont typeface="EYInterstate Light" panose="02000506000000020004" pitchFamily="2" charset="0"/>
              <a:buNone/>
              <a:tabLst/>
              <a:defRPr/>
            </a:pPr>
            <a:endParaRPr kumimoji="0" lang="en-US" sz="1999"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16" name="Rectangle 15">
            <a:extLst>
              <a:ext uri="{FF2B5EF4-FFF2-40B4-BE49-F238E27FC236}">
                <a16:creationId xmlns:a16="http://schemas.microsoft.com/office/drawing/2014/main" id="{2D8DB945-EAE2-4124-9B02-EFEC7DF6F00C}"/>
              </a:ext>
            </a:extLst>
          </p:cNvPr>
          <p:cNvSpPr/>
          <p:nvPr/>
        </p:nvSpPr>
        <p:spPr>
          <a:xfrm>
            <a:off x="5634252" y="1120011"/>
            <a:ext cx="1999833" cy="1107996"/>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293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insurance professionals forming a multi-disciplinary team (of actuarial, risk, finance, IT resources) specialized in the insurance industry</a:t>
            </a:r>
          </a:p>
        </p:txBody>
      </p:sp>
      <p:sp>
        <p:nvSpPr>
          <p:cNvPr id="17" name="Text Box 53">
            <a:extLst>
              <a:ext uri="{FF2B5EF4-FFF2-40B4-BE49-F238E27FC236}">
                <a16:creationId xmlns:a16="http://schemas.microsoft.com/office/drawing/2014/main" id="{9F56FF07-8DE1-400F-8A39-A3EC41021758}"/>
              </a:ext>
            </a:extLst>
          </p:cNvPr>
          <p:cNvSpPr txBox="1"/>
          <p:nvPr/>
        </p:nvSpPr>
        <p:spPr>
          <a:xfrm>
            <a:off x="4094595" y="1302224"/>
            <a:ext cx="1851646" cy="679334"/>
          </a:xfrm>
          <a:prstGeom prst="rect">
            <a:avLst/>
          </a:prstGeom>
          <a:noFill/>
          <a:ln w="6350">
            <a:noFill/>
          </a:ln>
          <a:effectLst/>
        </p:spPr>
        <p:txBody>
          <a:bodyPr rot="0" spcFirstLastPara="0" vert="horz" wrap="square" lIns="91392" tIns="45696" rIns="91392" bIns="45696" numCol="1" spcCol="0" rtlCol="0" fromWordArt="0" anchor="t" anchorCtr="0" forceAA="0" compatLnSpc="1">
            <a:prstTxWarp prst="textNoShape">
              <a:avLst/>
            </a:prstTxWarp>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939" rtl="0" eaLnBrk="1" fontAlgn="auto" latinLnBrk="0" hangingPunct="1">
              <a:lnSpc>
                <a:spcPct val="100000"/>
              </a:lnSpc>
              <a:spcBef>
                <a:spcPts val="0"/>
              </a:spcBef>
              <a:spcAft>
                <a:spcPts val="0"/>
              </a:spcAft>
              <a:buClrTx/>
              <a:buSzTx/>
              <a:buFontTx/>
              <a:buNone/>
              <a:tabLst/>
              <a:defRPr/>
            </a:pPr>
            <a:r>
              <a:rPr lang="en-US" sz="3598" b="1" dirty="0">
                <a:solidFill>
                  <a:srgbClr val="FFE600"/>
                </a:solidFill>
                <a:latin typeface="EYInterstate Light" panose="02000506000000020004" pitchFamily="2" charset="0"/>
              </a:rPr>
              <a:t>3</a:t>
            </a:r>
            <a:r>
              <a:rPr kumimoji="0" lang="en-US" sz="3598" b="1"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mn-cs"/>
              </a:rPr>
              <a:t>00+</a:t>
            </a:r>
          </a:p>
        </p:txBody>
      </p:sp>
      <p:sp>
        <p:nvSpPr>
          <p:cNvPr id="18" name="Text Box 53">
            <a:extLst>
              <a:ext uri="{FF2B5EF4-FFF2-40B4-BE49-F238E27FC236}">
                <a16:creationId xmlns:a16="http://schemas.microsoft.com/office/drawing/2014/main" id="{B7085A81-B51D-420C-AF36-D25FD392C72F}"/>
              </a:ext>
            </a:extLst>
          </p:cNvPr>
          <p:cNvSpPr txBox="1"/>
          <p:nvPr/>
        </p:nvSpPr>
        <p:spPr>
          <a:xfrm>
            <a:off x="4476647" y="2344217"/>
            <a:ext cx="1399171" cy="679332"/>
          </a:xfrm>
          <a:prstGeom prst="rect">
            <a:avLst/>
          </a:prstGeom>
          <a:noFill/>
          <a:ln w="6350">
            <a:noFill/>
          </a:ln>
          <a:effectLst/>
        </p:spPr>
        <p:txBody>
          <a:bodyPr rot="0" spcFirstLastPara="0" vert="horz" wrap="square" lIns="91392" tIns="45696" rIns="91392" bIns="45696" numCol="1" spcCol="0" rtlCol="0" fromWordArt="0" anchor="t" anchorCtr="0" forceAA="0" compatLnSpc="1">
            <a:prstTxWarp prst="textNoShape">
              <a:avLst/>
            </a:prstTxWarp>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939" rtl="0" eaLnBrk="1" fontAlgn="auto" latinLnBrk="0" hangingPunct="1">
              <a:lnSpc>
                <a:spcPct val="100000"/>
              </a:lnSpc>
              <a:spcBef>
                <a:spcPts val="0"/>
              </a:spcBef>
              <a:spcAft>
                <a:spcPts val="0"/>
              </a:spcAft>
              <a:buClrTx/>
              <a:buSzTx/>
              <a:buFontTx/>
              <a:buNone/>
              <a:tabLst/>
              <a:defRPr/>
            </a:pPr>
            <a:r>
              <a:rPr kumimoji="0" lang="en-US" sz="3598" b="1"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mn-cs"/>
              </a:rPr>
              <a:t>40+</a:t>
            </a:r>
          </a:p>
        </p:txBody>
      </p:sp>
      <p:sp>
        <p:nvSpPr>
          <p:cNvPr id="19" name="Rectangle 18">
            <a:extLst>
              <a:ext uri="{FF2B5EF4-FFF2-40B4-BE49-F238E27FC236}">
                <a16:creationId xmlns:a16="http://schemas.microsoft.com/office/drawing/2014/main" id="{D6419BBC-7BD8-4D26-8A00-96C114E9BB2B}"/>
              </a:ext>
            </a:extLst>
          </p:cNvPr>
          <p:cNvSpPr/>
          <p:nvPr/>
        </p:nvSpPr>
        <p:spPr>
          <a:xfrm>
            <a:off x="5648112" y="2299163"/>
            <a:ext cx="2154546" cy="769441"/>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293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countries globally in which </a:t>
            </a:r>
            <a:br>
              <a:rPr kumimoji="0" lang="en-US" sz="11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br>
            <a:r>
              <a:rPr kumimoji="0" lang="en-US" sz="11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EY Greece offers business consulting services in insurance</a:t>
            </a:r>
          </a:p>
        </p:txBody>
      </p:sp>
      <p:sp>
        <p:nvSpPr>
          <p:cNvPr id="346" name="Rectangle 345">
            <a:extLst>
              <a:ext uri="{FF2B5EF4-FFF2-40B4-BE49-F238E27FC236}">
                <a16:creationId xmlns:a16="http://schemas.microsoft.com/office/drawing/2014/main" id="{DD843719-C517-49ED-8D04-B00AC2AAE2CA}"/>
              </a:ext>
            </a:extLst>
          </p:cNvPr>
          <p:cNvSpPr/>
          <p:nvPr/>
        </p:nvSpPr>
        <p:spPr>
          <a:xfrm>
            <a:off x="8127941" y="1167820"/>
            <a:ext cx="3806601" cy="646331"/>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293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E600"/>
                </a:solidFill>
                <a:effectLst/>
                <a:uLnTx/>
                <a:uFillTx/>
                <a:latin typeface="EYInterstate Light"/>
                <a:ea typeface="+mn-ea"/>
                <a:cs typeface="+mn-cs"/>
              </a:rPr>
              <a:t>We provide a wide spectrum of services</a:t>
            </a:r>
          </a:p>
        </p:txBody>
      </p:sp>
      <p:sp>
        <p:nvSpPr>
          <p:cNvPr id="355" name="Rectangle 354">
            <a:extLst>
              <a:ext uri="{FF2B5EF4-FFF2-40B4-BE49-F238E27FC236}">
                <a16:creationId xmlns:a16="http://schemas.microsoft.com/office/drawing/2014/main" id="{976C27D7-4654-4470-A3F3-2A65FCFC2561}"/>
              </a:ext>
            </a:extLst>
          </p:cNvPr>
          <p:cNvSpPr/>
          <p:nvPr/>
        </p:nvSpPr>
        <p:spPr>
          <a:xfrm>
            <a:off x="8164621" y="1825727"/>
            <a:ext cx="2801996" cy="4255845"/>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Supervisory Authority</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Regulatory Compliance</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Financial Modelling </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Financial Reporting</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Non - Life Business</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Audit and Assurance </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Insurance Analytics</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Employee Benefits </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Health &amp; Operations</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Transaction</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358" name="Double Bracket 357">
            <a:extLst>
              <a:ext uri="{FF2B5EF4-FFF2-40B4-BE49-F238E27FC236}">
                <a16:creationId xmlns:a16="http://schemas.microsoft.com/office/drawing/2014/main" id="{6DDCEB05-97D6-4688-9C3D-1B9274B4D185}"/>
              </a:ext>
            </a:extLst>
          </p:cNvPr>
          <p:cNvSpPr/>
          <p:nvPr/>
        </p:nvSpPr>
        <p:spPr>
          <a:xfrm>
            <a:off x="4350246" y="1195185"/>
            <a:ext cx="3675716" cy="4968000"/>
          </a:xfrm>
          <a:prstGeom prst="bracketPair">
            <a:avLst>
              <a:gd name="adj" fmla="val 0"/>
            </a:avLst>
          </a:prstGeom>
          <a:noFill/>
          <a:ln w="12700" cap="sq" cmpd="sng" algn="ctr">
            <a:solidFill>
              <a:srgbClr val="D2D2DA"/>
            </a:solidFill>
            <a:prstDash val="lgDash"/>
            <a:miter lim="800000"/>
            <a:tailEnd type="non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E2E38"/>
              </a:solidFill>
              <a:effectLst/>
              <a:uLnTx/>
              <a:uFillTx/>
              <a:latin typeface="EYInterstate Light"/>
              <a:ea typeface="+mn-ea"/>
              <a:cs typeface="+mn-cs"/>
            </a:endParaRPr>
          </a:p>
        </p:txBody>
      </p:sp>
      <p:pic>
        <p:nvPicPr>
          <p:cNvPr id="5" name="Graphic 4" descr="Trophy with solid fill">
            <a:extLst>
              <a:ext uri="{FF2B5EF4-FFF2-40B4-BE49-F238E27FC236}">
                <a16:creationId xmlns:a16="http://schemas.microsoft.com/office/drawing/2014/main" id="{F4EE28D0-8BFB-4EED-85AC-932B7EE7A8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054" y="1343932"/>
            <a:ext cx="752475" cy="752475"/>
          </a:xfrm>
          <a:prstGeom prst="rect">
            <a:avLst/>
          </a:prstGeom>
        </p:spPr>
      </p:pic>
      <p:sp>
        <p:nvSpPr>
          <p:cNvPr id="366" name="Rectangle 365">
            <a:extLst>
              <a:ext uri="{FF2B5EF4-FFF2-40B4-BE49-F238E27FC236}">
                <a16:creationId xmlns:a16="http://schemas.microsoft.com/office/drawing/2014/main" id="{B5E13148-0E24-41AA-BE97-DF723CBECA6B}"/>
              </a:ext>
            </a:extLst>
          </p:cNvPr>
          <p:cNvSpPr/>
          <p:nvPr/>
        </p:nvSpPr>
        <p:spPr>
          <a:xfrm>
            <a:off x="927870" y="1484826"/>
            <a:ext cx="3462009" cy="413959"/>
          </a:xfrm>
          <a:prstGeom prst="rect">
            <a:avLst/>
          </a:prstGeom>
        </p:spPr>
        <p:txBody>
          <a:bodyPr wrap="square">
            <a:spAutoFit/>
          </a:bodyPr>
          <a:lstStyle/>
          <a:p>
            <a:pPr marL="0" marR="0" lvl="0" indent="-159227" algn="just" defTabSz="670083" rtl="0" eaLnBrk="0" fontAlgn="auto" latinLnBrk="0" hangingPunct="0">
              <a:lnSpc>
                <a:spcPct val="95000"/>
              </a:lnSpc>
              <a:spcBef>
                <a:spcPts val="0"/>
              </a:spcBef>
              <a:spcAft>
                <a:spcPts val="532"/>
              </a:spcAft>
              <a:buClr>
                <a:srgbClr val="969696"/>
              </a:buClr>
              <a:buSzTx/>
              <a:buFontTx/>
              <a:buNone/>
              <a:tabLst/>
              <a:defRPr/>
            </a:pPr>
            <a:r>
              <a:rPr kumimoji="0" lang="en-US" sz="1100" b="1" i="0" u="none" strike="noStrike" kern="1200" cap="none" spc="0" normalizeH="0" baseline="0" noProof="0" dirty="0">
                <a:ln>
                  <a:noFill/>
                </a:ln>
                <a:solidFill>
                  <a:prstClr val="white"/>
                </a:solidFill>
                <a:effectLst/>
                <a:uLnTx/>
                <a:uFillTx/>
                <a:latin typeface="EYInterstate Light"/>
                <a:ea typeface="+mn-ea"/>
                <a:cs typeface="Arial" panose="020B0604020202020204" pitchFamily="34" charset="0"/>
              </a:rPr>
              <a:t>Insurance &amp; actuarial practice in Greece is the </a:t>
            </a:r>
            <a:r>
              <a:rPr lang="en-US" sz="1000" b="1" kern="0" dirty="0">
                <a:solidFill>
                  <a:srgbClr val="FFE600"/>
                </a:solidFill>
                <a:latin typeface="EYInterstate Light"/>
              </a:rPr>
              <a:t>largest</a:t>
            </a:r>
            <a:r>
              <a:rPr kumimoji="0" lang="en-US" sz="1100" b="1" i="0" u="none" strike="noStrike" kern="1200" cap="none" spc="0" normalizeH="0" baseline="0" noProof="0" dirty="0">
                <a:ln>
                  <a:noFill/>
                </a:ln>
                <a:solidFill>
                  <a:prstClr val="white"/>
                </a:solidFill>
                <a:effectLst/>
                <a:uLnTx/>
                <a:uFillTx/>
                <a:latin typeface="EYInterstate Light"/>
                <a:ea typeface="+mn-ea"/>
                <a:cs typeface="Arial" panose="020B0604020202020204" pitchFamily="34" charset="0"/>
              </a:rPr>
              <a:t> in CESA region </a:t>
            </a:r>
            <a:endParaRPr kumimoji="0" lang="en-US" sz="900" b="0" i="0" u="none" strike="noStrike" kern="0" cap="none" spc="0" normalizeH="0" baseline="0" noProof="0" dirty="0">
              <a:ln>
                <a:noFill/>
              </a:ln>
              <a:solidFill>
                <a:prstClr val="white"/>
              </a:solidFill>
              <a:effectLst/>
              <a:uLnTx/>
              <a:uFillTx/>
              <a:latin typeface="EYInterstate Light"/>
              <a:ea typeface="+mn-ea"/>
              <a:cs typeface="+mn-cs"/>
            </a:endParaRPr>
          </a:p>
        </p:txBody>
      </p:sp>
      <p:pic>
        <p:nvPicPr>
          <p:cNvPr id="7" name="Graphic 6" descr="Ribbon with solid fill">
            <a:extLst>
              <a:ext uri="{FF2B5EF4-FFF2-40B4-BE49-F238E27FC236}">
                <a16:creationId xmlns:a16="http://schemas.microsoft.com/office/drawing/2014/main" id="{E764E8D3-05CC-4F61-9FB8-4383364FD8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7537" y="2358750"/>
            <a:ext cx="752474" cy="752474"/>
          </a:xfrm>
          <a:prstGeom prst="rect">
            <a:avLst/>
          </a:prstGeom>
        </p:spPr>
      </p:pic>
      <p:sp>
        <p:nvSpPr>
          <p:cNvPr id="368" name="Rectangle 367">
            <a:extLst>
              <a:ext uri="{FF2B5EF4-FFF2-40B4-BE49-F238E27FC236}">
                <a16:creationId xmlns:a16="http://schemas.microsoft.com/office/drawing/2014/main" id="{1CB039D2-8529-425A-B62A-70B418C50AD3}"/>
              </a:ext>
            </a:extLst>
          </p:cNvPr>
          <p:cNvSpPr/>
          <p:nvPr/>
        </p:nvSpPr>
        <p:spPr>
          <a:xfrm>
            <a:off x="927870" y="2123153"/>
            <a:ext cx="3347684" cy="1223668"/>
          </a:xfrm>
          <a:prstGeom prst="rect">
            <a:avLst/>
          </a:prstGeom>
        </p:spPr>
        <p:txBody>
          <a:bodyPr wrap="square">
            <a:spAutoFit/>
          </a:bodyPr>
          <a:lstStyle/>
          <a:p>
            <a:pPr marL="0" marR="0" lvl="0" indent="-159227" algn="just" defTabSz="670083" rtl="0" eaLnBrk="0" fontAlgn="auto" latinLnBrk="0" hangingPunct="0">
              <a:lnSpc>
                <a:spcPct val="95000"/>
              </a:lnSpc>
              <a:spcBef>
                <a:spcPts val="0"/>
              </a:spcBef>
              <a:spcAft>
                <a:spcPts val="532"/>
              </a:spcAft>
              <a:buClr>
                <a:srgbClr val="969696"/>
              </a:buClr>
              <a:buSzTx/>
              <a:buFontTx/>
              <a:buNone/>
              <a:tabLst/>
              <a:defRPr/>
            </a:pPr>
            <a:r>
              <a:rPr kumimoji="0" lang="en-US" sz="1000" b="1" i="0" u="none" strike="noStrike" kern="0" cap="none" spc="0" normalizeH="0" baseline="0" noProof="0" dirty="0">
                <a:ln>
                  <a:noFill/>
                </a:ln>
                <a:solidFill>
                  <a:srgbClr val="FFE600"/>
                </a:solidFill>
                <a:effectLst/>
                <a:uLnTx/>
                <a:uFillTx/>
                <a:latin typeface="EYInterstate Light"/>
                <a:ea typeface="+mn-ea"/>
                <a:cs typeface="+mn-cs"/>
              </a:rPr>
              <a:t>EY has been ranked as #1</a:t>
            </a:r>
            <a:r>
              <a:rPr kumimoji="0" lang="en-US" sz="900" b="1" i="0" u="none" strike="noStrike" kern="0" cap="none" spc="0" normalizeH="0" baseline="0" noProof="0" dirty="0">
                <a:ln>
                  <a:noFill/>
                </a:ln>
                <a:solidFill>
                  <a:prstClr val="white"/>
                </a:solidFill>
                <a:effectLst/>
                <a:uLnTx/>
                <a:uFillTx/>
                <a:latin typeface="EYInterstate Light"/>
                <a:ea typeface="+mn-ea"/>
                <a:cs typeface="+mn-cs"/>
              </a:rPr>
              <a:t> </a:t>
            </a:r>
            <a:r>
              <a:rPr kumimoji="0" lang="en-US" sz="900" b="0" i="0" u="none" strike="noStrike" kern="0" cap="none" spc="0" normalizeH="0" baseline="0" noProof="0" dirty="0">
                <a:ln>
                  <a:noFill/>
                </a:ln>
                <a:solidFill>
                  <a:prstClr val="white"/>
                </a:solidFill>
                <a:effectLst/>
                <a:uLnTx/>
                <a:uFillTx/>
                <a:latin typeface="EYInterstate Light"/>
                <a:ea typeface="+mn-ea"/>
                <a:cs typeface="+mn-cs"/>
              </a:rPr>
              <a:t>in the </a:t>
            </a:r>
            <a:r>
              <a:rPr kumimoji="0" lang="en-US" sz="900" b="0" i="0" u="none" strike="noStrike" kern="0" cap="none" spc="0" normalizeH="0" baseline="0" noProof="0" dirty="0">
                <a:ln>
                  <a:noFill/>
                </a:ln>
                <a:solidFill>
                  <a:prstClr val="white"/>
                </a:solidFill>
                <a:effectLst/>
                <a:uLnTx/>
                <a:uFillTx/>
                <a:latin typeface="EYInterstate Light"/>
                <a:ea typeface="+mn-ea"/>
                <a:cs typeface="+mn-cs"/>
                <a:hlinkClick r:id="rId11" tooltip="https://assets.ey.com/content/dam/ey-sites/ey-com/en_gl/topics/consulting/ey-hfs-top-ten-insurance-services-2022-ey-excerpt.pdf">
                  <a:extLst>
                    <a:ext uri="{A12FA001-AC4F-418D-AE19-62706E023703}">
                      <ahyp:hlinkClr xmlns:ahyp="http://schemas.microsoft.com/office/drawing/2018/hyperlinkcolor" val="tx"/>
                    </a:ext>
                  </a:extLst>
                </a:hlinkClick>
              </a:rPr>
              <a:t>HFS Top 10 Insurance Services 2022 report</a:t>
            </a:r>
            <a:r>
              <a:rPr kumimoji="0" lang="en-US" sz="900" b="0" i="0" u="none" strike="noStrike" kern="0" cap="none" spc="0" normalizeH="0" baseline="0" noProof="0" dirty="0">
                <a:ln>
                  <a:noFill/>
                </a:ln>
                <a:solidFill>
                  <a:prstClr val="white"/>
                </a:solidFill>
                <a:effectLst/>
                <a:uLnTx/>
                <a:uFillTx/>
                <a:latin typeface="EYInterstate Light"/>
                <a:ea typeface="+mn-ea"/>
                <a:cs typeface="+mn-cs"/>
              </a:rPr>
              <a:t>, placing us ahead of 17 other global insurance services providers.</a:t>
            </a:r>
            <a:endParaRPr kumimoji="0" lang="en-US" sz="900" b="0" i="0" u="none" strike="noStrike" kern="1200" cap="none" spc="0" normalizeH="0" baseline="0" noProof="0" dirty="0">
              <a:ln>
                <a:noFill/>
              </a:ln>
              <a:solidFill>
                <a:prstClr val="white"/>
              </a:solidFill>
              <a:effectLst/>
              <a:uLnTx/>
              <a:uFillTx/>
              <a:latin typeface="EYInterstate Light"/>
              <a:ea typeface="+mn-ea"/>
              <a:cs typeface="+mn-cs"/>
            </a:endParaRPr>
          </a:p>
          <a:p>
            <a:pPr marL="0" marR="0" lvl="0" indent="-159227" algn="just" defTabSz="670083" rtl="0" eaLnBrk="0" fontAlgn="auto" latinLnBrk="0" hangingPunct="0">
              <a:lnSpc>
                <a:spcPct val="95000"/>
              </a:lnSpc>
              <a:spcBef>
                <a:spcPts val="0"/>
              </a:spcBef>
              <a:spcAft>
                <a:spcPts val="532"/>
              </a:spcAft>
              <a:buClr>
                <a:srgbClr val="969696"/>
              </a:buClr>
              <a:buSzTx/>
              <a:buFontTx/>
              <a:buNone/>
              <a:tabLst/>
              <a:defRPr/>
            </a:pPr>
            <a:r>
              <a:rPr kumimoji="0" lang="en-US" sz="900" b="0" i="0" u="none" strike="noStrike" kern="0" cap="none" spc="0" normalizeH="0" baseline="0" noProof="0" dirty="0">
                <a:ln>
                  <a:noFill/>
                </a:ln>
                <a:solidFill>
                  <a:prstClr val="white"/>
                </a:solidFill>
                <a:effectLst/>
                <a:uLnTx/>
                <a:uFillTx/>
                <a:latin typeface="EYInterstate Light"/>
                <a:ea typeface="+mn-ea"/>
                <a:cs typeface="+mn-cs"/>
              </a:rPr>
              <a:t>The report highlights that EY was selected because of our strong mix of experience and capabilities across consulting, managed services, finance, and regulations, positioning us uniquely to help insurance clients navigate challenges across every phase of their transformation journey. </a:t>
            </a:r>
          </a:p>
        </p:txBody>
      </p:sp>
      <p:pic>
        <p:nvPicPr>
          <p:cNvPr id="9" name="Graphic 8" descr="Globe outline">
            <a:extLst>
              <a:ext uri="{FF2B5EF4-FFF2-40B4-BE49-F238E27FC236}">
                <a16:creationId xmlns:a16="http://schemas.microsoft.com/office/drawing/2014/main" id="{97B67B46-71B8-4287-89AE-812A705FDA3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4687" y="3582037"/>
            <a:ext cx="752474" cy="752474"/>
          </a:xfrm>
          <a:prstGeom prst="rect">
            <a:avLst/>
          </a:prstGeom>
        </p:spPr>
      </p:pic>
      <p:sp>
        <p:nvSpPr>
          <p:cNvPr id="369" name="Rectangle 368">
            <a:extLst>
              <a:ext uri="{FF2B5EF4-FFF2-40B4-BE49-F238E27FC236}">
                <a16:creationId xmlns:a16="http://schemas.microsoft.com/office/drawing/2014/main" id="{9F6B3119-3364-4BF3-AF5C-844E605253F2}"/>
              </a:ext>
            </a:extLst>
          </p:cNvPr>
          <p:cNvSpPr/>
          <p:nvPr/>
        </p:nvSpPr>
        <p:spPr>
          <a:xfrm>
            <a:off x="927870" y="3438645"/>
            <a:ext cx="3206314" cy="1039259"/>
          </a:xfrm>
          <a:prstGeom prst="rect">
            <a:avLst/>
          </a:prstGeom>
        </p:spPr>
        <p:txBody>
          <a:bodyPr wrap="square">
            <a:spAutoFit/>
          </a:bodyPr>
          <a:lstStyle/>
          <a:p>
            <a:pPr marL="0" marR="0" lvl="0" indent="-159227" algn="l" defTabSz="670083" rtl="0" eaLnBrk="0" fontAlgn="auto" latinLnBrk="0" hangingPunct="0">
              <a:lnSpc>
                <a:spcPct val="95000"/>
              </a:lnSpc>
              <a:spcBef>
                <a:spcPts val="0"/>
              </a:spcBef>
              <a:spcAft>
                <a:spcPts val="532"/>
              </a:spcAft>
              <a:buClr>
                <a:srgbClr val="969696"/>
              </a:buClr>
              <a:buSzTx/>
              <a:buFontTx/>
              <a:buNone/>
              <a:tabLst/>
              <a:defRPr/>
            </a:pPr>
            <a:r>
              <a:rPr kumimoji="0" lang="en-US" sz="1100" b="1" i="0" u="none" strike="noStrike" kern="1200" cap="none" spc="0" normalizeH="0" baseline="0" noProof="0" dirty="0">
                <a:ln>
                  <a:noFill/>
                </a:ln>
                <a:solidFill>
                  <a:prstClr val="white"/>
                </a:solidFill>
                <a:effectLst/>
                <a:uLnTx/>
                <a:uFillTx/>
                <a:latin typeface="EYInterstate Light"/>
                <a:ea typeface="+mn-ea"/>
                <a:cs typeface="Arial" panose="020B0604020202020204" pitchFamily="34" charset="0"/>
              </a:rPr>
              <a:t>Our global network of support </a:t>
            </a:r>
          </a:p>
          <a:p>
            <a:pPr marL="0" marR="0" lvl="0" indent="-159227" algn="just" defTabSz="670083" rtl="0" eaLnBrk="0" fontAlgn="auto" latinLnBrk="0" hangingPunct="0">
              <a:lnSpc>
                <a:spcPct val="95000"/>
              </a:lnSpc>
              <a:spcBef>
                <a:spcPts val="0"/>
              </a:spcBef>
              <a:spcAft>
                <a:spcPts val="532"/>
              </a:spcAft>
              <a:buClr>
                <a:srgbClr val="969696"/>
              </a:buClr>
              <a:buSzTx/>
              <a:buFontTx/>
              <a:buNone/>
              <a:tabLst/>
              <a:defRPr/>
            </a:pPr>
            <a:r>
              <a:rPr kumimoji="0" lang="en-US" sz="900" b="0" i="0" u="none" strike="noStrike" kern="0" cap="none" spc="0" normalizeH="0" baseline="0" noProof="0" dirty="0">
                <a:ln>
                  <a:noFill/>
                </a:ln>
                <a:solidFill>
                  <a:prstClr val="white"/>
                </a:solidFill>
                <a:effectLst/>
                <a:uLnTx/>
                <a:uFillTx/>
                <a:latin typeface="EYInterstate Light"/>
                <a:ea typeface="+mn-ea"/>
                <a:cs typeface="+mn-cs"/>
              </a:rPr>
              <a:t>We have in-depth knowledge of the accounting, regulatory and tax environment in most countries.</a:t>
            </a:r>
          </a:p>
          <a:p>
            <a:pPr marL="0" marR="0" lvl="0" indent="-159227" algn="just" defTabSz="670083" rtl="0" eaLnBrk="0" fontAlgn="auto" latinLnBrk="0" hangingPunct="0">
              <a:lnSpc>
                <a:spcPct val="95000"/>
              </a:lnSpc>
              <a:spcBef>
                <a:spcPts val="0"/>
              </a:spcBef>
              <a:spcAft>
                <a:spcPts val="532"/>
              </a:spcAft>
              <a:buClr>
                <a:srgbClr val="969696"/>
              </a:buClr>
              <a:buSzTx/>
              <a:buFontTx/>
              <a:buNone/>
              <a:tabLst/>
              <a:defRPr/>
            </a:pPr>
            <a:r>
              <a:rPr kumimoji="0" lang="en-US" sz="900" b="0" i="0" u="none" strike="noStrike" kern="0" cap="none" spc="0" normalizeH="0" baseline="0" noProof="0" dirty="0">
                <a:ln>
                  <a:noFill/>
                </a:ln>
                <a:solidFill>
                  <a:prstClr val="white"/>
                </a:solidFill>
                <a:effectLst/>
                <a:uLnTx/>
                <a:uFillTx/>
                <a:latin typeface="EYInterstate Light"/>
                <a:ea typeface="+mn-ea"/>
                <a:cs typeface="+mn-cs"/>
              </a:rPr>
              <a:t>This allows us to </a:t>
            </a:r>
            <a:r>
              <a:rPr kumimoji="0" lang="en-US" sz="900" b="0" i="0" u="none" strike="noStrike" kern="0" cap="none" spc="0" normalizeH="0" baseline="0" noProof="0" dirty="0">
                <a:ln>
                  <a:noFill/>
                </a:ln>
                <a:solidFill>
                  <a:srgbClr val="FFE600"/>
                </a:solidFill>
                <a:effectLst/>
                <a:uLnTx/>
                <a:uFillTx/>
                <a:latin typeface="EYInterstate Light"/>
                <a:ea typeface="+mn-ea"/>
                <a:cs typeface="+mn-cs"/>
              </a:rPr>
              <a:t>accelerate core support within our local teams and bring insights that are specific to each local markets</a:t>
            </a:r>
            <a:r>
              <a:rPr kumimoji="0" lang="en-US" sz="900" b="0" i="0" u="none" strike="noStrike" kern="0" cap="none" spc="0" normalizeH="0" baseline="0" noProof="0" dirty="0">
                <a:ln>
                  <a:noFill/>
                </a:ln>
                <a:solidFill>
                  <a:prstClr val="white"/>
                </a:solidFill>
                <a:effectLst/>
                <a:uLnTx/>
                <a:uFillTx/>
                <a:latin typeface="EYInterstate Light"/>
                <a:ea typeface="+mn-ea"/>
                <a:cs typeface="+mn-cs"/>
              </a:rPr>
              <a:t>.</a:t>
            </a:r>
          </a:p>
        </p:txBody>
      </p:sp>
      <p:pic>
        <p:nvPicPr>
          <p:cNvPr id="11" name="Graphic 10" descr="Books on shelf with solid fill">
            <a:extLst>
              <a:ext uri="{FF2B5EF4-FFF2-40B4-BE49-F238E27FC236}">
                <a16:creationId xmlns:a16="http://schemas.microsoft.com/office/drawing/2014/main" id="{62842927-0727-490A-A29F-24255DE4952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3330" y="4519894"/>
            <a:ext cx="795188" cy="795188"/>
          </a:xfrm>
          <a:prstGeom prst="rect">
            <a:avLst/>
          </a:prstGeom>
        </p:spPr>
      </p:pic>
      <p:sp>
        <p:nvSpPr>
          <p:cNvPr id="371" name="Rectangle 370">
            <a:extLst>
              <a:ext uri="{FF2B5EF4-FFF2-40B4-BE49-F238E27FC236}">
                <a16:creationId xmlns:a16="http://schemas.microsoft.com/office/drawing/2014/main" id="{8A51CCE4-C556-42B1-8906-8F79A632FA93}"/>
              </a:ext>
            </a:extLst>
          </p:cNvPr>
          <p:cNvSpPr/>
          <p:nvPr/>
        </p:nvSpPr>
        <p:spPr>
          <a:xfrm>
            <a:off x="927870" y="4703199"/>
            <a:ext cx="3206314" cy="428579"/>
          </a:xfrm>
          <a:prstGeom prst="rect">
            <a:avLst/>
          </a:prstGeom>
        </p:spPr>
        <p:txBody>
          <a:bodyPr wrap="square">
            <a:spAutoFit/>
          </a:bodyPr>
          <a:lstStyle/>
          <a:p>
            <a:pPr marL="0" marR="0" lvl="0" indent="-159227" algn="l" defTabSz="670083" rtl="0" eaLnBrk="0" fontAlgn="auto" latinLnBrk="0" hangingPunct="0">
              <a:lnSpc>
                <a:spcPct val="95000"/>
              </a:lnSpc>
              <a:spcBef>
                <a:spcPts val="0"/>
              </a:spcBef>
              <a:spcAft>
                <a:spcPts val="532"/>
              </a:spcAft>
              <a:buClr>
                <a:srgbClr val="969696"/>
              </a:buClr>
              <a:buSzTx/>
              <a:buFontTx/>
              <a:buNone/>
              <a:tabLst/>
              <a:defRPr/>
            </a:pPr>
            <a:r>
              <a:rPr kumimoji="0" lang="en-US" sz="1100" b="1" i="0" u="none" strike="noStrike" kern="1200" cap="none" spc="0" normalizeH="0" baseline="0" noProof="0" dirty="0">
                <a:ln>
                  <a:noFill/>
                </a:ln>
                <a:solidFill>
                  <a:prstClr val="white"/>
                </a:solidFill>
                <a:effectLst/>
                <a:uLnTx/>
                <a:uFillTx/>
                <a:latin typeface="EYInterstate Light"/>
                <a:ea typeface="+mn-ea"/>
                <a:cs typeface="Arial" panose="020B0604020202020204" pitchFamily="34" charset="0"/>
              </a:rPr>
              <a:t>Over </a:t>
            </a:r>
            <a:r>
              <a:rPr kumimoji="0" lang="en-US" sz="1200" b="1" i="0" u="none" strike="noStrike" kern="1200" cap="none" spc="0" normalizeH="0" baseline="0" noProof="0" dirty="0">
                <a:ln>
                  <a:noFill/>
                </a:ln>
                <a:solidFill>
                  <a:srgbClr val="FFE600"/>
                </a:solidFill>
                <a:effectLst/>
                <a:uLnTx/>
                <a:uFillTx/>
                <a:latin typeface="EYInterstate Light"/>
                <a:ea typeface="+mn-ea"/>
                <a:cs typeface="Arial" panose="020B0604020202020204" pitchFamily="34" charset="0"/>
              </a:rPr>
              <a:t>136</a:t>
            </a:r>
            <a:r>
              <a:rPr kumimoji="0" lang="en-US" sz="1100" b="1" i="0" u="none" strike="noStrike" kern="1200" cap="none" spc="0" normalizeH="0" baseline="0" noProof="0" dirty="0">
                <a:ln>
                  <a:noFill/>
                </a:ln>
                <a:solidFill>
                  <a:prstClr val="white"/>
                </a:solidFill>
                <a:effectLst/>
                <a:uLnTx/>
                <a:uFillTx/>
                <a:latin typeface="EYInterstate Light"/>
                <a:ea typeface="+mn-ea"/>
                <a:cs typeface="Arial" panose="020B0604020202020204" pitchFamily="34" charset="0"/>
              </a:rPr>
              <a:t> Insurance Publications released in 2021/22</a:t>
            </a:r>
          </a:p>
        </p:txBody>
      </p:sp>
      <p:sp>
        <p:nvSpPr>
          <p:cNvPr id="372" name="Text Box 26">
            <a:extLst>
              <a:ext uri="{FF2B5EF4-FFF2-40B4-BE49-F238E27FC236}">
                <a16:creationId xmlns:a16="http://schemas.microsoft.com/office/drawing/2014/main" id="{2411F2FE-6D14-45FB-B8DF-88918920E93D}"/>
              </a:ext>
            </a:extLst>
          </p:cNvPr>
          <p:cNvSpPr txBox="1">
            <a:spLocks noChangeArrowheads="1"/>
          </p:cNvSpPr>
          <p:nvPr/>
        </p:nvSpPr>
        <p:spPr bwMode="gray">
          <a:xfrm>
            <a:off x="927870" y="5447648"/>
            <a:ext cx="3425898" cy="623248"/>
          </a:xfrm>
          <a:prstGeom prst="rect">
            <a:avLst/>
          </a:prstGeom>
          <a:noFill/>
          <a:ln w="9525" algn="ctr">
            <a:noFill/>
            <a:miter lim="800000"/>
            <a:headEnd/>
            <a:tailEnd/>
          </a:ln>
        </p:spPr>
        <p:txBody>
          <a:bodyPr wrap="square" lIns="0" tIns="0" rIns="0" bIns="0" anchor="ctr">
            <a:spAutoFit/>
          </a:bodyPr>
          <a:lstStyle/>
          <a:p>
            <a:pPr marL="0" marR="0" lvl="0" indent="0" algn="ctr" defTabSz="78159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EYInterstate Light"/>
                <a:ea typeface="+mn-ea"/>
                <a:cs typeface="Arial" pitchFamily="34" charset="0"/>
              </a:rPr>
              <a:t>We serve </a:t>
            </a:r>
            <a:r>
              <a:rPr kumimoji="0" lang="en-US" sz="1050" b="1" i="0" u="none" strike="noStrike" kern="1200" cap="none" spc="0" normalizeH="0" baseline="0" noProof="0" dirty="0">
                <a:ln>
                  <a:noFill/>
                </a:ln>
                <a:solidFill>
                  <a:srgbClr val="FFE600"/>
                </a:solidFill>
                <a:effectLst/>
                <a:uLnTx/>
                <a:uFillTx/>
                <a:latin typeface="EYInterstate Light"/>
                <a:ea typeface="+mn-ea"/>
                <a:cs typeface="Arial" pitchFamily="34" charset="0"/>
              </a:rPr>
              <a:t>97%</a:t>
            </a:r>
            <a:r>
              <a:rPr kumimoji="0" lang="en-US" sz="1000" b="0" i="0" u="none" strike="noStrike" kern="1200" cap="none" spc="0" normalizeH="0" baseline="0" noProof="0" dirty="0">
                <a:ln>
                  <a:noFill/>
                </a:ln>
                <a:solidFill>
                  <a:prstClr val="white"/>
                </a:solidFill>
                <a:effectLst/>
                <a:uLnTx/>
                <a:uFillTx/>
                <a:latin typeface="EYInterstate Light"/>
                <a:ea typeface="+mn-ea"/>
                <a:cs typeface="Arial" pitchFamily="34" charset="0"/>
              </a:rPr>
              <a:t> of the insurance companies on the </a:t>
            </a:r>
            <a:r>
              <a:rPr kumimoji="0" lang="en-US" sz="1000" b="1" i="0" u="none" strike="noStrike" kern="1200" cap="none" spc="0" normalizeH="0" baseline="0" noProof="0" dirty="0">
                <a:ln>
                  <a:noFill/>
                </a:ln>
                <a:solidFill>
                  <a:srgbClr val="FFE600"/>
                </a:solidFill>
                <a:effectLst/>
                <a:uLnTx/>
                <a:uFillTx/>
                <a:latin typeface="EYInterstate Light"/>
                <a:ea typeface="+mn-ea"/>
                <a:cs typeface="Arial" pitchFamily="34" charset="0"/>
              </a:rPr>
              <a:t>2022 Forbes Global 2000</a:t>
            </a:r>
            <a:endParaRPr kumimoji="0" lang="pl-PL" sz="1000" b="1" i="0" u="none" strike="noStrike" kern="1200" cap="none" spc="0" normalizeH="0" baseline="0" noProof="0" dirty="0">
              <a:ln>
                <a:noFill/>
              </a:ln>
              <a:solidFill>
                <a:srgbClr val="FFE600"/>
              </a:solidFill>
              <a:effectLst/>
              <a:uLnTx/>
              <a:uFillTx/>
              <a:latin typeface="EYInterstate Light"/>
              <a:ea typeface="+mn-ea"/>
              <a:cs typeface="Arial" pitchFamily="34" charset="0"/>
            </a:endParaRPr>
          </a:p>
          <a:p>
            <a:pPr marL="0" marR="0" lvl="0" indent="0" algn="ctr" defTabSz="78159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EYInterstate Light"/>
                <a:ea typeface="+mn-ea"/>
                <a:cs typeface="Arial" pitchFamily="34" charset="0"/>
              </a:rPr>
              <a:t>and  over </a:t>
            </a:r>
            <a:r>
              <a:rPr kumimoji="0" lang="en-US" sz="1000" b="1" i="0" u="none" strike="noStrike" kern="1200" cap="none" spc="0" normalizeH="0" baseline="0" noProof="0" dirty="0">
                <a:ln>
                  <a:noFill/>
                </a:ln>
                <a:solidFill>
                  <a:srgbClr val="FFE600"/>
                </a:solidFill>
                <a:effectLst/>
                <a:uLnTx/>
                <a:uFillTx/>
                <a:latin typeface="EYInterstate Light"/>
                <a:ea typeface="+mn-ea"/>
                <a:cs typeface="Arial" pitchFamily="34" charset="0"/>
              </a:rPr>
              <a:t>99%</a:t>
            </a:r>
            <a:r>
              <a:rPr kumimoji="0" lang="en-US" sz="1000" b="0" i="0" u="none" strike="noStrike" kern="1200" cap="none" spc="0" normalizeH="0" baseline="0" noProof="0" dirty="0">
                <a:ln>
                  <a:noFill/>
                </a:ln>
                <a:solidFill>
                  <a:srgbClr val="FFE600"/>
                </a:solidFill>
                <a:effectLst/>
                <a:uLnTx/>
                <a:uFillTx/>
                <a:latin typeface="EYInterstate Light"/>
                <a:ea typeface="+mn-ea"/>
                <a:cs typeface="Arial" pitchFamily="34" charset="0"/>
              </a:rPr>
              <a:t> </a:t>
            </a:r>
            <a:r>
              <a:rPr kumimoji="0" lang="en-US" sz="1000" b="0" i="0" u="none" strike="noStrike" kern="1200" cap="none" spc="0" normalizeH="0" baseline="0" noProof="0" dirty="0">
                <a:ln>
                  <a:noFill/>
                </a:ln>
                <a:solidFill>
                  <a:prstClr val="white"/>
                </a:solidFill>
                <a:effectLst/>
                <a:uLnTx/>
                <a:uFillTx/>
                <a:latin typeface="EYInterstate Light"/>
                <a:ea typeface="+mn-ea"/>
                <a:cs typeface="Arial" pitchFamily="34" charset="0"/>
              </a:rPr>
              <a:t>of the insurance companies on the </a:t>
            </a:r>
            <a:r>
              <a:rPr kumimoji="0" lang="en-US" sz="1000" b="1" i="0" u="none" strike="noStrike" kern="1200" cap="none" spc="0" normalizeH="0" baseline="0" noProof="0" dirty="0">
                <a:ln>
                  <a:noFill/>
                </a:ln>
                <a:solidFill>
                  <a:srgbClr val="FFE600"/>
                </a:solidFill>
                <a:effectLst/>
                <a:uLnTx/>
                <a:uFillTx/>
                <a:latin typeface="EYInterstate Light"/>
                <a:ea typeface="+mn-ea"/>
                <a:cs typeface="Arial" pitchFamily="34" charset="0"/>
              </a:rPr>
              <a:t>2022 Fortune Global 500</a:t>
            </a:r>
            <a:endParaRPr kumimoji="0" lang="en-GB" sz="1000" b="1" i="0" u="none" strike="noStrike" kern="1200" cap="none" spc="0" normalizeH="0" baseline="0" noProof="0" dirty="0">
              <a:ln>
                <a:noFill/>
              </a:ln>
              <a:solidFill>
                <a:srgbClr val="FFE600"/>
              </a:solidFill>
              <a:effectLst/>
              <a:uLnTx/>
              <a:uFillTx/>
              <a:latin typeface="EYInterstate Light"/>
              <a:ea typeface="+mn-ea"/>
              <a:cs typeface="Arial" pitchFamily="34" charset="0"/>
            </a:endParaRPr>
          </a:p>
        </p:txBody>
      </p:sp>
      <p:pic>
        <p:nvPicPr>
          <p:cNvPr id="13" name="Graphic 12" descr="Bullseye with solid fill">
            <a:extLst>
              <a:ext uri="{FF2B5EF4-FFF2-40B4-BE49-F238E27FC236}">
                <a16:creationId xmlns:a16="http://schemas.microsoft.com/office/drawing/2014/main" id="{78C289C1-4841-4093-AE2E-1ABEC39924A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1822" y="5410063"/>
            <a:ext cx="698418" cy="698418"/>
          </a:xfrm>
          <a:prstGeom prst="rect">
            <a:avLst/>
          </a:prstGeom>
        </p:spPr>
      </p:pic>
      <p:pic>
        <p:nvPicPr>
          <p:cNvPr id="376" name="Picture 375">
            <a:extLst>
              <a:ext uri="{FF2B5EF4-FFF2-40B4-BE49-F238E27FC236}">
                <a16:creationId xmlns:a16="http://schemas.microsoft.com/office/drawing/2014/main" id="{089E4382-C4FD-491C-B796-17D5209D57FB}"/>
              </a:ext>
            </a:extLst>
          </p:cNvPr>
          <p:cNvPicPr>
            <a:picLocks noChangeAspect="1"/>
          </p:cNvPicPr>
          <p:nvPr/>
        </p:nvPicPr>
        <p:blipFill>
          <a:blip r:embed="rId18"/>
          <a:stretch>
            <a:fillRect/>
          </a:stretch>
        </p:blipFill>
        <p:spPr>
          <a:xfrm>
            <a:off x="4560357" y="3084702"/>
            <a:ext cx="3380379" cy="1871449"/>
          </a:xfrm>
          <a:prstGeom prst="rect">
            <a:avLst/>
          </a:prstGeom>
        </p:spPr>
      </p:pic>
    </p:spTree>
    <p:extLst>
      <p:ext uri="{BB962C8B-B14F-4D97-AF65-F5344CB8AC3E}">
        <p14:creationId xmlns:p14="http://schemas.microsoft.com/office/powerpoint/2010/main" val="23450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Object 86" hidden="1">
            <a:extLst>
              <a:ext uri="{FF2B5EF4-FFF2-40B4-BE49-F238E27FC236}">
                <a16:creationId xmlns:a16="http://schemas.microsoft.com/office/drawing/2014/main" id="{24679580-1DAB-44B3-B9D9-8E382F42033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4" imgW="360" imgH="360" progId="TCLayout.ActiveDocument.1">
                  <p:embed/>
                </p:oleObj>
              </mc:Choice>
              <mc:Fallback>
                <p:oleObj name="think-cell Slide" r:id="rId4" imgW="360" imgH="360" progId="TCLayout.ActiveDocument.1">
                  <p:embed/>
                  <p:pic>
                    <p:nvPicPr>
                      <p:cNvPr id="87" name="Object 86" hidden="1">
                        <a:extLst>
                          <a:ext uri="{FF2B5EF4-FFF2-40B4-BE49-F238E27FC236}">
                            <a16:creationId xmlns:a16="http://schemas.microsoft.com/office/drawing/2014/main" id="{24679580-1DAB-44B3-B9D9-8E382F4203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8" name="Picture 87">
            <a:extLst>
              <a:ext uri="{FF2B5EF4-FFF2-40B4-BE49-F238E27FC236}">
                <a16:creationId xmlns:a16="http://schemas.microsoft.com/office/drawing/2014/main" id="{D3413552-410A-4C13-8569-5FD67BEB7D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 t="13511" r="-99" b="9200"/>
          <a:stretch/>
        </p:blipFill>
        <p:spPr>
          <a:xfrm>
            <a:off x="0" y="1056606"/>
            <a:ext cx="12204000" cy="5292000"/>
          </a:xfrm>
          <a:prstGeom prst="rect">
            <a:avLst/>
          </a:prstGeom>
        </p:spPr>
      </p:pic>
      <p:sp>
        <p:nvSpPr>
          <p:cNvPr id="361" name="Rectangle 360">
            <a:extLst>
              <a:ext uri="{FF2B5EF4-FFF2-40B4-BE49-F238E27FC236}">
                <a16:creationId xmlns:a16="http://schemas.microsoft.com/office/drawing/2014/main" id="{DD88EAD2-FD0A-4D4E-A6B1-0DB0E0820466}"/>
              </a:ext>
            </a:extLst>
          </p:cNvPr>
          <p:cNvSpPr/>
          <p:nvPr/>
        </p:nvSpPr>
        <p:spPr>
          <a:xfrm rot="5400000">
            <a:off x="3438426" y="-2381817"/>
            <a:ext cx="5315151" cy="12192000"/>
          </a:xfrm>
          <a:prstGeom prst="rect">
            <a:avLst/>
          </a:prstGeom>
          <a:gradFill>
            <a:gsLst>
              <a:gs pos="0">
                <a:schemeClr val="tx1"/>
              </a:gs>
              <a:gs pos="0">
                <a:srgbClr val="2E2E38">
                  <a:alpha val="7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763"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white"/>
              </a:solidFill>
              <a:effectLst/>
              <a:uLnTx/>
              <a:uFillTx/>
              <a:latin typeface="EYInterstate Light"/>
              <a:ea typeface="+mn-ea"/>
              <a:cs typeface="+mn-cs"/>
            </a:endParaRPr>
          </a:p>
        </p:txBody>
      </p:sp>
      <p:sp>
        <p:nvSpPr>
          <p:cNvPr id="2" name="Slide Number Placeholder 1">
            <a:extLst>
              <a:ext uri="{FF2B5EF4-FFF2-40B4-BE49-F238E27FC236}">
                <a16:creationId xmlns:a16="http://schemas.microsoft.com/office/drawing/2014/main" id="{7FF5ADDD-0A65-4C0E-AEB6-6B6060407EF6}"/>
              </a:ext>
            </a:extLst>
          </p:cNvPr>
          <p:cNvSpPr>
            <a:spLocks noGrp="1"/>
          </p:cNvSpPr>
          <p:nvPr>
            <p:ph type="sldNum" sz="quarter" idx="13"/>
          </p:nvPr>
        </p:nvSpPr>
        <p:spPr>
          <a:xfrm>
            <a:off x="0" y="6470650"/>
            <a:ext cx="661988" cy="180975"/>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7</a:t>
            </a:fld>
            <a:endParaRPr kumimoji="0" lang="en-IN"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endParaRPr>
          </a:p>
        </p:txBody>
      </p:sp>
      <p:sp>
        <p:nvSpPr>
          <p:cNvPr id="3" name="Text Placeholder 4">
            <a:extLst>
              <a:ext uri="{FF2B5EF4-FFF2-40B4-BE49-F238E27FC236}">
                <a16:creationId xmlns:a16="http://schemas.microsoft.com/office/drawing/2014/main" id="{7CCA74C5-83ED-4F0B-8950-F49EFE47949D}"/>
              </a:ext>
            </a:extLst>
          </p:cNvPr>
          <p:cNvSpPr txBox="1">
            <a:spLocks/>
          </p:cNvSpPr>
          <p:nvPr/>
        </p:nvSpPr>
        <p:spPr>
          <a:xfrm>
            <a:off x="369512" y="627993"/>
            <a:ext cx="11463051" cy="536743"/>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ts val="0"/>
              </a:spcBef>
              <a:spcAft>
                <a:spcPts val="0"/>
              </a:spcAft>
              <a:buClr>
                <a:srgbClr val="FFE600"/>
              </a:buClr>
              <a:buSzPct val="110000"/>
              <a:buFont typeface="EYInterstate Light" panose="02000506000000020004" pitchFamily="2" charset="0"/>
              <a:buNone/>
              <a:tabLst/>
              <a:defRPr/>
            </a:pPr>
            <a:r>
              <a:rPr kumimoji="0" lang="en-US" sz="2400" b="1"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mn-cs"/>
              </a:rPr>
              <a:t>EY Overview </a:t>
            </a:r>
            <a:r>
              <a:rPr kumimoji="0" lang="en-US" sz="2400" b="1"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 </a:t>
            </a:r>
            <a:r>
              <a:rPr kumimoji="0" lang="en-US" sz="2000" b="1"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Data, Analytics and AI Center of Excellence in Greece</a:t>
            </a:r>
            <a:endParaRPr kumimoji="0" lang="en-US" sz="1999" b="1"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a:p>
            <a:pPr marL="0" marR="0" lvl="0" indent="0" algn="l" defTabSz="913943" rtl="0" eaLnBrk="1" fontAlgn="auto" latinLnBrk="0" hangingPunct="1">
              <a:lnSpc>
                <a:spcPct val="100000"/>
              </a:lnSpc>
              <a:spcBef>
                <a:spcPts val="0"/>
              </a:spcBef>
              <a:spcAft>
                <a:spcPts val="0"/>
              </a:spcAft>
              <a:buClr>
                <a:srgbClr val="FFE600"/>
              </a:buClr>
              <a:buSzPct val="110000"/>
              <a:buFont typeface="EYInterstate Light" panose="02000506000000020004" pitchFamily="2" charset="0"/>
              <a:buNone/>
              <a:tabLst/>
              <a:defRPr/>
            </a:pPr>
            <a:endParaRPr kumimoji="0" lang="en-US" sz="1999"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16" name="Rectangle 15">
            <a:extLst>
              <a:ext uri="{FF2B5EF4-FFF2-40B4-BE49-F238E27FC236}">
                <a16:creationId xmlns:a16="http://schemas.microsoft.com/office/drawing/2014/main" id="{2D8DB945-EAE2-4124-9B02-EFEC7DF6F00C}"/>
              </a:ext>
            </a:extLst>
          </p:cNvPr>
          <p:cNvSpPr/>
          <p:nvPr/>
        </p:nvSpPr>
        <p:spPr>
          <a:xfrm>
            <a:off x="5634252" y="1062859"/>
            <a:ext cx="1999833" cy="769440"/>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293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professionals experienced </a:t>
            </a:r>
          </a:p>
          <a:p>
            <a:pPr marL="0" marR="0" lvl="0" indent="0" algn="l" defTabSz="91293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in Analytics, Business Intelligence and Data Management</a:t>
            </a:r>
          </a:p>
        </p:txBody>
      </p:sp>
      <p:sp>
        <p:nvSpPr>
          <p:cNvPr id="17" name="Text Box 53">
            <a:extLst>
              <a:ext uri="{FF2B5EF4-FFF2-40B4-BE49-F238E27FC236}">
                <a16:creationId xmlns:a16="http://schemas.microsoft.com/office/drawing/2014/main" id="{9F56FF07-8DE1-400F-8A39-A3EC41021758}"/>
              </a:ext>
            </a:extLst>
          </p:cNvPr>
          <p:cNvSpPr txBox="1"/>
          <p:nvPr/>
        </p:nvSpPr>
        <p:spPr>
          <a:xfrm>
            <a:off x="4094595" y="1107912"/>
            <a:ext cx="1851646" cy="679334"/>
          </a:xfrm>
          <a:prstGeom prst="rect">
            <a:avLst/>
          </a:prstGeom>
          <a:noFill/>
          <a:ln w="6350">
            <a:noFill/>
          </a:ln>
          <a:effectLst/>
        </p:spPr>
        <p:txBody>
          <a:bodyPr rot="0" spcFirstLastPara="0" vert="horz" wrap="square" lIns="91392" tIns="45696" rIns="91392" bIns="45696" numCol="1" spcCol="0" rtlCol="0" fromWordArt="0" anchor="t" anchorCtr="0" forceAA="0" compatLnSpc="1">
            <a:prstTxWarp prst="textNoShape">
              <a:avLst/>
            </a:prstTxWarp>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939" rtl="0" eaLnBrk="1" fontAlgn="auto" latinLnBrk="0" hangingPunct="1">
              <a:lnSpc>
                <a:spcPct val="100000"/>
              </a:lnSpc>
              <a:spcBef>
                <a:spcPts val="0"/>
              </a:spcBef>
              <a:spcAft>
                <a:spcPts val="0"/>
              </a:spcAft>
              <a:buClrTx/>
              <a:buSzTx/>
              <a:buFontTx/>
              <a:buNone/>
              <a:tabLst/>
              <a:defRPr/>
            </a:pPr>
            <a:r>
              <a:rPr kumimoji="0" lang="en-US" sz="3598" b="1" i="0" u="none" strike="noStrike" kern="1200" cap="none" spc="0" normalizeH="0" baseline="0" noProof="0">
                <a:ln>
                  <a:noFill/>
                </a:ln>
                <a:solidFill>
                  <a:srgbClr val="FFE600"/>
                </a:solidFill>
                <a:effectLst/>
                <a:uLnTx/>
                <a:uFillTx/>
                <a:latin typeface="EYInterstate Light" panose="02000506000000020004" pitchFamily="2" charset="0"/>
                <a:ea typeface="+mn-ea"/>
                <a:cs typeface="+mn-cs"/>
              </a:rPr>
              <a:t>250+</a:t>
            </a:r>
          </a:p>
        </p:txBody>
      </p:sp>
      <p:sp>
        <p:nvSpPr>
          <p:cNvPr id="18" name="Text Box 53">
            <a:extLst>
              <a:ext uri="{FF2B5EF4-FFF2-40B4-BE49-F238E27FC236}">
                <a16:creationId xmlns:a16="http://schemas.microsoft.com/office/drawing/2014/main" id="{B7085A81-B51D-420C-AF36-D25FD392C72F}"/>
              </a:ext>
            </a:extLst>
          </p:cNvPr>
          <p:cNvSpPr txBox="1"/>
          <p:nvPr/>
        </p:nvSpPr>
        <p:spPr>
          <a:xfrm>
            <a:off x="4476734" y="1909280"/>
            <a:ext cx="1399171" cy="679332"/>
          </a:xfrm>
          <a:prstGeom prst="rect">
            <a:avLst/>
          </a:prstGeom>
          <a:noFill/>
          <a:ln w="6350">
            <a:noFill/>
          </a:ln>
          <a:effectLst/>
        </p:spPr>
        <p:txBody>
          <a:bodyPr rot="0" spcFirstLastPara="0" vert="horz" wrap="square" lIns="91392" tIns="45696" rIns="91392" bIns="45696" numCol="1" spcCol="0" rtlCol="0" fromWordArt="0" anchor="t" anchorCtr="0" forceAA="0" compatLnSpc="1">
            <a:prstTxWarp prst="textNoShape">
              <a:avLst/>
            </a:prstTxWarp>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939" rtl="0" eaLnBrk="1" fontAlgn="auto" latinLnBrk="0" hangingPunct="1">
              <a:lnSpc>
                <a:spcPct val="100000"/>
              </a:lnSpc>
              <a:spcBef>
                <a:spcPts val="0"/>
              </a:spcBef>
              <a:spcAft>
                <a:spcPts val="0"/>
              </a:spcAft>
              <a:buClrTx/>
              <a:buSzTx/>
              <a:buFontTx/>
              <a:buNone/>
              <a:tabLst/>
              <a:defRPr/>
            </a:pPr>
            <a:r>
              <a:rPr kumimoji="0" lang="en-US" sz="3598" b="1" i="0" u="none" strike="noStrike" kern="1200" cap="none" spc="0" normalizeH="0" baseline="0" noProof="0">
                <a:ln>
                  <a:noFill/>
                </a:ln>
                <a:solidFill>
                  <a:srgbClr val="FFE600"/>
                </a:solidFill>
                <a:effectLst/>
                <a:uLnTx/>
                <a:uFillTx/>
                <a:latin typeface="EYInterstate Light" panose="02000506000000020004" pitchFamily="2" charset="0"/>
                <a:ea typeface="+mn-ea"/>
                <a:cs typeface="+mn-cs"/>
              </a:rPr>
              <a:t>30+</a:t>
            </a:r>
          </a:p>
        </p:txBody>
      </p:sp>
      <p:sp>
        <p:nvSpPr>
          <p:cNvPr id="19" name="Rectangle 18">
            <a:extLst>
              <a:ext uri="{FF2B5EF4-FFF2-40B4-BE49-F238E27FC236}">
                <a16:creationId xmlns:a16="http://schemas.microsoft.com/office/drawing/2014/main" id="{D6419BBC-7BD8-4D26-8A00-96C114E9BB2B}"/>
              </a:ext>
            </a:extLst>
          </p:cNvPr>
          <p:cNvSpPr/>
          <p:nvPr/>
        </p:nvSpPr>
        <p:spPr>
          <a:xfrm>
            <a:off x="5648199" y="1864226"/>
            <a:ext cx="2154546" cy="769441"/>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293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countries globally in which </a:t>
            </a:r>
            <a:br>
              <a:rPr kumimoji="0" lang="en-US" sz="11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br>
            <a:r>
              <a:rPr kumimoji="0" lang="en-US" sz="11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EY Greece has helped clients improve performance with Analytics.</a:t>
            </a:r>
          </a:p>
        </p:txBody>
      </p:sp>
      <p:grpSp>
        <p:nvGrpSpPr>
          <p:cNvPr id="20" name="Group 19">
            <a:extLst>
              <a:ext uri="{FF2B5EF4-FFF2-40B4-BE49-F238E27FC236}">
                <a16:creationId xmlns:a16="http://schemas.microsoft.com/office/drawing/2014/main" id="{DC5BF843-915A-4D7E-8ECA-DA54B32B528D}"/>
              </a:ext>
            </a:extLst>
          </p:cNvPr>
          <p:cNvGrpSpPr>
            <a:grpSpLocks/>
          </p:cNvGrpSpPr>
          <p:nvPr/>
        </p:nvGrpSpPr>
        <p:grpSpPr bwMode="auto">
          <a:xfrm>
            <a:off x="4449302" y="3243943"/>
            <a:ext cx="3327618" cy="1497752"/>
            <a:chOff x="785" y="1034"/>
            <a:chExt cx="4523" cy="2598"/>
          </a:xfrm>
        </p:grpSpPr>
        <p:sp>
          <p:nvSpPr>
            <p:cNvPr id="21" name="Freeform 367">
              <a:extLst>
                <a:ext uri="{FF2B5EF4-FFF2-40B4-BE49-F238E27FC236}">
                  <a16:creationId xmlns:a16="http://schemas.microsoft.com/office/drawing/2014/main" id="{F9AB6EC1-DAE2-4A56-BBAE-E43BA6D014B8}"/>
                </a:ext>
              </a:extLst>
            </p:cNvPr>
            <p:cNvSpPr>
              <a:spLocks/>
            </p:cNvSpPr>
            <p:nvPr/>
          </p:nvSpPr>
          <p:spPr bwMode="auto">
            <a:xfrm>
              <a:off x="3786" y="1347"/>
              <a:ext cx="77" cy="172"/>
            </a:xfrm>
            <a:custGeom>
              <a:avLst/>
              <a:gdLst>
                <a:gd name="T0" fmla="*/ 66 w 91"/>
                <a:gd name="T1" fmla="*/ 8 h 186"/>
                <a:gd name="T2" fmla="*/ 65 w 91"/>
                <a:gd name="T3" fmla="*/ 1 h 186"/>
                <a:gd name="T4" fmla="*/ 63 w 91"/>
                <a:gd name="T5" fmla="*/ 0 h 186"/>
                <a:gd name="T6" fmla="*/ 55 w 91"/>
                <a:gd name="T7" fmla="*/ 6 h 186"/>
                <a:gd name="T8" fmla="*/ 47 w 91"/>
                <a:gd name="T9" fmla="*/ 18 h 186"/>
                <a:gd name="T10" fmla="*/ 38 w 91"/>
                <a:gd name="T11" fmla="*/ 25 h 186"/>
                <a:gd name="T12" fmla="*/ 30 w 91"/>
                <a:gd name="T13" fmla="*/ 31 h 186"/>
                <a:gd name="T14" fmla="*/ 7 w 91"/>
                <a:gd name="T15" fmla="*/ 82 h 186"/>
                <a:gd name="T16" fmla="*/ 0 w 91"/>
                <a:gd name="T17" fmla="*/ 106 h 186"/>
                <a:gd name="T18" fmla="*/ 1 w 91"/>
                <a:gd name="T19" fmla="*/ 116 h 186"/>
                <a:gd name="T20" fmla="*/ 0 w 91"/>
                <a:gd name="T21" fmla="*/ 136 h 186"/>
                <a:gd name="T22" fmla="*/ 2 w 91"/>
                <a:gd name="T23" fmla="*/ 137 h 186"/>
                <a:gd name="T24" fmla="*/ 3 w 91"/>
                <a:gd name="T25" fmla="*/ 140 h 186"/>
                <a:gd name="T26" fmla="*/ 3 w 91"/>
                <a:gd name="T27" fmla="*/ 145 h 186"/>
                <a:gd name="T28" fmla="*/ 2 w 91"/>
                <a:gd name="T29" fmla="*/ 159 h 186"/>
                <a:gd name="T30" fmla="*/ 4 w 91"/>
                <a:gd name="T31" fmla="*/ 162 h 186"/>
                <a:gd name="T32" fmla="*/ 12 w 91"/>
                <a:gd name="T33" fmla="*/ 165 h 186"/>
                <a:gd name="T34" fmla="*/ 19 w 91"/>
                <a:gd name="T35" fmla="*/ 166 h 186"/>
                <a:gd name="T36" fmla="*/ 22 w 91"/>
                <a:gd name="T37" fmla="*/ 167 h 186"/>
                <a:gd name="T38" fmla="*/ 24 w 91"/>
                <a:gd name="T39" fmla="*/ 171 h 186"/>
                <a:gd name="T40" fmla="*/ 36 w 91"/>
                <a:gd name="T41" fmla="*/ 171 h 186"/>
                <a:gd name="T42" fmla="*/ 40 w 91"/>
                <a:gd name="T43" fmla="*/ 171 h 186"/>
                <a:gd name="T44" fmla="*/ 43 w 91"/>
                <a:gd name="T45" fmla="*/ 167 h 186"/>
                <a:gd name="T46" fmla="*/ 44 w 91"/>
                <a:gd name="T47" fmla="*/ 164 h 186"/>
                <a:gd name="T48" fmla="*/ 41 w 91"/>
                <a:gd name="T49" fmla="*/ 159 h 186"/>
                <a:gd name="T50" fmla="*/ 38 w 91"/>
                <a:gd name="T51" fmla="*/ 157 h 186"/>
                <a:gd name="T52" fmla="*/ 35 w 91"/>
                <a:gd name="T53" fmla="*/ 156 h 186"/>
                <a:gd name="T54" fmla="*/ 26 w 91"/>
                <a:gd name="T55" fmla="*/ 145 h 186"/>
                <a:gd name="T56" fmla="*/ 22 w 91"/>
                <a:gd name="T57" fmla="*/ 125 h 186"/>
                <a:gd name="T58" fmla="*/ 22 w 91"/>
                <a:gd name="T59" fmla="*/ 107 h 186"/>
                <a:gd name="T60" fmla="*/ 30 w 91"/>
                <a:gd name="T61" fmla="*/ 92 h 186"/>
                <a:gd name="T62" fmla="*/ 29 w 91"/>
                <a:gd name="T63" fmla="*/ 85 h 186"/>
                <a:gd name="T64" fmla="*/ 30 w 91"/>
                <a:gd name="T65" fmla="*/ 77 h 186"/>
                <a:gd name="T66" fmla="*/ 35 w 91"/>
                <a:gd name="T67" fmla="*/ 70 h 186"/>
                <a:gd name="T68" fmla="*/ 48 w 91"/>
                <a:gd name="T69" fmla="*/ 47 h 186"/>
                <a:gd name="T70" fmla="*/ 59 w 91"/>
                <a:gd name="T71" fmla="*/ 33 h 186"/>
                <a:gd name="T72" fmla="*/ 76 w 91"/>
                <a:gd name="T73" fmla="*/ 19 h 186"/>
                <a:gd name="T74" fmla="*/ 66 w 91"/>
                <a:gd name="T75" fmla="*/ 8 h 1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
                <a:gd name="T115" fmla="*/ 0 h 186"/>
                <a:gd name="T116" fmla="*/ 91 w 91"/>
                <a:gd name="T117" fmla="*/ 186 h 1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 h="186">
                  <a:moveTo>
                    <a:pt x="78" y="9"/>
                  </a:moveTo>
                  <a:lnTo>
                    <a:pt x="77" y="1"/>
                  </a:lnTo>
                  <a:lnTo>
                    <a:pt x="74" y="0"/>
                  </a:lnTo>
                  <a:lnTo>
                    <a:pt x="65" y="7"/>
                  </a:lnTo>
                  <a:lnTo>
                    <a:pt x="55" y="20"/>
                  </a:lnTo>
                  <a:lnTo>
                    <a:pt x="45" y="27"/>
                  </a:lnTo>
                  <a:lnTo>
                    <a:pt x="35" y="33"/>
                  </a:lnTo>
                  <a:lnTo>
                    <a:pt x="8" y="89"/>
                  </a:lnTo>
                  <a:lnTo>
                    <a:pt x="0" y="115"/>
                  </a:lnTo>
                  <a:lnTo>
                    <a:pt x="1" y="125"/>
                  </a:lnTo>
                  <a:lnTo>
                    <a:pt x="0" y="147"/>
                  </a:lnTo>
                  <a:lnTo>
                    <a:pt x="2" y="148"/>
                  </a:lnTo>
                  <a:lnTo>
                    <a:pt x="4" y="151"/>
                  </a:lnTo>
                  <a:lnTo>
                    <a:pt x="3" y="157"/>
                  </a:lnTo>
                  <a:lnTo>
                    <a:pt x="2" y="172"/>
                  </a:lnTo>
                  <a:lnTo>
                    <a:pt x="5" y="175"/>
                  </a:lnTo>
                  <a:lnTo>
                    <a:pt x="14" y="178"/>
                  </a:lnTo>
                  <a:lnTo>
                    <a:pt x="22" y="179"/>
                  </a:lnTo>
                  <a:lnTo>
                    <a:pt x="26" y="181"/>
                  </a:lnTo>
                  <a:lnTo>
                    <a:pt x="28" y="185"/>
                  </a:lnTo>
                  <a:lnTo>
                    <a:pt x="42" y="185"/>
                  </a:lnTo>
                  <a:lnTo>
                    <a:pt x="47" y="185"/>
                  </a:lnTo>
                  <a:lnTo>
                    <a:pt x="51" y="181"/>
                  </a:lnTo>
                  <a:lnTo>
                    <a:pt x="52" y="177"/>
                  </a:lnTo>
                  <a:lnTo>
                    <a:pt x="49" y="172"/>
                  </a:lnTo>
                  <a:lnTo>
                    <a:pt x="45" y="170"/>
                  </a:lnTo>
                  <a:lnTo>
                    <a:pt x="41" y="169"/>
                  </a:lnTo>
                  <a:lnTo>
                    <a:pt x="31" y="157"/>
                  </a:lnTo>
                  <a:lnTo>
                    <a:pt x="26" y="135"/>
                  </a:lnTo>
                  <a:lnTo>
                    <a:pt x="26" y="116"/>
                  </a:lnTo>
                  <a:lnTo>
                    <a:pt x="35" y="99"/>
                  </a:lnTo>
                  <a:lnTo>
                    <a:pt x="34" y="92"/>
                  </a:lnTo>
                  <a:lnTo>
                    <a:pt x="36" y="83"/>
                  </a:lnTo>
                  <a:lnTo>
                    <a:pt x="41" y="76"/>
                  </a:lnTo>
                  <a:lnTo>
                    <a:pt x="57" y="51"/>
                  </a:lnTo>
                  <a:lnTo>
                    <a:pt x="70" y="36"/>
                  </a:lnTo>
                  <a:lnTo>
                    <a:pt x="90" y="21"/>
                  </a:lnTo>
                  <a:lnTo>
                    <a:pt x="78" y="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2" name="Freeform 368">
              <a:extLst>
                <a:ext uri="{FF2B5EF4-FFF2-40B4-BE49-F238E27FC236}">
                  <a16:creationId xmlns:a16="http://schemas.microsoft.com/office/drawing/2014/main" id="{A3134BA0-77B8-4B76-985B-26A49EF9F887}"/>
                </a:ext>
              </a:extLst>
            </p:cNvPr>
            <p:cNvSpPr>
              <a:spLocks/>
            </p:cNvSpPr>
            <p:nvPr/>
          </p:nvSpPr>
          <p:spPr bwMode="auto">
            <a:xfrm>
              <a:off x="3621" y="1204"/>
              <a:ext cx="101" cy="65"/>
            </a:xfrm>
            <a:custGeom>
              <a:avLst/>
              <a:gdLst>
                <a:gd name="T0" fmla="*/ 23 w 119"/>
                <a:gd name="T1" fmla="*/ 8 h 70"/>
                <a:gd name="T2" fmla="*/ 21 w 119"/>
                <a:gd name="T3" fmla="*/ 13 h 70"/>
                <a:gd name="T4" fmla="*/ 19 w 119"/>
                <a:gd name="T5" fmla="*/ 17 h 70"/>
                <a:gd name="T6" fmla="*/ 12 w 119"/>
                <a:gd name="T7" fmla="*/ 20 h 70"/>
                <a:gd name="T8" fmla="*/ 4 w 119"/>
                <a:gd name="T9" fmla="*/ 21 h 70"/>
                <a:gd name="T10" fmla="*/ 0 w 119"/>
                <a:gd name="T11" fmla="*/ 25 h 70"/>
                <a:gd name="T12" fmla="*/ 0 w 119"/>
                <a:gd name="T13" fmla="*/ 30 h 70"/>
                <a:gd name="T14" fmla="*/ 5 w 119"/>
                <a:gd name="T15" fmla="*/ 33 h 70"/>
                <a:gd name="T16" fmla="*/ 31 w 119"/>
                <a:gd name="T17" fmla="*/ 39 h 70"/>
                <a:gd name="T18" fmla="*/ 45 w 119"/>
                <a:gd name="T19" fmla="*/ 39 h 70"/>
                <a:gd name="T20" fmla="*/ 61 w 119"/>
                <a:gd name="T21" fmla="*/ 64 h 70"/>
                <a:gd name="T22" fmla="*/ 78 w 119"/>
                <a:gd name="T23" fmla="*/ 51 h 70"/>
                <a:gd name="T24" fmla="*/ 79 w 119"/>
                <a:gd name="T25" fmla="*/ 39 h 70"/>
                <a:gd name="T26" fmla="*/ 88 w 119"/>
                <a:gd name="T27" fmla="*/ 34 h 70"/>
                <a:gd name="T28" fmla="*/ 96 w 119"/>
                <a:gd name="T29" fmla="*/ 28 h 70"/>
                <a:gd name="T30" fmla="*/ 100 w 119"/>
                <a:gd name="T31" fmla="*/ 20 h 70"/>
                <a:gd name="T32" fmla="*/ 100 w 119"/>
                <a:gd name="T33" fmla="*/ 15 h 70"/>
                <a:gd name="T34" fmla="*/ 98 w 119"/>
                <a:gd name="T35" fmla="*/ 13 h 70"/>
                <a:gd name="T36" fmla="*/ 94 w 119"/>
                <a:gd name="T37" fmla="*/ 14 h 70"/>
                <a:gd name="T38" fmla="*/ 88 w 119"/>
                <a:gd name="T39" fmla="*/ 20 h 70"/>
                <a:gd name="T40" fmla="*/ 71 w 119"/>
                <a:gd name="T41" fmla="*/ 28 h 70"/>
                <a:gd name="T42" fmla="*/ 55 w 119"/>
                <a:gd name="T43" fmla="*/ 26 h 70"/>
                <a:gd name="T44" fmla="*/ 52 w 119"/>
                <a:gd name="T45" fmla="*/ 24 h 70"/>
                <a:gd name="T46" fmla="*/ 50 w 119"/>
                <a:gd name="T47" fmla="*/ 15 h 70"/>
                <a:gd name="T48" fmla="*/ 59 w 119"/>
                <a:gd name="T49" fmla="*/ 3 h 70"/>
                <a:gd name="T50" fmla="*/ 45 w 119"/>
                <a:gd name="T51" fmla="*/ 0 h 70"/>
                <a:gd name="T52" fmla="*/ 32 w 119"/>
                <a:gd name="T53" fmla="*/ 1 h 70"/>
                <a:gd name="T54" fmla="*/ 23 w 119"/>
                <a:gd name="T55" fmla="*/ 8 h 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9"/>
                <a:gd name="T85" fmla="*/ 0 h 70"/>
                <a:gd name="T86" fmla="*/ 119 w 119"/>
                <a:gd name="T87" fmla="*/ 70 h 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9" h="70">
                  <a:moveTo>
                    <a:pt x="27" y="9"/>
                  </a:moveTo>
                  <a:lnTo>
                    <a:pt x="25" y="14"/>
                  </a:lnTo>
                  <a:lnTo>
                    <a:pt x="22" y="18"/>
                  </a:lnTo>
                  <a:lnTo>
                    <a:pt x="14" y="21"/>
                  </a:lnTo>
                  <a:lnTo>
                    <a:pt x="5" y="23"/>
                  </a:lnTo>
                  <a:lnTo>
                    <a:pt x="0" y="27"/>
                  </a:lnTo>
                  <a:lnTo>
                    <a:pt x="0" y="32"/>
                  </a:lnTo>
                  <a:lnTo>
                    <a:pt x="6" y="36"/>
                  </a:lnTo>
                  <a:lnTo>
                    <a:pt x="36" y="42"/>
                  </a:lnTo>
                  <a:lnTo>
                    <a:pt x="53" y="42"/>
                  </a:lnTo>
                  <a:lnTo>
                    <a:pt x="72" y="69"/>
                  </a:lnTo>
                  <a:lnTo>
                    <a:pt x="92" y="55"/>
                  </a:lnTo>
                  <a:lnTo>
                    <a:pt x="93" y="42"/>
                  </a:lnTo>
                  <a:lnTo>
                    <a:pt x="104" y="37"/>
                  </a:lnTo>
                  <a:lnTo>
                    <a:pt x="113" y="30"/>
                  </a:lnTo>
                  <a:lnTo>
                    <a:pt x="118" y="21"/>
                  </a:lnTo>
                  <a:lnTo>
                    <a:pt x="118" y="16"/>
                  </a:lnTo>
                  <a:lnTo>
                    <a:pt x="116" y="14"/>
                  </a:lnTo>
                  <a:lnTo>
                    <a:pt x="111" y="15"/>
                  </a:lnTo>
                  <a:lnTo>
                    <a:pt x="104" y="21"/>
                  </a:lnTo>
                  <a:lnTo>
                    <a:pt x="84" y="30"/>
                  </a:lnTo>
                  <a:lnTo>
                    <a:pt x="65" y="28"/>
                  </a:lnTo>
                  <a:lnTo>
                    <a:pt x="61" y="26"/>
                  </a:lnTo>
                  <a:lnTo>
                    <a:pt x="59" y="16"/>
                  </a:lnTo>
                  <a:lnTo>
                    <a:pt x="70" y="3"/>
                  </a:lnTo>
                  <a:lnTo>
                    <a:pt x="53" y="0"/>
                  </a:lnTo>
                  <a:lnTo>
                    <a:pt x="38" y="1"/>
                  </a:lnTo>
                  <a:lnTo>
                    <a:pt x="27" y="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3" name="Freeform 369">
              <a:extLst>
                <a:ext uri="{FF2B5EF4-FFF2-40B4-BE49-F238E27FC236}">
                  <a16:creationId xmlns:a16="http://schemas.microsoft.com/office/drawing/2014/main" id="{725B9A08-5FA6-4051-B05A-DCF2FFFAC314}"/>
                </a:ext>
              </a:extLst>
            </p:cNvPr>
            <p:cNvSpPr>
              <a:spLocks/>
            </p:cNvSpPr>
            <p:nvPr/>
          </p:nvSpPr>
          <p:spPr bwMode="auto">
            <a:xfrm>
              <a:off x="3700" y="1203"/>
              <a:ext cx="22" cy="17"/>
            </a:xfrm>
            <a:custGeom>
              <a:avLst/>
              <a:gdLst>
                <a:gd name="T0" fmla="*/ 5 w 26"/>
                <a:gd name="T1" fmla="*/ 0 h 19"/>
                <a:gd name="T2" fmla="*/ 2 w 26"/>
                <a:gd name="T3" fmla="*/ 4 h 19"/>
                <a:gd name="T4" fmla="*/ 0 w 26"/>
                <a:gd name="T5" fmla="*/ 10 h 19"/>
                <a:gd name="T6" fmla="*/ 1 w 26"/>
                <a:gd name="T7" fmla="*/ 13 h 19"/>
                <a:gd name="T8" fmla="*/ 13 w 26"/>
                <a:gd name="T9" fmla="*/ 16 h 19"/>
                <a:gd name="T10" fmla="*/ 19 w 26"/>
                <a:gd name="T11" fmla="*/ 16 h 19"/>
                <a:gd name="T12" fmla="*/ 21 w 26"/>
                <a:gd name="T13" fmla="*/ 13 h 19"/>
                <a:gd name="T14" fmla="*/ 19 w 26"/>
                <a:gd name="T15" fmla="*/ 7 h 19"/>
                <a:gd name="T16" fmla="*/ 13 w 26"/>
                <a:gd name="T17" fmla="*/ 4 h 19"/>
                <a:gd name="T18" fmla="*/ 5 w 26"/>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9"/>
                <a:gd name="T32" fmla="*/ 26 w 2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9">
                  <a:moveTo>
                    <a:pt x="6" y="0"/>
                  </a:moveTo>
                  <a:lnTo>
                    <a:pt x="2" y="5"/>
                  </a:lnTo>
                  <a:lnTo>
                    <a:pt x="0" y="11"/>
                  </a:lnTo>
                  <a:lnTo>
                    <a:pt x="1" y="15"/>
                  </a:lnTo>
                  <a:lnTo>
                    <a:pt x="15" y="18"/>
                  </a:lnTo>
                  <a:lnTo>
                    <a:pt x="22" y="18"/>
                  </a:lnTo>
                  <a:lnTo>
                    <a:pt x="25" y="15"/>
                  </a:lnTo>
                  <a:lnTo>
                    <a:pt x="22" y="8"/>
                  </a:lnTo>
                  <a:lnTo>
                    <a:pt x="15" y="4"/>
                  </a:lnTo>
                  <a:lnTo>
                    <a:pt x="6"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4" name="Freeform 370">
              <a:extLst>
                <a:ext uri="{FF2B5EF4-FFF2-40B4-BE49-F238E27FC236}">
                  <a16:creationId xmlns:a16="http://schemas.microsoft.com/office/drawing/2014/main" id="{0D789D71-68E5-4A16-AD2E-F88FB2D1E690}"/>
                </a:ext>
              </a:extLst>
            </p:cNvPr>
            <p:cNvSpPr>
              <a:spLocks/>
            </p:cNvSpPr>
            <p:nvPr/>
          </p:nvSpPr>
          <p:spPr bwMode="auto">
            <a:xfrm>
              <a:off x="3708" y="1270"/>
              <a:ext cx="26" cy="18"/>
            </a:xfrm>
            <a:custGeom>
              <a:avLst/>
              <a:gdLst>
                <a:gd name="T0" fmla="*/ 13 w 31"/>
                <a:gd name="T1" fmla="*/ 0 h 19"/>
                <a:gd name="T2" fmla="*/ 21 w 31"/>
                <a:gd name="T3" fmla="*/ 2 h 19"/>
                <a:gd name="T4" fmla="*/ 25 w 31"/>
                <a:gd name="T5" fmla="*/ 8 h 19"/>
                <a:gd name="T6" fmla="*/ 21 w 31"/>
                <a:gd name="T7" fmla="*/ 13 h 19"/>
                <a:gd name="T8" fmla="*/ 13 w 31"/>
                <a:gd name="T9" fmla="*/ 17 h 19"/>
                <a:gd name="T10" fmla="*/ 3 w 31"/>
                <a:gd name="T11" fmla="*/ 13 h 19"/>
                <a:gd name="T12" fmla="*/ 0 w 31"/>
                <a:gd name="T13" fmla="*/ 8 h 19"/>
                <a:gd name="T14" fmla="*/ 3 w 31"/>
                <a:gd name="T15" fmla="*/ 2 h 19"/>
                <a:gd name="T16" fmla="*/ 13 w 3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9"/>
                <a:gd name="T29" fmla="*/ 31 w 3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9">
                  <a:moveTo>
                    <a:pt x="15" y="0"/>
                  </a:moveTo>
                  <a:lnTo>
                    <a:pt x="25" y="2"/>
                  </a:lnTo>
                  <a:lnTo>
                    <a:pt x="30" y="8"/>
                  </a:lnTo>
                  <a:lnTo>
                    <a:pt x="25" y="14"/>
                  </a:lnTo>
                  <a:lnTo>
                    <a:pt x="15" y="18"/>
                  </a:lnTo>
                  <a:lnTo>
                    <a:pt x="4" y="14"/>
                  </a:lnTo>
                  <a:lnTo>
                    <a:pt x="0" y="8"/>
                  </a:lnTo>
                  <a:lnTo>
                    <a:pt x="4" y="2"/>
                  </a:lnTo>
                  <a:lnTo>
                    <a:pt x="15"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5" name="Freeform 371">
              <a:extLst>
                <a:ext uri="{FF2B5EF4-FFF2-40B4-BE49-F238E27FC236}">
                  <a16:creationId xmlns:a16="http://schemas.microsoft.com/office/drawing/2014/main" id="{F35D6DE6-64F0-4558-A41E-0BA934298F72}"/>
                </a:ext>
              </a:extLst>
            </p:cNvPr>
            <p:cNvSpPr>
              <a:spLocks/>
            </p:cNvSpPr>
            <p:nvPr/>
          </p:nvSpPr>
          <p:spPr bwMode="auto">
            <a:xfrm>
              <a:off x="3790" y="1227"/>
              <a:ext cx="24" cy="38"/>
            </a:xfrm>
            <a:custGeom>
              <a:avLst/>
              <a:gdLst>
                <a:gd name="T0" fmla="*/ 12 w 28"/>
                <a:gd name="T1" fmla="*/ 0 h 41"/>
                <a:gd name="T2" fmla="*/ 16 w 28"/>
                <a:gd name="T3" fmla="*/ 1 h 41"/>
                <a:gd name="T4" fmla="*/ 20 w 28"/>
                <a:gd name="T5" fmla="*/ 5 h 41"/>
                <a:gd name="T6" fmla="*/ 23 w 28"/>
                <a:gd name="T7" fmla="*/ 11 h 41"/>
                <a:gd name="T8" fmla="*/ 23 w 28"/>
                <a:gd name="T9" fmla="*/ 19 h 41"/>
                <a:gd name="T10" fmla="*/ 20 w 28"/>
                <a:gd name="T11" fmla="*/ 32 h 41"/>
                <a:gd name="T12" fmla="*/ 12 w 28"/>
                <a:gd name="T13" fmla="*/ 37 h 41"/>
                <a:gd name="T14" fmla="*/ 3 w 28"/>
                <a:gd name="T15" fmla="*/ 32 h 41"/>
                <a:gd name="T16" fmla="*/ 0 w 28"/>
                <a:gd name="T17" fmla="*/ 19 h 41"/>
                <a:gd name="T18" fmla="*/ 3 w 28"/>
                <a:gd name="T19" fmla="*/ 5 h 41"/>
                <a:gd name="T20" fmla="*/ 8 w 28"/>
                <a:gd name="T21" fmla="*/ 1 h 41"/>
                <a:gd name="T22" fmla="*/ 12 w 28"/>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41"/>
                <a:gd name="T38" fmla="*/ 28 w 28"/>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41">
                  <a:moveTo>
                    <a:pt x="14" y="0"/>
                  </a:moveTo>
                  <a:lnTo>
                    <a:pt x="19" y="1"/>
                  </a:lnTo>
                  <a:lnTo>
                    <a:pt x="23" y="5"/>
                  </a:lnTo>
                  <a:lnTo>
                    <a:pt x="27" y="12"/>
                  </a:lnTo>
                  <a:lnTo>
                    <a:pt x="27" y="20"/>
                  </a:lnTo>
                  <a:lnTo>
                    <a:pt x="23" y="34"/>
                  </a:lnTo>
                  <a:lnTo>
                    <a:pt x="14" y="40"/>
                  </a:lnTo>
                  <a:lnTo>
                    <a:pt x="4" y="34"/>
                  </a:lnTo>
                  <a:lnTo>
                    <a:pt x="0" y="20"/>
                  </a:lnTo>
                  <a:lnTo>
                    <a:pt x="4" y="5"/>
                  </a:lnTo>
                  <a:lnTo>
                    <a:pt x="9" y="1"/>
                  </a:lnTo>
                  <a:lnTo>
                    <a:pt x="14"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6" name="Freeform 372">
              <a:extLst>
                <a:ext uri="{FF2B5EF4-FFF2-40B4-BE49-F238E27FC236}">
                  <a16:creationId xmlns:a16="http://schemas.microsoft.com/office/drawing/2014/main" id="{ECBE8996-FF31-447B-9E96-CBD5087C4BDF}"/>
                </a:ext>
              </a:extLst>
            </p:cNvPr>
            <p:cNvSpPr>
              <a:spLocks/>
            </p:cNvSpPr>
            <p:nvPr/>
          </p:nvSpPr>
          <p:spPr bwMode="auto">
            <a:xfrm>
              <a:off x="3821" y="1223"/>
              <a:ext cx="17" cy="34"/>
            </a:xfrm>
            <a:custGeom>
              <a:avLst/>
              <a:gdLst>
                <a:gd name="T0" fmla="*/ 8 w 20"/>
                <a:gd name="T1" fmla="*/ 33 h 37"/>
                <a:gd name="T2" fmla="*/ 14 w 20"/>
                <a:gd name="T3" fmla="*/ 28 h 37"/>
                <a:gd name="T4" fmla="*/ 16 w 20"/>
                <a:gd name="T5" fmla="*/ 17 h 37"/>
                <a:gd name="T6" fmla="*/ 14 w 20"/>
                <a:gd name="T7" fmla="*/ 5 h 37"/>
                <a:gd name="T8" fmla="*/ 8 w 20"/>
                <a:gd name="T9" fmla="*/ 0 h 37"/>
                <a:gd name="T10" fmla="*/ 3 w 20"/>
                <a:gd name="T11" fmla="*/ 5 h 37"/>
                <a:gd name="T12" fmla="*/ 0 w 20"/>
                <a:gd name="T13" fmla="*/ 17 h 37"/>
                <a:gd name="T14" fmla="*/ 3 w 20"/>
                <a:gd name="T15" fmla="*/ 28 h 37"/>
                <a:gd name="T16" fmla="*/ 8 w 20"/>
                <a:gd name="T17" fmla="*/ 33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7"/>
                <a:gd name="T29" fmla="*/ 20 w 2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7">
                  <a:moveTo>
                    <a:pt x="9" y="36"/>
                  </a:moveTo>
                  <a:lnTo>
                    <a:pt x="17" y="31"/>
                  </a:lnTo>
                  <a:lnTo>
                    <a:pt x="19" y="18"/>
                  </a:lnTo>
                  <a:lnTo>
                    <a:pt x="17" y="5"/>
                  </a:lnTo>
                  <a:lnTo>
                    <a:pt x="9" y="0"/>
                  </a:lnTo>
                  <a:lnTo>
                    <a:pt x="3" y="5"/>
                  </a:lnTo>
                  <a:lnTo>
                    <a:pt x="0" y="18"/>
                  </a:lnTo>
                  <a:lnTo>
                    <a:pt x="3" y="31"/>
                  </a:lnTo>
                  <a:lnTo>
                    <a:pt x="9" y="3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7" name="Freeform 373">
              <a:extLst>
                <a:ext uri="{FF2B5EF4-FFF2-40B4-BE49-F238E27FC236}">
                  <a16:creationId xmlns:a16="http://schemas.microsoft.com/office/drawing/2014/main" id="{3141DF1A-B2C8-49FD-BA0C-F8C6603EE8C2}"/>
                </a:ext>
              </a:extLst>
            </p:cNvPr>
            <p:cNvSpPr>
              <a:spLocks/>
            </p:cNvSpPr>
            <p:nvPr/>
          </p:nvSpPr>
          <p:spPr bwMode="auto">
            <a:xfrm>
              <a:off x="3734" y="1250"/>
              <a:ext cx="28" cy="23"/>
            </a:xfrm>
            <a:custGeom>
              <a:avLst/>
              <a:gdLst>
                <a:gd name="T0" fmla="*/ 13 w 32"/>
                <a:gd name="T1" fmla="*/ 22 h 25"/>
                <a:gd name="T2" fmla="*/ 22 w 32"/>
                <a:gd name="T3" fmla="*/ 17 h 25"/>
                <a:gd name="T4" fmla="*/ 25 w 32"/>
                <a:gd name="T5" fmla="*/ 15 h 25"/>
                <a:gd name="T6" fmla="*/ 27 w 32"/>
                <a:gd name="T7" fmla="*/ 9 h 25"/>
                <a:gd name="T8" fmla="*/ 25 w 32"/>
                <a:gd name="T9" fmla="*/ 6 h 25"/>
                <a:gd name="T10" fmla="*/ 22 w 32"/>
                <a:gd name="T11" fmla="*/ 2 h 25"/>
                <a:gd name="T12" fmla="*/ 18 w 32"/>
                <a:gd name="T13" fmla="*/ 0 h 25"/>
                <a:gd name="T14" fmla="*/ 13 w 32"/>
                <a:gd name="T15" fmla="*/ 0 h 25"/>
                <a:gd name="T16" fmla="*/ 4 w 32"/>
                <a:gd name="T17" fmla="*/ 2 h 25"/>
                <a:gd name="T18" fmla="*/ 0 w 32"/>
                <a:gd name="T19" fmla="*/ 9 h 25"/>
                <a:gd name="T20" fmla="*/ 4 w 32"/>
                <a:gd name="T21" fmla="*/ 17 h 25"/>
                <a:gd name="T22" fmla="*/ 13 w 32"/>
                <a:gd name="T23" fmla="*/ 22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5"/>
                <a:gd name="T38" fmla="*/ 32 w 32"/>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5">
                  <a:moveTo>
                    <a:pt x="15" y="24"/>
                  </a:moveTo>
                  <a:lnTo>
                    <a:pt x="25" y="19"/>
                  </a:lnTo>
                  <a:lnTo>
                    <a:pt x="29" y="16"/>
                  </a:lnTo>
                  <a:lnTo>
                    <a:pt x="31" y="10"/>
                  </a:lnTo>
                  <a:lnTo>
                    <a:pt x="29" y="6"/>
                  </a:lnTo>
                  <a:lnTo>
                    <a:pt x="25" y="2"/>
                  </a:lnTo>
                  <a:lnTo>
                    <a:pt x="21" y="0"/>
                  </a:lnTo>
                  <a:lnTo>
                    <a:pt x="15" y="0"/>
                  </a:lnTo>
                  <a:lnTo>
                    <a:pt x="4" y="2"/>
                  </a:lnTo>
                  <a:lnTo>
                    <a:pt x="0" y="10"/>
                  </a:lnTo>
                  <a:lnTo>
                    <a:pt x="4" y="19"/>
                  </a:lnTo>
                  <a:lnTo>
                    <a:pt x="15" y="2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8" name="Freeform 374">
              <a:extLst>
                <a:ext uri="{FF2B5EF4-FFF2-40B4-BE49-F238E27FC236}">
                  <a16:creationId xmlns:a16="http://schemas.microsoft.com/office/drawing/2014/main" id="{73C23429-074A-47A8-B67F-7A3801F95462}"/>
                </a:ext>
              </a:extLst>
            </p:cNvPr>
            <p:cNvSpPr>
              <a:spLocks/>
            </p:cNvSpPr>
            <p:nvPr/>
          </p:nvSpPr>
          <p:spPr bwMode="auto">
            <a:xfrm>
              <a:off x="3769" y="1241"/>
              <a:ext cx="17" cy="38"/>
            </a:xfrm>
            <a:custGeom>
              <a:avLst/>
              <a:gdLst>
                <a:gd name="T0" fmla="*/ 8 w 21"/>
                <a:gd name="T1" fmla="*/ 37 h 40"/>
                <a:gd name="T2" fmla="*/ 14 w 21"/>
                <a:gd name="T3" fmla="*/ 31 h 40"/>
                <a:gd name="T4" fmla="*/ 16 w 21"/>
                <a:gd name="T5" fmla="*/ 19 h 40"/>
                <a:gd name="T6" fmla="*/ 14 w 21"/>
                <a:gd name="T7" fmla="*/ 6 h 40"/>
                <a:gd name="T8" fmla="*/ 8 w 21"/>
                <a:gd name="T9" fmla="*/ 0 h 40"/>
                <a:gd name="T10" fmla="*/ 2 w 21"/>
                <a:gd name="T11" fmla="*/ 6 h 40"/>
                <a:gd name="T12" fmla="*/ 0 w 21"/>
                <a:gd name="T13" fmla="*/ 19 h 40"/>
                <a:gd name="T14" fmla="*/ 2 w 21"/>
                <a:gd name="T15" fmla="*/ 31 h 40"/>
                <a:gd name="T16" fmla="*/ 8 w 21"/>
                <a:gd name="T17" fmla="*/ 3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0"/>
                <a:gd name="T29" fmla="*/ 21 w 2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0">
                  <a:moveTo>
                    <a:pt x="10" y="39"/>
                  </a:moveTo>
                  <a:lnTo>
                    <a:pt x="17" y="33"/>
                  </a:lnTo>
                  <a:lnTo>
                    <a:pt x="20" y="20"/>
                  </a:lnTo>
                  <a:lnTo>
                    <a:pt x="17" y="6"/>
                  </a:lnTo>
                  <a:lnTo>
                    <a:pt x="10" y="0"/>
                  </a:lnTo>
                  <a:lnTo>
                    <a:pt x="3" y="6"/>
                  </a:lnTo>
                  <a:lnTo>
                    <a:pt x="0" y="20"/>
                  </a:lnTo>
                  <a:lnTo>
                    <a:pt x="3" y="33"/>
                  </a:lnTo>
                  <a:lnTo>
                    <a:pt x="10" y="3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9" name="Freeform 375">
              <a:extLst>
                <a:ext uri="{FF2B5EF4-FFF2-40B4-BE49-F238E27FC236}">
                  <a16:creationId xmlns:a16="http://schemas.microsoft.com/office/drawing/2014/main" id="{90ABC013-138D-445A-8E9D-2D6E8D6B41C4}"/>
                </a:ext>
              </a:extLst>
            </p:cNvPr>
            <p:cNvSpPr>
              <a:spLocks/>
            </p:cNvSpPr>
            <p:nvPr/>
          </p:nvSpPr>
          <p:spPr bwMode="auto">
            <a:xfrm>
              <a:off x="3733" y="1214"/>
              <a:ext cx="29" cy="24"/>
            </a:xfrm>
            <a:custGeom>
              <a:avLst/>
              <a:gdLst>
                <a:gd name="T0" fmla="*/ 14 w 34"/>
                <a:gd name="T1" fmla="*/ 23 h 26"/>
                <a:gd name="T2" fmla="*/ 23 w 34"/>
                <a:gd name="T3" fmla="*/ 19 h 26"/>
                <a:gd name="T4" fmla="*/ 26 w 34"/>
                <a:gd name="T5" fmla="*/ 17 h 26"/>
                <a:gd name="T6" fmla="*/ 28 w 34"/>
                <a:gd name="T7" fmla="*/ 11 h 26"/>
                <a:gd name="T8" fmla="*/ 26 w 34"/>
                <a:gd name="T9" fmla="*/ 6 h 26"/>
                <a:gd name="T10" fmla="*/ 23 w 34"/>
                <a:gd name="T11" fmla="*/ 3 h 26"/>
                <a:gd name="T12" fmla="*/ 20 w 34"/>
                <a:gd name="T13" fmla="*/ 0 h 26"/>
                <a:gd name="T14" fmla="*/ 14 w 34"/>
                <a:gd name="T15" fmla="*/ 0 h 26"/>
                <a:gd name="T16" fmla="*/ 3 w 34"/>
                <a:gd name="T17" fmla="*/ 3 h 26"/>
                <a:gd name="T18" fmla="*/ 0 w 34"/>
                <a:gd name="T19" fmla="*/ 11 h 26"/>
                <a:gd name="T20" fmla="*/ 3 w 34"/>
                <a:gd name="T21" fmla="*/ 19 h 26"/>
                <a:gd name="T22" fmla="*/ 14 w 34"/>
                <a:gd name="T23" fmla="*/ 23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26"/>
                <a:gd name="T38" fmla="*/ 34 w 34"/>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26">
                  <a:moveTo>
                    <a:pt x="16" y="25"/>
                  </a:moveTo>
                  <a:lnTo>
                    <a:pt x="27" y="21"/>
                  </a:lnTo>
                  <a:lnTo>
                    <a:pt x="31" y="18"/>
                  </a:lnTo>
                  <a:lnTo>
                    <a:pt x="33" y="12"/>
                  </a:lnTo>
                  <a:lnTo>
                    <a:pt x="31" y="6"/>
                  </a:lnTo>
                  <a:lnTo>
                    <a:pt x="27" y="3"/>
                  </a:lnTo>
                  <a:lnTo>
                    <a:pt x="23" y="0"/>
                  </a:lnTo>
                  <a:lnTo>
                    <a:pt x="16" y="0"/>
                  </a:lnTo>
                  <a:lnTo>
                    <a:pt x="4" y="3"/>
                  </a:lnTo>
                  <a:lnTo>
                    <a:pt x="0" y="12"/>
                  </a:lnTo>
                  <a:lnTo>
                    <a:pt x="4" y="21"/>
                  </a:lnTo>
                  <a:lnTo>
                    <a:pt x="16" y="2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0" name="Freeform 376">
              <a:extLst>
                <a:ext uri="{FF2B5EF4-FFF2-40B4-BE49-F238E27FC236}">
                  <a16:creationId xmlns:a16="http://schemas.microsoft.com/office/drawing/2014/main" id="{1FC33A80-4229-4912-AD71-3EF557769DB8}"/>
                </a:ext>
              </a:extLst>
            </p:cNvPr>
            <p:cNvSpPr>
              <a:spLocks/>
            </p:cNvSpPr>
            <p:nvPr/>
          </p:nvSpPr>
          <p:spPr bwMode="auto">
            <a:xfrm>
              <a:off x="3857" y="1170"/>
              <a:ext cx="29" cy="26"/>
            </a:xfrm>
            <a:custGeom>
              <a:avLst/>
              <a:gdLst>
                <a:gd name="T0" fmla="*/ 28 w 34"/>
                <a:gd name="T1" fmla="*/ 2 h 28"/>
                <a:gd name="T2" fmla="*/ 22 w 34"/>
                <a:gd name="T3" fmla="*/ 0 h 28"/>
                <a:gd name="T4" fmla="*/ 17 w 34"/>
                <a:gd name="T5" fmla="*/ 0 h 28"/>
                <a:gd name="T6" fmla="*/ 12 w 34"/>
                <a:gd name="T7" fmla="*/ 5 h 28"/>
                <a:gd name="T8" fmla="*/ 2 w 34"/>
                <a:gd name="T9" fmla="*/ 17 h 28"/>
                <a:gd name="T10" fmla="*/ 0 w 34"/>
                <a:gd name="T11" fmla="*/ 21 h 28"/>
                <a:gd name="T12" fmla="*/ 3 w 34"/>
                <a:gd name="T13" fmla="*/ 25 h 28"/>
                <a:gd name="T14" fmla="*/ 11 w 34"/>
                <a:gd name="T15" fmla="*/ 25 h 28"/>
                <a:gd name="T16" fmla="*/ 20 w 34"/>
                <a:gd name="T17" fmla="*/ 17 h 28"/>
                <a:gd name="T18" fmla="*/ 26 w 34"/>
                <a:gd name="T19" fmla="*/ 8 h 28"/>
                <a:gd name="T20" fmla="*/ 28 w 34"/>
                <a:gd name="T21" fmla="*/ 2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8"/>
                <a:gd name="T35" fmla="*/ 34 w 3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8">
                  <a:moveTo>
                    <a:pt x="33" y="2"/>
                  </a:moveTo>
                  <a:lnTo>
                    <a:pt x="26" y="0"/>
                  </a:lnTo>
                  <a:lnTo>
                    <a:pt x="20" y="0"/>
                  </a:lnTo>
                  <a:lnTo>
                    <a:pt x="14" y="5"/>
                  </a:lnTo>
                  <a:lnTo>
                    <a:pt x="2" y="18"/>
                  </a:lnTo>
                  <a:lnTo>
                    <a:pt x="0" y="23"/>
                  </a:lnTo>
                  <a:lnTo>
                    <a:pt x="4" y="27"/>
                  </a:lnTo>
                  <a:lnTo>
                    <a:pt x="13" y="27"/>
                  </a:lnTo>
                  <a:lnTo>
                    <a:pt x="23" y="18"/>
                  </a:lnTo>
                  <a:lnTo>
                    <a:pt x="30" y="9"/>
                  </a:lnTo>
                  <a:lnTo>
                    <a:pt x="33" y="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1" name="Freeform 377">
              <a:extLst>
                <a:ext uri="{FF2B5EF4-FFF2-40B4-BE49-F238E27FC236}">
                  <a16:creationId xmlns:a16="http://schemas.microsoft.com/office/drawing/2014/main" id="{39210980-CD9B-43EE-82E2-1E94F529C656}"/>
                </a:ext>
              </a:extLst>
            </p:cNvPr>
            <p:cNvSpPr>
              <a:spLocks/>
            </p:cNvSpPr>
            <p:nvPr/>
          </p:nvSpPr>
          <p:spPr bwMode="auto">
            <a:xfrm>
              <a:off x="3769" y="1186"/>
              <a:ext cx="39" cy="29"/>
            </a:xfrm>
            <a:custGeom>
              <a:avLst/>
              <a:gdLst>
                <a:gd name="T0" fmla="*/ 13 w 45"/>
                <a:gd name="T1" fmla="*/ 3 h 31"/>
                <a:gd name="T2" fmla="*/ 4 w 45"/>
                <a:gd name="T3" fmla="*/ 0 h 31"/>
                <a:gd name="T4" fmla="*/ 0 w 45"/>
                <a:gd name="T5" fmla="*/ 0 h 31"/>
                <a:gd name="T6" fmla="*/ 0 w 45"/>
                <a:gd name="T7" fmla="*/ 7 h 31"/>
                <a:gd name="T8" fmla="*/ 13 w 45"/>
                <a:gd name="T9" fmla="*/ 22 h 31"/>
                <a:gd name="T10" fmla="*/ 21 w 45"/>
                <a:gd name="T11" fmla="*/ 26 h 31"/>
                <a:gd name="T12" fmla="*/ 30 w 45"/>
                <a:gd name="T13" fmla="*/ 28 h 31"/>
                <a:gd name="T14" fmla="*/ 36 w 45"/>
                <a:gd name="T15" fmla="*/ 26 h 31"/>
                <a:gd name="T16" fmla="*/ 38 w 45"/>
                <a:gd name="T17" fmla="*/ 23 h 31"/>
                <a:gd name="T18" fmla="*/ 32 w 45"/>
                <a:gd name="T19" fmla="*/ 17 h 31"/>
                <a:gd name="T20" fmla="*/ 13 w 45"/>
                <a:gd name="T21" fmla="*/ 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31"/>
                <a:gd name="T35" fmla="*/ 45 w 45"/>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31">
                  <a:moveTo>
                    <a:pt x="15" y="3"/>
                  </a:moveTo>
                  <a:lnTo>
                    <a:pt x="5" y="0"/>
                  </a:lnTo>
                  <a:lnTo>
                    <a:pt x="0" y="0"/>
                  </a:lnTo>
                  <a:lnTo>
                    <a:pt x="0" y="7"/>
                  </a:lnTo>
                  <a:lnTo>
                    <a:pt x="15" y="23"/>
                  </a:lnTo>
                  <a:lnTo>
                    <a:pt x="24" y="28"/>
                  </a:lnTo>
                  <a:lnTo>
                    <a:pt x="35" y="30"/>
                  </a:lnTo>
                  <a:lnTo>
                    <a:pt x="42" y="28"/>
                  </a:lnTo>
                  <a:lnTo>
                    <a:pt x="44" y="25"/>
                  </a:lnTo>
                  <a:lnTo>
                    <a:pt x="37" y="18"/>
                  </a:lnTo>
                  <a:lnTo>
                    <a:pt x="15" y="3"/>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2" name="Freeform 378">
              <a:extLst>
                <a:ext uri="{FF2B5EF4-FFF2-40B4-BE49-F238E27FC236}">
                  <a16:creationId xmlns:a16="http://schemas.microsoft.com/office/drawing/2014/main" id="{3FF2BCF3-0FAC-4DDA-BC6D-FBD81B45E32B}"/>
                </a:ext>
              </a:extLst>
            </p:cNvPr>
            <p:cNvSpPr>
              <a:spLocks/>
            </p:cNvSpPr>
            <p:nvPr/>
          </p:nvSpPr>
          <p:spPr bwMode="auto">
            <a:xfrm>
              <a:off x="3758" y="1203"/>
              <a:ext cx="33" cy="29"/>
            </a:xfrm>
            <a:custGeom>
              <a:avLst/>
              <a:gdLst>
                <a:gd name="T0" fmla="*/ 17 w 38"/>
                <a:gd name="T1" fmla="*/ 8 h 32"/>
                <a:gd name="T2" fmla="*/ 10 w 38"/>
                <a:gd name="T3" fmla="*/ 2 h 32"/>
                <a:gd name="T4" fmla="*/ 4 w 38"/>
                <a:gd name="T5" fmla="*/ 0 h 32"/>
                <a:gd name="T6" fmla="*/ 0 w 38"/>
                <a:gd name="T7" fmla="*/ 4 h 32"/>
                <a:gd name="T8" fmla="*/ 0 w 38"/>
                <a:gd name="T9" fmla="*/ 11 h 32"/>
                <a:gd name="T10" fmla="*/ 4 w 38"/>
                <a:gd name="T11" fmla="*/ 15 h 32"/>
                <a:gd name="T12" fmla="*/ 14 w 38"/>
                <a:gd name="T13" fmla="*/ 22 h 32"/>
                <a:gd name="T14" fmla="*/ 22 w 38"/>
                <a:gd name="T15" fmla="*/ 26 h 32"/>
                <a:gd name="T16" fmla="*/ 27 w 38"/>
                <a:gd name="T17" fmla="*/ 28 h 32"/>
                <a:gd name="T18" fmla="*/ 32 w 38"/>
                <a:gd name="T19" fmla="*/ 24 h 32"/>
                <a:gd name="T20" fmla="*/ 32 w 38"/>
                <a:gd name="T21" fmla="*/ 22 h 32"/>
                <a:gd name="T22" fmla="*/ 32 w 38"/>
                <a:gd name="T23" fmla="*/ 17 h 32"/>
                <a:gd name="T24" fmla="*/ 25 w 38"/>
                <a:gd name="T25" fmla="*/ 13 h 32"/>
                <a:gd name="T26" fmla="*/ 17 w 38"/>
                <a:gd name="T27" fmla="*/ 8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2"/>
                <a:gd name="T44" fmla="*/ 38 w 38"/>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2">
                  <a:moveTo>
                    <a:pt x="20" y="9"/>
                  </a:moveTo>
                  <a:lnTo>
                    <a:pt x="12" y="2"/>
                  </a:lnTo>
                  <a:lnTo>
                    <a:pt x="5" y="0"/>
                  </a:lnTo>
                  <a:lnTo>
                    <a:pt x="0" y="4"/>
                  </a:lnTo>
                  <a:lnTo>
                    <a:pt x="0" y="12"/>
                  </a:lnTo>
                  <a:lnTo>
                    <a:pt x="5" y="17"/>
                  </a:lnTo>
                  <a:lnTo>
                    <a:pt x="16" y="24"/>
                  </a:lnTo>
                  <a:lnTo>
                    <a:pt x="25" y="29"/>
                  </a:lnTo>
                  <a:lnTo>
                    <a:pt x="31" y="31"/>
                  </a:lnTo>
                  <a:lnTo>
                    <a:pt x="37" y="27"/>
                  </a:lnTo>
                  <a:lnTo>
                    <a:pt x="37" y="24"/>
                  </a:lnTo>
                  <a:lnTo>
                    <a:pt x="37" y="19"/>
                  </a:lnTo>
                  <a:lnTo>
                    <a:pt x="29" y="14"/>
                  </a:lnTo>
                  <a:lnTo>
                    <a:pt x="20" y="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3" name="Freeform 379">
              <a:extLst>
                <a:ext uri="{FF2B5EF4-FFF2-40B4-BE49-F238E27FC236}">
                  <a16:creationId xmlns:a16="http://schemas.microsoft.com/office/drawing/2014/main" id="{2E476F60-EB14-4D92-821D-B68677092757}"/>
                </a:ext>
              </a:extLst>
            </p:cNvPr>
            <p:cNvSpPr>
              <a:spLocks/>
            </p:cNvSpPr>
            <p:nvPr/>
          </p:nvSpPr>
          <p:spPr bwMode="auto">
            <a:xfrm>
              <a:off x="3798" y="1179"/>
              <a:ext cx="21" cy="24"/>
            </a:xfrm>
            <a:custGeom>
              <a:avLst/>
              <a:gdLst>
                <a:gd name="T0" fmla="*/ 8 w 24"/>
                <a:gd name="T1" fmla="*/ 0 h 25"/>
                <a:gd name="T2" fmla="*/ 2 w 24"/>
                <a:gd name="T3" fmla="*/ 0 h 25"/>
                <a:gd name="T4" fmla="*/ 0 w 24"/>
                <a:gd name="T5" fmla="*/ 3 h 25"/>
                <a:gd name="T6" fmla="*/ 1 w 24"/>
                <a:gd name="T7" fmla="*/ 12 h 25"/>
                <a:gd name="T8" fmla="*/ 6 w 24"/>
                <a:gd name="T9" fmla="*/ 19 h 25"/>
                <a:gd name="T10" fmla="*/ 12 w 24"/>
                <a:gd name="T11" fmla="*/ 23 h 25"/>
                <a:gd name="T12" fmla="*/ 20 w 24"/>
                <a:gd name="T13" fmla="*/ 23 h 25"/>
                <a:gd name="T14" fmla="*/ 8 w 24"/>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5"/>
                <a:gd name="T26" fmla="*/ 24 w 2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5">
                  <a:moveTo>
                    <a:pt x="9" y="0"/>
                  </a:moveTo>
                  <a:lnTo>
                    <a:pt x="2" y="0"/>
                  </a:lnTo>
                  <a:lnTo>
                    <a:pt x="0" y="3"/>
                  </a:lnTo>
                  <a:lnTo>
                    <a:pt x="1" y="12"/>
                  </a:lnTo>
                  <a:lnTo>
                    <a:pt x="7" y="20"/>
                  </a:lnTo>
                  <a:lnTo>
                    <a:pt x="14" y="24"/>
                  </a:lnTo>
                  <a:lnTo>
                    <a:pt x="23" y="24"/>
                  </a:lnTo>
                  <a:lnTo>
                    <a:pt x="9"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4" name="Freeform 380">
              <a:extLst>
                <a:ext uri="{FF2B5EF4-FFF2-40B4-BE49-F238E27FC236}">
                  <a16:creationId xmlns:a16="http://schemas.microsoft.com/office/drawing/2014/main" id="{ACB4FB08-FF6E-41BA-84C5-EB84CEE52566}"/>
                </a:ext>
              </a:extLst>
            </p:cNvPr>
            <p:cNvSpPr>
              <a:spLocks/>
            </p:cNvSpPr>
            <p:nvPr/>
          </p:nvSpPr>
          <p:spPr bwMode="auto">
            <a:xfrm>
              <a:off x="3837" y="1205"/>
              <a:ext cx="18" cy="24"/>
            </a:xfrm>
            <a:custGeom>
              <a:avLst/>
              <a:gdLst>
                <a:gd name="T0" fmla="*/ 9 w 21"/>
                <a:gd name="T1" fmla="*/ 0 h 26"/>
                <a:gd name="T2" fmla="*/ 7 w 21"/>
                <a:gd name="T3" fmla="*/ 1 h 26"/>
                <a:gd name="T4" fmla="*/ 0 w 21"/>
                <a:gd name="T5" fmla="*/ 3 h 26"/>
                <a:gd name="T6" fmla="*/ 0 w 21"/>
                <a:gd name="T7" fmla="*/ 9 h 26"/>
                <a:gd name="T8" fmla="*/ 9 w 21"/>
                <a:gd name="T9" fmla="*/ 23 h 26"/>
                <a:gd name="T10" fmla="*/ 17 w 21"/>
                <a:gd name="T11" fmla="*/ 18 h 26"/>
                <a:gd name="T12" fmla="*/ 17 w 21"/>
                <a:gd name="T13" fmla="*/ 10 h 26"/>
                <a:gd name="T14" fmla="*/ 15 w 21"/>
                <a:gd name="T15" fmla="*/ 6 h 26"/>
                <a:gd name="T16" fmla="*/ 9 w 21"/>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6"/>
                <a:gd name="T29" fmla="*/ 21 w 2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6">
                  <a:moveTo>
                    <a:pt x="11" y="0"/>
                  </a:moveTo>
                  <a:lnTo>
                    <a:pt x="8" y="1"/>
                  </a:lnTo>
                  <a:lnTo>
                    <a:pt x="0" y="3"/>
                  </a:lnTo>
                  <a:lnTo>
                    <a:pt x="0" y="10"/>
                  </a:lnTo>
                  <a:lnTo>
                    <a:pt x="11" y="25"/>
                  </a:lnTo>
                  <a:lnTo>
                    <a:pt x="20" y="19"/>
                  </a:lnTo>
                  <a:lnTo>
                    <a:pt x="20" y="11"/>
                  </a:lnTo>
                  <a:lnTo>
                    <a:pt x="17" y="6"/>
                  </a:lnTo>
                  <a:lnTo>
                    <a:pt x="11"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5" name="Freeform 381">
              <a:extLst>
                <a:ext uri="{FF2B5EF4-FFF2-40B4-BE49-F238E27FC236}">
                  <a16:creationId xmlns:a16="http://schemas.microsoft.com/office/drawing/2014/main" id="{16C0B8B3-3498-4F66-A773-0FBF5CC5C70D}"/>
                </a:ext>
              </a:extLst>
            </p:cNvPr>
            <p:cNvSpPr>
              <a:spLocks/>
            </p:cNvSpPr>
            <p:nvPr/>
          </p:nvSpPr>
          <p:spPr bwMode="auto">
            <a:xfrm>
              <a:off x="3280" y="1219"/>
              <a:ext cx="102" cy="204"/>
            </a:xfrm>
            <a:custGeom>
              <a:avLst/>
              <a:gdLst>
                <a:gd name="T0" fmla="*/ 41 w 119"/>
                <a:gd name="T1" fmla="*/ 19 h 220"/>
                <a:gd name="T2" fmla="*/ 35 w 119"/>
                <a:gd name="T3" fmla="*/ 16 h 220"/>
                <a:gd name="T4" fmla="*/ 32 w 119"/>
                <a:gd name="T5" fmla="*/ 18 h 220"/>
                <a:gd name="T6" fmla="*/ 31 w 119"/>
                <a:gd name="T7" fmla="*/ 21 h 220"/>
                <a:gd name="T8" fmla="*/ 31 w 119"/>
                <a:gd name="T9" fmla="*/ 28 h 220"/>
                <a:gd name="T10" fmla="*/ 27 w 119"/>
                <a:gd name="T11" fmla="*/ 30 h 220"/>
                <a:gd name="T12" fmla="*/ 22 w 119"/>
                <a:gd name="T13" fmla="*/ 31 h 220"/>
                <a:gd name="T14" fmla="*/ 15 w 119"/>
                <a:gd name="T15" fmla="*/ 21 h 220"/>
                <a:gd name="T16" fmla="*/ 10 w 119"/>
                <a:gd name="T17" fmla="*/ 15 h 220"/>
                <a:gd name="T18" fmla="*/ 5 w 119"/>
                <a:gd name="T19" fmla="*/ 14 h 220"/>
                <a:gd name="T20" fmla="*/ 2 w 119"/>
                <a:gd name="T21" fmla="*/ 14 h 220"/>
                <a:gd name="T22" fmla="*/ 0 w 119"/>
                <a:gd name="T23" fmla="*/ 32 h 220"/>
                <a:gd name="T24" fmla="*/ 0 w 119"/>
                <a:gd name="T25" fmla="*/ 53 h 220"/>
                <a:gd name="T26" fmla="*/ 3 w 119"/>
                <a:gd name="T27" fmla="*/ 65 h 220"/>
                <a:gd name="T28" fmla="*/ 7 w 119"/>
                <a:gd name="T29" fmla="*/ 77 h 220"/>
                <a:gd name="T30" fmla="*/ 12 w 119"/>
                <a:gd name="T31" fmla="*/ 83 h 220"/>
                <a:gd name="T32" fmla="*/ 26 w 119"/>
                <a:gd name="T33" fmla="*/ 105 h 220"/>
                <a:gd name="T34" fmla="*/ 38 w 119"/>
                <a:gd name="T35" fmla="*/ 97 h 220"/>
                <a:gd name="T36" fmla="*/ 41 w 119"/>
                <a:gd name="T37" fmla="*/ 86 h 220"/>
                <a:gd name="T38" fmla="*/ 54 w 119"/>
                <a:gd name="T39" fmla="*/ 86 h 220"/>
                <a:gd name="T40" fmla="*/ 56 w 119"/>
                <a:gd name="T41" fmla="*/ 87 h 220"/>
                <a:gd name="T42" fmla="*/ 60 w 119"/>
                <a:gd name="T43" fmla="*/ 92 h 220"/>
                <a:gd name="T44" fmla="*/ 63 w 119"/>
                <a:gd name="T45" fmla="*/ 97 h 220"/>
                <a:gd name="T46" fmla="*/ 57 w 119"/>
                <a:gd name="T47" fmla="*/ 105 h 220"/>
                <a:gd name="T48" fmla="*/ 33 w 119"/>
                <a:gd name="T49" fmla="*/ 120 h 220"/>
                <a:gd name="T50" fmla="*/ 33 w 119"/>
                <a:gd name="T51" fmla="*/ 132 h 220"/>
                <a:gd name="T52" fmla="*/ 41 w 119"/>
                <a:gd name="T53" fmla="*/ 140 h 220"/>
                <a:gd name="T54" fmla="*/ 33 w 119"/>
                <a:gd name="T55" fmla="*/ 150 h 220"/>
                <a:gd name="T56" fmla="*/ 36 w 119"/>
                <a:gd name="T57" fmla="*/ 161 h 220"/>
                <a:gd name="T58" fmla="*/ 45 w 119"/>
                <a:gd name="T59" fmla="*/ 176 h 220"/>
                <a:gd name="T60" fmla="*/ 55 w 119"/>
                <a:gd name="T61" fmla="*/ 192 h 220"/>
                <a:gd name="T62" fmla="*/ 60 w 119"/>
                <a:gd name="T63" fmla="*/ 203 h 220"/>
                <a:gd name="T64" fmla="*/ 69 w 119"/>
                <a:gd name="T65" fmla="*/ 195 h 220"/>
                <a:gd name="T66" fmla="*/ 77 w 119"/>
                <a:gd name="T67" fmla="*/ 158 h 220"/>
                <a:gd name="T68" fmla="*/ 82 w 119"/>
                <a:gd name="T69" fmla="*/ 141 h 220"/>
                <a:gd name="T70" fmla="*/ 87 w 119"/>
                <a:gd name="T71" fmla="*/ 120 h 220"/>
                <a:gd name="T72" fmla="*/ 95 w 119"/>
                <a:gd name="T73" fmla="*/ 90 h 220"/>
                <a:gd name="T74" fmla="*/ 99 w 119"/>
                <a:gd name="T75" fmla="*/ 80 h 220"/>
                <a:gd name="T76" fmla="*/ 101 w 119"/>
                <a:gd name="T77" fmla="*/ 70 h 220"/>
                <a:gd name="T78" fmla="*/ 99 w 119"/>
                <a:gd name="T79" fmla="*/ 60 h 220"/>
                <a:gd name="T80" fmla="*/ 90 w 119"/>
                <a:gd name="T81" fmla="*/ 43 h 220"/>
                <a:gd name="T82" fmla="*/ 93 w 119"/>
                <a:gd name="T83" fmla="*/ 19 h 220"/>
                <a:gd name="T84" fmla="*/ 64 w 119"/>
                <a:gd name="T85" fmla="*/ 0 h 220"/>
                <a:gd name="T86" fmla="*/ 57 w 119"/>
                <a:gd name="T87" fmla="*/ 3 h 220"/>
                <a:gd name="T88" fmla="*/ 54 w 119"/>
                <a:gd name="T89" fmla="*/ 5 h 220"/>
                <a:gd name="T90" fmla="*/ 54 w 119"/>
                <a:gd name="T91" fmla="*/ 9 h 220"/>
                <a:gd name="T92" fmla="*/ 52 w 119"/>
                <a:gd name="T93" fmla="*/ 20 h 220"/>
                <a:gd name="T94" fmla="*/ 49 w 119"/>
                <a:gd name="T95" fmla="*/ 28 h 220"/>
                <a:gd name="T96" fmla="*/ 41 w 119"/>
                <a:gd name="T97" fmla="*/ 19 h 2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220"/>
                <a:gd name="T149" fmla="*/ 119 w 119"/>
                <a:gd name="T150" fmla="*/ 220 h 2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220">
                  <a:moveTo>
                    <a:pt x="48" y="20"/>
                  </a:moveTo>
                  <a:lnTo>
                    <a:pt x="41" y="17"/>
                  </a:lnTo>
                  <a:lnTo>
                    <a:pt x="37" y="19"/>
                  </a:lnTo>
                  <a:lnTo>
                    <a:pt x="36" y="23"/>
                  </a:lnTo>
                  <a:lnTo>
                    <a:pt x="36" y="30"/>
                  </a:lnTo>
                  <a:lnTo>
                    <a:pt x="31" y="32"/>
                  </a:lnTo>
                  <a:lnTo>
                    <a:pt x="26" y="33"/>
                  </a:lnTo>
                  <a:lnTo>
                    <a:pt x="18" y="23"/>
                  </a:lnTo>
                  <a:lnTo>
                    <a:pt x="12" y="16"/>
                  </a:lnTo>
                  <a:lnTo>
                    <a:pt x="6" y="15"/>
                  </a:lnTo>
                  <a:lnTo>
                    <a:pt x="2" y="15"/>
                  </a:lnTo>
                  <a:lnTo>
                    <a:pt x="0" y="34"/>
                  </a:lnTo>
                  <a:lnTo>
                    <a:pt x="0" y="57"/>
                  </a:lnTo>
                  <a:lnTo>
                    <a:pt x="3" y="70"/>
                  </a:lnTo>
                  <a:lnTo>
                    <a:pt x="8" y="83"/>
                  </a:lnTo>
                  <a:lnTo>
                    <a:pt x="14" y="90"/>
                  </a:lnTo>
                  <a:lnTo>
                    <a:pt x="30" y="113"/>
                  </a:lnTo>
                  <a:lnTo>
                    <a:pt x="44" y="105"/>
                  </a:lnTo>
                  <a:lnTo>
                    <a:pt x="48" y="93"/>
                  </a:lnTo>
                  <a:lnTo>
                    <a:pt x="63" y="93"/>
                  </a:lnTo>
                  <a:lnTo>
                    <a:pt x="65" y="94"/>
                  </a:lnTo>
                  <a:lnTo>
                    <a:pt x="70" y="99"/>
                  </a:lnTo>
                  <a:lnTo>
                    <a:pt x="74" y="105"/>
                  </a:lnTo>
                  <a:lnTo>
                    <a:pt x="66" y="113"/>
                  </a:lnTo>
                  <a:lnTo>
                    <a:pt x="38" y="129"/>
                  </a:lnTo>
                  <a:lnTo>
                    <a:pt x="38" y="142"/>
                  </a:lnTo>
                  <a:lnTo>
                    <a:pt x="48" y="151"/>
                  </a:lnTo>
                  <a:lnTo>
                    <a:pt x="38" y="162"/>
                  </a:lnTo>
                  <a:lnTo>
                    <a:pt x="42" y="174"/>
                  </a:lnTo>
                  <a:lnTo>
                    <a:pt x="52" y="190"/>
                  </a:lnTo>
                  <a:lnTo>
                    <a:pt x="64" y="207"/>
                  </a:lnTo>
                  <a:lnTo>
                    <a:pt x="70" y="219"/>
                  </a:lnTo>
                  <a:lnTo>
                    <a:pt x="80" y="210"/>
                  </a:lnTo>
                  <a:lnTo>
                    <a:pt x="90" y="170"/>
                  </a:lnTo>
                  <a:lnTo>
                    <a:pt x="96" y="152"/>
                  </a:lnTo>
                  <a:lnTo>
                    <a:pt x="101" y="129"/>
                  </a:lnTo>
                  <a:lnTo>
                    <a:pt x="111" y="97"/>
                  </a:lnTo>
                  <a:lnTo>
                    <a:pt x="115" y="86"/>
                  </a:lnTo>
                  <a:lnTo>
                    <a:pt x="118" y="75"/>
                  </a:lnTo>
                  <a:lnTo>
                    <a:pt x="116" y="65"/>
                  </a:lnTo>
                  <a:lnTo>
                    <a:pt x="105" y="46"/>
                  </a:lnTo>
                  <a:lnTo>
                    <a:pt x="109" y="21"/>
                  </a:lnTo>
                  <a:lnTo>
                    <a:pt x="75" y="0"/>
                  </a:lnTo>
                  <a:lnTo>
                    <a:pt x="67" y="3"/>
                  </a:lnTo>
                  <a:lnTo>
                    <a:pt x="63" y="5"/>
                  </a:lnTo>
                  <a:lnTo>
                    <a:pt x="63" y="10"/>
                  </a:lnTo>
                  <a:lnTo>
                    <a:pt x="61" y="22"/>
                  </a:lnTo>
                  <a:lnTo>
                    <a:pt x="57" y="30"/>
                  </a:lnTo>
                  <a:lnTo>
                    <a:pt x="48" y="2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6" name="Freeform 382">
              <a:extLst>
                <a:ext uri="{FF2B5EF4-FFF2-40B4-BE49-F238E27FC236}">
                  <a16:creationId xmlns:a16="http://schemas.microsoft.com/office/drawing/2014/main" id="{AE6985D2-55FD-4B89-A60E-09214F670B91}"/>
                </a:ext>
              </a:extLst>
            </p:cNvPr>
            <p:cNvSpPr>
              <a:spLocks/>
            </p:cNvSpPr>
            <p:nvPr/>
          </p:nvSpPr>
          <p:spPr bwMode="auto">
            <a:xfrm>
              <a:off x="3360" y="1183"/>
              <a:ext cx="115" cy="88"/>
            </a:xfrm>
            <a:custGeom>
              <a:avLst/>
              <a:gdLst>
                <a:gd name="T0" fmla="*/ 20 w 134"/>
                <a:gd name="T1" fmla="*/ 0 h 95"/>
                <a:gd name="T2" fmla="*/ 12 w 134"/>
                <a:gd name="T3" fmla="*/ 19 h 95"/>
                <a:gd name="T4" fmla="*/ 0 w 134"/>
                <a:gd name="T5" fmla="*/ 28 h 95"/>
                <a:gd name="T6" fmla="*/ 2 w 134"/>
                <a:gd name="T7" fmla="*/ 36 h 95"/>
                <a:gd name="T8" fmla="*/ 10 w 134"/>
                <a:gd name="T9" fmla="*/ 47 h 95"/>
                <a:gd name="T10" fmla="*/ 23 w 134"/>
                <a:gd name="T11" fmla="*/ 50 h 95"/>
                <a:gd name="T12" fmla="*/ 28 w 134"/>
                <a:gd name="T13" fmla="*/ 54 h 95"/>
                <a:gd name="T14" fmla="*/ 27 w 134"/>
                <a:gd name="T15" fmla="*/ 58 h 95"/>
                <a:gd name="T16" fmla="*/ 21 w 134"/>
                <a:gd name="T17" fmla="*/ 67 h 95"/>
                <a:gd name="T18" fmla="*/ 23 w 134"/>
                <a:gd name="T19" fmla="*/ 73 h 95"/>
                <a:gd name="T20" fmla="*/ 30 w 134"/>
                <a:gd name="T21" fmla="*/ 79 h 95"/>
                <a:gd name="T22" fmla="*/ 36 w 134"/>
                <a:gd name="T23" fmla="*/ 81 h 95"/>
                <a:gd name="T24" fmla="*/ 52 w 134"/>
                <a:gd name="T25" fmla="*/ 80 h 95"/>
                <a:gd name="T26" fmla="*/ 63 w 134"/>
                <a:gd name="T27" fmla="*/ 81 h 95"/>
                <a:gd name="T28" fmla="*/ 74 w 134"/>
                <a:gd name="T29" fmla="*/ 87 h 95"/>
                <a:gd name="T30" fmla="*/ 114 w 134"/>
                <a:gd name="T31" fmla="*/ 38 h 95"/>
                <a:gd name="T32" fmla="*/ 105 w 134"/>
                <a:gd name="T33" fmla="*/ 22 h 95"/>
                <a:gd name="T34" fmla="*/ 85 w 134"/>
                <a:gd name="T35" fmla="*/ 19 h 95"/>
                <a:gd name="T36" fmla="*/ 51 w 134"/>
                <a:gd name="T37" fmla="*/ 0 h 95"/>
                <a:gd name="T38" fmla="*/ 50 w 134"/>
                <a:gd name="T39" fmla="*/ 10 h 95"/>
                <a:gd name="T40" fmla="*/ 36 w 134"/>
                <a:gd name="T41" fmla="*/ 9 h 95"/>
                <a:gd name="T42" fmla="*/ 20 w 134"/>
                <a:gd name="T43" fmla="*/ 0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95"/>
                <a:gd name="T68" fmla="*/ 134 w 134"/>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95">
                  <a:moveTo>
                    <a:pt x="23" y="0"/>
                  </a:moveTo>
                  <a:lnTo>
                    <a:pt x="14" y="20"/>
                  </a:lnTo>
                  <a:lnTo>
                    <a:pt x="0" y="30"/>
                  </a:lnTo>
                  <a:lnTo>
                    <a:pt x="2" y="39"/>
                  </a:lnTo>
                  <a:lnTo>
                    <a:pt x="12" y="51"/>
                  </a:lnTo>
                  <a:lnTo>
                    <a:pt x="27" y="54"/>
                  </a:lnTo>
                  <a:lnTo>
                    <a:pt x="33" y="58"/>
                  </a:lnTo>
                  <a:lnTo>
                    <a:pt x="31" y="63"/>
                  </a:lnTo>
                  <a:lnTo>
                    <a:pt x="25" y="72"/>
                  </a:lnTo>
                  <a:lnTo>
                    <a:pt x="27" y="79"/>
                  </a:lnTo>
                  <a:lnTo>
                    <a:pt x="35" y="85"/>
                  </a:lnTo>
                  <a:lnTo>
                    <a:pt x="42" y="87"/>
                  </a:lnTo>
                  <a:lnTo>
                    <a:pt x="61" y="86"/>
                  </a:lnTo>
                  <a:lnTo>
                    <a:pt x="73" y="87"/>
                  </a:lnTo>
                  <a:lnTo>
                    <a:pt x="86" y="94"/>
                  </a:lnTo>
                  <a:lnTo>
                    <a:pt x="133" y="41"/>
                  </a:lnTo>
                  <a:lnTo>
                    <a:pt x="122" y="24"/>
                  </a:lnTo>
                  <a:lnTo>
                    <a:pt x="99" y="20"/>
                  </a:lnTo>
                  <a:lnTo>
                    <a:pt x="60" y="0"/>
                  </a:lnTo>
                  <a:lnTo>
                    <a:pt x="58" y="11"/>
                  </a:lnTo>
                  <a:lnTo>
                    <a:pt x="42" y="10"/>
                  </a:lnTo>
                  <a:lnTo>
                    <a:pt x="23"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7" name="Freeform 383">
              <a:extLst>
                <a:ext uri="{FF2B5EF4-FFF2-40B4-BE49-F238E27FC236}">
                  <a16:creationId xmlns:a16="http://schemas.microsoft.com/office/drawing/2014/main" id="{60614FEB-8035-4982-A6B0-AABB6BD2A1CE}"/>
                </a:ext>
              </a:extLst>
            </p:cNvPr>
            <p:cNvSpPr>
              <a:spLocks/>
            </p:cNvSpPr>
            <p:nvPr/>
          </p:nvSpPr>
          <p:spPr bwMode="auto">
            <a:xfrm>
              <a:off x="3387" y="1332"/>
              <a:ext cx="42" cy="43"/>
            </a:xfrm>
            <a:custGeom>
              <a:avLst/>
              <a:gdLst>
                <a:gd name="T0" fmla="*/ 24 w 50"/>
                <a:gd name="T1" fmla="*/ 6 h 46"/>
                <a:gd name="T2" fmla="*/ 18 w 50"/>
                <a:gd name="T3" fmla="*/ 2 h 46"/>
                <a:gd name="T4" fmla="*/ 13 w 50"/>
                <a:gd name="T5" fmla="*/ 0 h 46"/>
                <a:gd name="T6" fmla="*/ 9 w 50"/>
                <a:gd name="T7" fmla="*/ 1 h 46"/>
                <a:gd name="T8" fmla="*/ 1 w 50"/>
                <a:gd name="T9" fmla="*/ 13 h 46"/>
                <a:gd name="T10" fmla="*/ 0 w 50"/>
                <a:gd name="T11" fmla="*/ 20 h 46"/>
                <a:gd name="T12" fmla="*/ 3 w 50"/>
                <a:gd name="T13" fmla="*/ 25 h 46"/>
                <a:gd name="T14" fmla="*/ 24 w 50"/>
                <a:gd name="T15" fmla="*/ 42 h 46"/>
                <a:gd name="T16" fmla="*/ 34 w 50"/>
                <a:gd name="T17" fmla="*/ 36 h 46"/>
                <a:gd name="T18" fmla="*/ 41 w 50"/>
                <a:gd name="T19" fmla="*/ 29 h 46"/>
                <a:gd name="T20" fmla="*/ 41 w 50"/>
                <a:gd name="T21" fmla="*/ 22 h 46"/>
                <a:gd name="T22" fmla="*/ 24 w 50"/>
                <a:gd name="T23" fmla="*/ 6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46"/>
                <a:gd name="T38" fmla="*/ 50 w 50"/>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46">
                  <a:moveTo>
                    <a:pt x="29" y="6"/>
                  </a:moveTo>
                  <a:lnTo>
                    <a:pt x="22" y="2"/>
                  </a:lnTo>
                  <a:lnTo>
                    <a:pt x="15" y="0"/>
                  </a:lnTo>
                  <a:lnTo>
                    <a:pt x="11" y="1"/>
                  </a:lnTo>
                  <a:lnTo>
                    <a:pt x="1" y="14"/>
                  </a:lnTo>
                  <a:lnTo>
                    <a:pt x="0" y="21"/>
                  </a:lnTo>
                  <a:lnTo>
                    <a:pt x="3" y="27"/>
                  </a:lnTo>
                  <a:lnTo>
                    <a:pt x="29" y="45"/>
                  </a:lnTo>
                  <a:lnTo>
                    <a:pt x="41" y="38"/>
                  </a:lnTo>
                  <a:lnTo>
                    <a:pt x="49" y="31"/>
                  </a:lnTo>
                  <a:lnTo>
                    <a:pt x="49" y="24"/>
                  </a:lnTo>
                  <a:lnTo>
                    <a:pt x="29" y="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8" name="Freeform 384">
              <a:extLst>
                <a:ext uri="{FF2B5EF4-FFF2-40B4-BE49-F238E27FC236}">
                  <a16:creationId xmlns:a16="http://schemas.microsoft.com/office/drawing/2014/main" id="{EAF11CF9-22BA-4993-9821-C23D48609629}"/>
                </a:ext>
              </a:extLst>
            </p:cNvPr>
            <p:cNvSpPr>
              <a:spLocks/>
            </p:cNvSpPr>
            <p:nvPr/>
          </p:nvSpPr>
          <p:spPr bwMode="auto">
            <a:xfrm>
              <a:off x="3264" y="1286"/>
              <a:ext cx="36" cy="45"/>
            </a:xfrm>
            <a:custGeom>
              <a:avLst/>
              <a:gdLst>
                <a:gd name="T0" fmla="*/ 0 w 42"/>
                <a:gd name="T1" fmla="*/ 0 h 49"/>
                <a:gd name="T2" fmla="*/ 2 w 42"/>
                <a:gd name="T3" fmla="*/ 10 h 49"/>
                <a:gd name="T4" fmla="*/ 11 w 42"/>
                <a:gd name="T5" fmla="*/ 25 h 49"/>
                <a:gd name="T6" fmla="*/ 21 w 42"/>
                <a:gd name="T7" fmla="*/ 38 h 49"/>
                <a:gd name="T8" fmla="*/ 33 w 42"/>
                <a:gd name="T9" fmla="*/ 44 h 49"/>
                <a:gd name="T10" fmla="*/ 35 w 42"/>
                <a:gd name="T11" fmla="*/ 40 h 49"/>
                <a:gd name="T12" fmla="*/ 33 w 42"/>
                <a:gd name="T13" fmla="*/ 36 h 49"/>
                <a:gd name="T14" fmla="*/ 28 w 42"/>
                <a:gd name="T15" fmla="*/ 28 h 49"/>
                <a:gd name="T16" fmla="*/ 23 w 42"/>
                <a:gd name="T17" fmla="*/ 23 h 49"/>
                <a:gd name="T18" fmla="*/ 9 w 42"/>
                <a:gd name="T19" fmla="*/ 11 h 49"/>
                <a:gd name="T20" fmla="*/ 0 w 4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9"/>
                <a:gd name="T35" fmla="*/ 42 w 4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9">
                  <a:moveTo>
                    <a:pt x="0" y="0"/>
                  </a:moveTo>
                  <a:lnTo>
                    <a:pt x="2" y="11"/>
                  </a:lnTo>
                  <a:lnTo>
                    <a:pt x="13" y="27"/>
                  </a:lnTo>
                  <a:lnTo>
                    <a:pt x="25" y="41"/>
                  </a:lnTo>
                  <a:lnTo>
                    <a:pt x="38" y="48"/>
                  </a:lnTo>
                  <a:lnTo>
                    <a:pt x="41" y="44"/>
                  </a:lnTo>
                  <a:lnTo>
                    <a:pt x="38" y="39"/>
                  </a:lnTo>
                  <a:lnTo>
                    <a:pt x="33" y="31"/>
                  </a:lnTo>
                  <a:lnTo>
                    <a:pt x="27" y="25"/>
                  </a:lnTo>
                  <a:lnTo>
                    <a:pt x="11" y="12"/>
                  </a:lnTo>
                  <a:lnTo>
                    <a:pt x="0"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9" name="Freeform 385">
              <a:extLst>
                <a:ext uri="{FF2B5EF4-FFF2-40B4-BE49-F238E27FC236}">
                  <a16:creationId xmlns:a16="http://schemas.microsoft.com/office/drawing/2014/main" id="{B6ECDD61-07C7-4DEE-B5B6-08739629BAA8}"/>
                </a:ext>
              </a:extLst>
            </p:cNvPr>
            <p:cNvSpPr>
              <a:spLocks/>
            </p:cNvSpPr>
            <p:nvPr/>
          </p:nvSpPr>
          <p:spPr bwMode="auto">
            <a:xfrm>
              <a:off x="3383" y="1300"/>
              <a:ext cx="31" cy="23"/>
            </a:xfrm>
            <a:custGeom>
              <a:avLst/>
              <a:gdLst>
                <a:gd name="T0" fmla="*/ 15 w 36"/>
                <a:gd name="T1" fmla="*/ 0 h 25"/>
                <a:gd name="T2" fmla="*/ 21 w 36"/>
                <a:gd name="T3" fmla="*/ 0 h 25"/>
                <a:gd name="T4" fmla="*/ 25 w 36"/>
                <a:gd name="T5" fmla="*/ 3 h 25"/>
                <a:gd name="T6" fmla="*/ 28 w 36"/>
                <a:gd name="T7" fmla="*/ 6 h 25"/>
                <a:gd name="T8" fmla="*/ 30 w 36"/>
                <a:gd name="T9" fmla="*/ 11 h 25"/>
                <a:gd name="T10" fmla="*/ 28 w 36"/>
                <a:gd name="T11" fmla="*/ 15 h 25"/>
                <a:gd name="T12" fmla="*/ 25 w 36"/>
                <a:gd name="T13" fmla="*/ 17 h 25"/>
                <a:gd name="T14" fmla="*/ 15 w 36"/>
                <a:gd name="T15" fmla="*/ 22 h 25"/>
                <a:gd name="T16" fmla="*/ 3 w 36"/>
                <a:gd name="T17" fmla="*/ 17 h 25"/>
                <a:gd name="T18" fmla="*/ 0 w 36"/>
                <a:gd name="T19" fmla="*/ 11 h 25"/>
                <a:gd name="T20" fmla="*/ 3 w 36"/>
                <a:gd name="T21" fmla="*/ 3 h 25"/>
                <a:gd name="T22" fmla="*/ 15 w 36"/>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5"/>
                <a:gd name="T38" fmla="*/ 36 w 36"/>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5">
                  <a:moveTo>
                    <a:pt x="17" y="0"/>
                  </a:moveTo>
                  <a:lnTo>
                    <a:pt x="24" y="0"/>
                  </a:lnTo>
                  <a:lnTo>
                    <a:pt x="29" y="3"/>
                  </a:lnTo>
                  <a:lnTo>
                    <a:pt x="32" y="6"/>
                  </a:lnTo>
                  <a:lnTo>
                    <a:pt x="35" y="12"/>
                  </a:lnTo>
                  <a:lnTo>
                    <a:pt x="32" y="16"/>
                  </a:lnTo>
                  <a:lnTo>
                    <a:pt x="29" y="19"/>
                  </a:lnTo>
                  <a:lnTo>
                    <a:pt x="17" y="24"/>
                  </a:lnTo>
                  <a:lnTo>
                    <a:pt x="4" y="19"/>
                  </a:lnTo>
                  <a:lnTo>
                    <a:pt x="0" y="12"/>
                  </a:lnTo>
                  <a:lnTo>
                    <a:pt x="4" y="3"/>
                  </a:lnTo>
                  <a:lnTo>
                    <a:pt x="17"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40" name="Freeform 386">
              <a:extLst>
                <a:ext uri="{FF2B5EF4-FFF2-40B4-BE49-F238E27FC236}">
                  <a16:creationId xmlns:a16="http://schemas.microsoft.com/office/drawing/2014/main" id="{6951FB79-012F-481D-9AFF-D5B29B2CA967}"/>
                </a:ext>
              </a:extLst>
            </p:cNvPr>
            <p:cNvSpPr>
              <a:spLocks/>
            </p:cNvSpPr>
            <p:nvPr/>
          </p:nvSpPr>
          <p:spPr bwMode="auto">
            <a:xfrm>
              <a:off x="4905" y="2001"/>
              <a:ext cx="18" cy="24"/>
            </a:xfrm>
            <a:custGeom>
              <a:avLst/>
              <a:gdLst>
                <a:gd name="T0" fmla="*/ 8 w 20"/>
                <a:gd name="T1" fmla="*/ 23 h 26"/>
                <a:gd name="T2" fmla="*/ 2 w 20"/>
                <a:gd name="T3" fmla="*/ 19 h 26"/>
                <a:gd name="T4" fmla="*/ 0 w 20"/>
                <a:gd name="T5" fmla="*/ 12 h 26"/>
                <a:gd name="T6" fmla="*/ 2 w 20"/>
                <a:gd name="T7" fmla="*/ 4 h 26"/>
                <a:gd name="T8" fmla="*/ 8 w 20"/>
                <a:gd name="T9" fmla="*/ 0 h 26"/>
                <a:gd name="T10" fmla="*/ 14 w 20"/>
                <a:gd name="T11" fmla="*/ 4 h 26"/>
                <a:gd name="T12" fmla="*/ 17 w 20"/>
                <a:gd name="T13" fmla="*/ 12 h 26"/>
                <a:gd name="T14" fmla="*/ 14 w 20"/>
                <a:gd name="T15" fmla="*/ 19 h 26"/>
                <a:gd name="T16" fmla="*/ 8 w 20"/>
                <a:gd name="T17" fmla="*/ 23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6"/>
                <a:gd name="T29" fmla="*/ 20 w 2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6">
                  <a:moveTo>
                    <a:pt x="9" y="25"/>
                  </a:moveTo>
                  <a:lnTo>
                    <a:pt x="2" y="21"/>
                  </a:lnTo>
                  <a:lnTo>
                    <a:pt x="0" y="13"/>
                  </a:lnTo>
                  <a:lnTo>
                    <a:pt x="2" y="4"/>
                  </a:lnTo>
                  <a:lnTo>
                    <a:pt x="9" y="0"/>
                  </a:lnTo>
                  <a:lnTo>
                    <a:pt x="16" y="4"/>
                  </a:lnTo>
                  <a:lnTo>
                    <a:pt x="19" y="13"/>
                  </a:lnTo>
                  <a:lnTo>
                    <a:pt x="16" y="21"/>
                  </a:lnTo>
                  <a:lnTo>
                    <a:pt x="9" y="2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41" name="Freeform 387">
              <a:extLst>
                <a:ext uri="{FF2B5EF4-FFF2-40B4-BE49-F238E27FC236}">
                  <a16:creationId xmlns:a16="http://schemas.microsoft.com/office/drawing/2014/main" id="{BA3D111B-CDE9-427F-A77F-DB813F341CF6}"/>
                </a:ext>
              </a:extLst>
            </p:cNvPr>
            <p:cNvSpPr>
              <a:spLocks/>
            </p:cNvSpPr>
            <p:nvPr/>
          </p:nvSpPr>
          <p:spPr bwMode="auto">
            <a:xfrm>
              <a:off x="4896" y="2029"/>
              <a:ext cx="17" cy="18"/>
            </a:xfrm>
            <a:custGeom>
              <a:avLst/>
              <a:gdLst>
                <a:gd name="T0" fmla="*/ 10 w 20"/>
                <a:gd name="T1" fmla="*/ 17 h 19"/>
                <a:gd name="T2" fmla="*/ 14 w 20"/>
                <a:gd name="T3" fmla="*/ 15 h 19"/>
                <a:gd name="T4" fmla="*/ 16 w 20"/>
                <a:gd name="T5" fmla="*/ 8 h 19"/>
                <a:gd name="T6" fmla="*/ 14 w 20"/>
                <a:gd name="T7" fmla="*/ 4 h 19"/>
                <a:gd name="T8" fmla="*/ 10 w 20"/>
                <a:gd name="T9" fmla="*/ 0 h 19"/>
                <a:gd name="T10" fmla="*/ 3 w 20"/>
                <a:gd name="T11" fmla="*/ 4 h 19"/>
                <a:gd name="T12" fmla="*/ 0 w 20"/>
                <a:gd name="T13" fmla="*/ 8 h 19"/>
                <a:gd name="T14" fmla="*/ 10 w 20"/>
                <a:gd name="T15" fmla="*/ 17 h 1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9"/>
                <a:gd name="T26" fmla="*/ 20 w 2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9">
                  <a:moveTo>
                    <a:pt x="12" y="18"/>
                  </a:moveTo>
                  <a:lnTo>
                    <a:pt x="16" y="16"/>
                  </a:lnTo>
                  <a:lnTo>
                    <a:pt x="19" y="8"/>
                  </a:lnTo>
                  <a:lnTo>
                    <a:pt x="16" y="4"/>
                  </a:lnTo>
                  <a:lnTo>
                    <a:pt x="12" y="0"/>
                  </a:lnTo>
                  <a:lnTo>
                    <a:pt x="4" y="4"/>
                  </a:lnTo>
                  <a:lnTo>
                    <a:pt x="0" y="8"/>
                  </a:lnTo>
                  <a:lnTo>
                    <a:pt x="12"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42" name="Freeform 388">
              <a:extLst>
                <a:ext uri="{FF2B5EF4-FFF2-40B4-BE49-F238E27FC236}">
                  <a16:creationId xmlns:a16="http://schemas.microsoft.com/office/drawing/2014/main" id="{01272C7E-F9E2-482E-9FE2-839CC0696824}"/>
                </a:ext>
              </a:extLst>
            </p:cNvPr>
            <p:cNvSpPr>
              <a:spLocks/>
            </p:cNvSpPr>
            <p:nvPr/>
          </p:nvSpPr>
          <p:spPr bwMode="auto">
            <a:xfrm>
              <a:off x="4887" y="2041"/>
              <a:ext cx="18" cy="18"/>
            </a:xfrm>
            <a:custGeom>
              <a:avLst/>
              <a:gdLst>
                <a:gd name="T0" fmla="*/ 9 w 21"/>
                <a:gd name="T1" fmla="*/ 17 h 19"/>
                <a:gd name="T2" fmla="*/ 17 w 21"/>
                <a:gd name="T3" fmla="*/ 14 h 19"/>
                <a:gd name="T4" fmla="*/ 17 w 21"/>
                <a:gd name="T5" fmla="*/ 9 h 19"/>
                <a:gd name="T6" fmla="*/ 17 w 21"/>
                <a:gd name="T7" fmla="*/ 2 h 19"/>
                <a:gd name="T8" fmla="*/ 9 w 21"/>
                <a:gd name="T9" fmla="*/ 0 h 19"/>
                <a:gd name="T10" fmla="*/ 0 w 21"/>
                <a:gd name="T11" fmla="*/ 9 h 19"/>
                <a:gd name="T12" fmla="*/ 9 w 21"/>
                <a:gd name="T13" fmla="*/ 17 h 19"/>
                <a:gd name="T14" fmla="*/ 0 60000 65536"/>
                <a:gd name="T15" fmla="*/ 0 60000 65536"/>
                <a:gd name="T16" fmla="*/ 0 60000 65536"/>
                <a:gd name="T17" fmla="*/ 0 60000 65536"/>
                <a:gd name="T18" fmla="*/ 0 60000 65536"/>
                <a:gd name="T19" fmla="*/ 0 60000 65536"/>
                <a:gd name="T20" fmla="*/ 0 60000 65536"/>
                <a:gd name="T21" fmla="*/ 0 w 21"/>
                <a:gd name="T22" fmla="*/ 0 h 19"/>
                <a:gd name="T23" fmla="*/ 21 w 2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9">
                  <a:moveTo>
                    <a:pt x="11" y="18"/>
                  </a:moveTo>
                  <a:lnTo>
                    <a:pt x="20" y="15"/>
                  </a:lnTo>
                  <a:lnTo>
                    <a:pt x="20" y="9"/>
                  </a:lnTo>
                  <a:lnTo>
                    <a:pt x="20" y="2"/>
                  </a:lnTo>
                  <a:lnTo>
                    <a:pt x="11" y="0"/>
                  </a:lnTo>
                  <a:lnTo>
                    <a:pt x="0" y="9"/>
                  </a:lnTo>
                  <a:lnTo>
                    <a:pt x="11"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43" name="Freeform 389">
              <a:extLst>
                <a:ext uri="{FF2B5EF4-FFF2-40B4-BE49-F238E27FC236}">
                  <a16:creationId xmlns:a16="http://schemas.microsoft.com/office/drawing/2014/main" id="{FEB8AEFC-A3FA-4C0D-8A08-672F48AFBCA0}"/>
                </a:ext>
              </a:extLst>
            </p:cNvPr>
            <p:cNvSpPr>
              <a:spLocks/>
            </p:cNvSpPr>
            <p:nvPr/>
          </p:nvSpPr>
          <p:spPr bwMode="auto">
            <a:xfrm>
              <a:off x="4878" y="2049"/>
              <a:ext cx="18" cy="18"/>
            </a:xfrm>
            <a:custGeom>
              <a:avLst/>
              <a:gdLst>
                <a:gd name="T0" fmla="*/ 9 w 21"/>
                <a:gd name="T1" fmla="*/ 17 h 19"/>
                <a:gd name="T2" fmla="*/ 15 w 21"/>
                <a:gd name="T3" fmla="*/ 15 h 19"/>
                <a:gd name="T4" fmla="*/ 17 w 21"/>
                <a:gd name="T5" fmla="*/ 9 h 19"/>
                <a:gd name="T6" fmla="*/ 15 w 21"/>
                <a:gd name="T7" fmla="*/ 3 h 19"/>
                <a:gd name="T8" fmla="*/ 9 w 21"/>
                <a:gd name="T9" fmla="*/ 0 h 19"/>
                <a:gd name="T10" fmla="*/ 0 w 21"/>
                <a:gd name="T11" fmla="*/ 9 h 19"/>
                <a:gd name="T12" fmla="*/ 9 w 21"/>
                <a:gd name="T13" fmla="*/ 17 h 19"/>
                <a:gd name="T14" fmla="*/ 0 60000 65536"/>
                <a:gd name="T15" fmla="*/ 0 60000 65536"/>
                <a:gd name="T16" fmla="*/ 0 60000 65536"/>
                <a:gd name="T17" fmla="*/ 0 60000 65536"/>
                <a:gd name="T18" fmla="*/ 0 60000 65536"/>
                <a:gd name="T19" fmla="*/ 0 60000 65536"/>
                <a:gd name="T20" fmla="*/ 0 60000 65536"/>
                <a:gd name="T21" fmla="*/ 0 w 21"/>
                <a:gd name="T22" fmla="*/ 0 h 19"/>
                <a:gd name="T23" fmla="*/ 21 w 2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9">
                  <a:moveTo>
                    <a:pt x="11" y="18"/>
                  </a:moveTo>
                  <a:lnTo>
                    <a:pt x="17" y="16"/>
                  </a:lnTo>
                  <a:lnTo>
                    <a:pt x="20" y="9"/>
                  </a:lnTo>
                  <a:lnTo>
                    <a:pt x="17" y="3"/>
                  </a:lnTo>
                  <a:lnTo>
                    <a:pt x="11" y="0"/>
                  </a:lnTo>
                  <a:lnTo>
                    <a:pt x="0" y="9"/>
                  </a:lnTo>
                  <a:lnTo>
                    <a:pt x="11"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44" name="Freeform 390">
              <a:extLst>
                <a:ext uri="{FF2B5EF4-FFF2-40B4-BE49-F238E27FC236}">
                  <a16:creationId xmlns:a16="http://schemas.microsoft.com/office/drawing/2014/main" id="{776C3A9C-69D1-49FA-A52A-91E69B68D44C}"/>
                </a:ext>
              </a:extLst>
            </p:cNvPr>
            <p:cNvSpPr>
              <a:spLocks/>
            </p:cNvSpPr>
            <p:nvPr/>
          </p:nvSpPr>
          <p:spPr bwMode="auto">
            <a:xfrm>
              <a:off x="4839" y="2091"/>
              <a:ext cx="17" cy="18"/>
            </a:xfrm>
            <a:custGeom>
              <a:avLst/>
              <a:gdLst>
                <a:gd name="T0" fmla="*/ 7 w 20"/>
                <a:gd name="T1" fmla="*/ 17 h 19"/>
                <a:gd name="T2" fmla="*/ 13 w 20"/>
                <a:gd name="T3" fmla="*/ 13 h 19"/>
                <a:gd name="T4" fmla="*/ 16 w 20"/>
                <a:gd name="T5" fmla="*/ 9 h 19"/>
                <a:gd name="T6" fmla="*/ 13 w 20"/>
                <a:gd name="T7" fmla="*/ 3 h 19"/>
                <a:gd name="T8" fmla="*/ 7 w 20"/>
                <a:gd name="T9" fmla="*/ 0 h 19"/>
                <a:gd name="T10" fmla="*/ 1 w 20"/>
                <a:gd name="T11" fmla="*/ 3 h 19"/>
                <a:gd name="T12" fmla="*/ 0 w 20"/>
                <a:gd name="T13" fmla="*/ 9 h 19"/>
                <a:gd name="T14" fmla="*/ 7 w 20"/>
                <a:gd name="T15" fmla="*/ 17 h 1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9"/>
                <a:gd name="T26" fmla="*/ 20 w 2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9">
                  <a:moveTo>
                    <a:pt x="8" y="18"/>
                  </a:moveTo>
                  <a:lnTo>
                    <a:pt x="15" y="14"/>
                  </a:lnTo>
                  <a:lnTo>
                    <a:pt x="19" y="9"/>
                  </a:lnTo>
                  <a:lnTo>
                    <a:pt x="15" y="3"/>
                  </a:lnTo>
                  <a:lnTo>
                    <a:pt x="8" y="0"/>
                  </a:lnTo>
                  <a:lnTo>
                    <a:pt x="1" y="3"/>
                  </a:lnTo>
                  <a:lnTo>
                    <a:pt x="0" y="9"/>
                  </a:lnTo>
                  <a:lnTo>
                    <a:pt x="8"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45" name="Freeform 391">
              <a:extLst>
                <a:ext uri="{FF2B5EF4-FFF2-40B4-BE49-F238E27FC236}">
                  <a16:creationId xmlns:a16="http://schemas.microsoft.com/office/drawing/2014/main" id="{FF6BA6B1-CEC9-408A-BEF5-903E28BECF6C}"/>
                </a:ext>
              </a:extLst>
            </p:cNvPr>
            <p:cNvSpPr>
              <a:spLocks/>
            </p:cNvSpPr>
            <p:nvPr/>
          </p:nvSpPr>
          <p:spPr bwMode="auto">
            <a:xfrm>
              <a:off x="4816" y="2104"/>
              <a:ext cx="17" cy="18"/>
            </a:xfrm>
            <a:custGeom>
              <a:avLst/>
              <a:gdLst>
                <a:gd name="T0" fmla="*/ 8 w 20"/>
                <a:gd name="T1" fmla="*/ 17 h 19"/>
                <a:gd name="T2" fmla="*/ 16 w 20"/>
                <a:gd name="T3" fmla="*/ 9 h 19"/>
                <a:gd name="T4" fmla="*/ 13 w 20"/>
                <a:gd name="T5" fmla="*/ 2 h 19"/>
                <a:gd name="T6" fmla="*/ 8 w 20"/>
                <a:gd name="T7" fmla="*/ 0 h 19"/>
                <a:gd name="T8" fmla="*/ 3 w 20"/>
                <a:gd name="T9" fmla="*/ 2 h 19"/>
                <a:gd name="T10" fmla="*/ 0 w 20"/>
                <a:gd name="T11" fmla="*/ 9 h 19"/>
                <a:gd name="T12" fmla="*/ 8 w 20"/>
                <a:gd name="T13" fmla="*/ 17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9" y="18"/>
                  </a:moveTo>
                  <a:lnTo>
                    <a:pt x="19" y="9"/>
                  </a:lnTo>
                  <a:lnTo>
                    <a:pt x="15" y="2"/>
                  </a:lnTo>
                  <a:lnTo>
                    <a:pt x="9" y="0"/>
                  </a:lnTo>
                  <a:lnTo>
                    <a:pt x="3" y="2"/>
                  </a:lnTo>
                  <a:lnTo>
                    <a:pt x="0" y="9"/>
                  </a:lnTo>
                  <a:lnTo>
                    <a:pt x="9"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46" name="Freeform 392">
              <a:extLst>
                <a:ext uri="{FF2B5EF4-FFF2-40B4-BE49-F238E27FC236}">
                  <a16:creationId xmlns:a16="http://schemas.microsoft.com/office/drawing/2014/main" id="{F90CD914-308E-494E-A62D-17E7C69B2E6B}"/>
                </a:ext>
              </a:extLst>
            </p:cNvPr>
            <p:cNvSpPr>
              <a:spLocks/>
            </p:cNvSpPr>
            <p:nvPr/>
          </p:nvSpPr>
          <p:spPr bwMode="auto">
            <a:xfrm>
              <a:off x="4743" y="1942"/>
              <a:ext cx="31" cy="152"/>
            </a:xfrm>
            <a:custGeom>
              <a:avLst/>
              <a:gdLst>
                <a:gd name="T0" fmla="*/ 24 w 36"/>
                <a:gd name="T1" fmla="*/ 6 h 164"/>
                <a:gd name="T2" fmla="*/ 22 w 36"/>
                <a:gd name="T3" fmla="*/ 2 h 164"/>
                <a:gd name="T4" fmla="*/ 18 w 36"/>
                <a:gd name="T5" fmla="*/ 0 h 164"/>
                <a:gd name="T6" fmla="*/ 14 w 36"/>
                <a:gd name="T7" fmla="*/ 2 h 164"/>
                <a:gd name="T8" fmla="*/ 8 w 36"/>
                <a:gd name="T9" fmla="*/ 19 h 164"/>
                <a:gd name="T10" fmla="*/ 2 w 36"/>
                <a:gd name="T11" fmla="*/ 37 h 164"/>
                <a:gd name="T12" fmla="*/ 6 w 36"/>
                <a:gd name="T13" fmla="*/ 54 h 164"/>
                <a:gd name="T14" fmla="*/ 8 w 36"/>
                <a:gd name="T15" fmla="*/ 90 h 164"/>
                <a:gd name="T16" fmla="*/ 6 w 36"/>
                <a:gd name="T17" fmla="*/ 127 h 164"/>
                <a:gd name="T18" fmla="*/ 0 w 36"/>
                <a:gd name="T19" fmla="*/ 146 h 164"/>
                <a:gd name="T20" fmla="*/ 8 w 36"/>
                <a:gd name="T21" fmla="*/ 151 h 164"/>
                <a:gd name="T22" fmla="*/ 11 w 36"/>
                <a:gd name="T23" fmla="*/ 138 h 164"/>
                <a:gd name="T24" fmla="*/ 21 w 36"/>
                <a:gd name="T25" fmla="*/ 148 h 164"/>
                <a:gd name="T26" fmla="*/ 21 w 36"/>
                <a:gd name="T27" fmla="*/ 141 h 164"/>
                <a:gd name="T28" fmla="*/ 18 w 36"/>
                <a:gd name="T29" fmla="*/ 129 h 164"/>
                <a:gd name="T30" fmla="*/ 15 w 36"/>
                <a:gd name="T31" fmla="*/ 113 h 164"/>
                <a:gd name="T32" fmla="*/ 16 w 36"/>
                <a:gd name="T33" fmla="*/ 105 h 164"/>
                <a:gd name="T34" fmla="*/ 22 w 36"/>
                <a:gd name="T35" fmla="*/ 96 h 164"/>
                <a:gd name="T36" fmla="*/ 28 w 36"/>
                <a:gd name="T37" fmla="*/ 90 h 164"/>
                <a:gd name="T38" fmla="*/ 30 w 36"/>
                <a:gd name="T39" fmla="*/ 84 h 164"/>
                <a:gd name="T40" fmla="*/ 28 w 36"/>
                <a:gd name="T41" fmla="*/ 73 h 164"/>
                <a:gd name="T42" fmla="*/ 22 w 36"/>
                <a:gd name="T43" fmla="*/ 32 h 164"/>
                <a:gd name="T44" fmla="*/ 21 w 36"/>
                <a:gd name="T45" fmla="*/ 21 h 164"/>
                <a:gd name="T46" fmla="*/ 22 w 36"/>
                <a:gd name="T47" fmla="*/ 13 h 164"/>
                <a:gd name="T48" fmla="*/ 24 w 36"/>
                <a:gd name="T49" fmla="*/ 6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164"/>
                <a:gd name="T77" fmla="*/ 36 w 36"/>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164">
                  <a:moveTo>
                    <a:pt x="28" y="6"/>
                  </a:moveTo>
                  <a:lnTo>
                    <a:pt x="25" y="2"/>
                  </a:lnTo>
                  <a:lnTo>
                    <a:pt x="21" y="0"/>
                  </a:lnTo>
                  <a:lnTo>
                    <a:pt x="16" y="2"/>
                  </a:lnTo>
                  <a:lnTo>
                    <a:pt x="9" y="21"/>
                  </a:lnTo>
                  <a:lnTo>
                    <a:pt x="2" y="40"/>
                  </a:lnTo>
                  <a:lnTo>
                    <a:pt x="7" y="58"/>
                  </a:lnTo>
                  <a:lnTo>
                    <a:pt x="9" y="97"/>
                  </a:lnTo>
                  <a:lnTo>
                    <a:pt x="7" y="137"/>
                  </a:lnTo>
                  <a:lnTo>
                    <a:pt x="0" y="158"/>
                  </a:lnTo>
                  <a:lnTo>
                    <a:pt x="9" y="163"/>
                  </a:lnTo>
                  <a:lnTo>
                    <a:pt x="13" y="149"/>
                  </a:lnTo>
                  <a:lnTo>
                    <a:pt x="24" y="160"/>
                  </a:lnTo>
                  <a:lnTo>
                    <a:pt x="24" y="152"/>
                  </a:lnTo>
                  <a:lnTo>
                    <a:pt x="21" y="139"/>
                  </a:lnTo>
                  <a:lnTo>
                    <a:pt x="17" y="122"/>
                  </a:lnTo>
                  <a:lnTo>
                    <a:pt x="19" y="113"/>
                  </a:lnTo>
                  <a:lnTo>
                    <a:pt x="26" y="104"/>
                  </a:lnTo>
                  <a:lnTo>
                    <a:pt x="33" y="97"/>
                  </a:lnTo>
                  <a:lnTo>
                    <a:pt x="35" y="91"/>
                  </a:lnTo>
                  <a:lnTo>
                    <a:pt x="33" y="79"/>
                  </a:lnTo>
                  <a:lnTo>
                    <a:pt x="26" y="35"/>
                  </a:lnTo>
                  <a:lnTo>
                    <a:pt x="24" y="23"/>
                  </a:lnTo>
                  <a:lnTo>
                    <a:pt x="25" y="14"/>
                  </a:lnTo>
                  <a:lnTo>
                    <a:pt x="28" y="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47" name="Freeform 393">
              <a:extLst>
                <a:ext uri="{FF2B5EF4-FFF2-40B4-BE49-F238E27FC236}">
                  <a16:creationId xmlns:a16="http://schemas.microsoft.com/office/drawing/2014/main" id="{E82AF851-7E33-46A5-8C5F-796AD2206E52}"/>
                </a:ext>
              </a:extLst>
            </p:cNvPr>
            <p:cNvSpPr>
              <a:spLocks/>
            </p:cNvSpPr>
            <p:nvPr/>
          </p:nvSpPr>
          <p:spPr bwMode="auto">
            <a:xfrm>
              <a:off x="3344" y="1200"/>
              <a:ext cx="1964" cy="1069"/>
            </a:xfrm>
            <a:custGeom>
              <a:avLst/>
              <a:gdLst>
                <a:gd name="T0" fmla="*/ 1392 w 2299"/>
                <a:gd name="T1" fmla="*/ 778 h 1154"/>
                <a:gd name="T2" fmla="*/ 1480 w 2299"/>
                <a:gd name="T3" fmla="*/ 642 h 1154"/>
                <a:gd name="T4" fmla="*/ 1623 w 2299"/>
                <a:gd name="T5" fmla="*/ 577 h 1154"/>
                <a:gd name="T6" fmla="*/ 1563 w 2299"/>
                <a:gd name="T7" fmla="*/ 713 h 1154"/>
                <a:gd name="T8" fmla="*/ 1651 w 2299"/>
                <a:gd name="T9" fmla="*/ 647 h 1154"/>
                <a:gd name="T10" fmla="*/ 1761 w 2299"/>
                <a:gd name="T11" fmla="*/ 591 h 1154"/>
                <a:gd name="T12" fmla="*/ 1815 w 2299"/>
                <a:gd name="T13" fmla="*/ 501 h 1154"/>
                <a:gd name="T14" fmla="*/ 1944 w 2299"/>
                <a:gd name="T15" fmla="*/ 475 h 1154"/>
                <a:gd name="T16" fmla="*/ 1844 w 2299"/>
                <a:gd name="T17" fmla="*/ 376 h 1154"/>
                <a:gd name="T18" fmla="*/ 1731 w 2299"/>
                <a:gd name="T19" fmla="*/ 346 h 1154"/>
                <a:gd name="T20" fmla="*/ 1557 w 2299"/>
                <a:gd name="T21" fmla="*/ 304 h 1154"/>
                <a:gd name="T22" fmla="*/ 1471 w 2299"/>
                <a:gd name="T23" fmla="*/ 264 h 1154"/>
                <a:gd name="T24" fmla="*/ 1382 w 2299"/>
                <a:gd name="T25" fmla="*/ 266 h 1154"/>
                <a:gd name="T26" fmla="*/ 1276 w 2299"/>
                <a:gd name="T27" fmla="*/ 233 h 1154"/>
                <a:gd name="T28" fmla="*/ 1092 w 2299"/>
                <a:gd name="T29" fmla="*/ 194 h 1154"/>
                <a:gd name="T30" fmla="*/ 1023 w 2299"/>
                <a:gd name="T31" fmla="*/ 195 h 1154"/>
                <a:gd name="T32" fmla="*/ 1051 w 2299"/>
                <a:gd name="T33" fmla="*/ 46 h 1154"/>
                <a:gd name="T34" fmla="*/ 964 w 2299"/>
                <a:gd name="T35" fmla="*/ 6 h 1154"/>
                <a:gd name="T36" fmla="*/ 920 w 2299"/>
                <a:gd name="T37" fmla="*/ 102 h 1154"/>
                <a:gd name="T38" fmla="*/ 792 w 2299"/>
                <a:gd name="T39" fmla="*/ 113 h 1154"/>
                <a:gd name="T40" fmla="*/ 706 w 2299"/>
                <a:gd name="T41" fmla="*/ 249 h 1154"/>
                <a:gd name="T42" fmla="*/ 721 w 2299"/>
                <a:gd name="T43" fmla="*/ 320 h 1154"/>
                <a:gd name="T44" fmla="*/ 665 w 2299"/>
                <a:gd name="T45" fmla="*/ 251 h 1154"/>
                <a:gd name="T46" fmla="*/ 628 w 2299"/>
                <a:gd name="T47" fmla="*/ 266 h 1154"/>
                <a:gd name="T48" fmla="*/ 658 w 2299"/>
                <a:gd name="T49" fmla="*/ 360 h 1154"/>
                <a:gd name="T50" fmla="*/ 690 w 2299"/>
                <a:gd name="T51" fmla="*/ 433 h 1154"/>
                <a:gd name="T52" fmla="*/ 662 w 2299"/>
                <a:gd name="T53" fmla="*/ 436 h 1154"/>
                <a:gd name="T54" fmla="*/ 624 w 2299"/>
                <a:gd name="T55" fmla="*/ 381 h 1154"/>
                <a:gd name="T56" fmla="*/ 595 w 2299"/>
                <a:gd name="T57" fmla="*/ 421 h 1154"/>
                <a:gd name="T58" fmla="*/ 615 w 2299"/>
                <a:gd name="T59" fmla="*/ 240 h 1154"/>
                <a:gd name="T60" fmla="*/ 533 w 2299"/>
                <a:gd name="T61" fmla="*/ 313 h 1154"/>
                <a:gd name="T62" fmla="*/ 448 w 2299"/>
                <a:gd name="T63" fmla="*/ 363 h 1154"/>
                <a:gd name="T64" fmla="*/ 311 w 2299"/>
                <a:gd name="T65" fmla="*/ 427 h 1154"/>
                <a:gd name="T66" fmla="*/ 276 w 2299"/>
                <a:gd name="T67" fmla="*/ 405 h 1154"/>
                <a:gd name="T68" fmla="*/ 202 w 2299"/>
                <a:gd name="T69" fmla="*/ 483 h 1154"/>
                <a:gd name="T70" fmla="*/ 169 w 2299"/>
                <a:gd name="T71" fmla="*/ 463 h 1154"/>
                <a:gd name="T72" fmla="*/ 240 w 2299"/>
                <a:gd name="T73" fmla="*/ 401 h 1154"/>
                <a:gd name="T74" fmla="*/ 154 w 2299"/>
                <a:gd name="T75" fmla="*/ 333 h 1154"/>
                <a:gd name="T76" fmla="*/ 115 w 2299"/>
                <a:gd name="T77" fmla="*/ 528 h 1154"/>
                <a:gd name="T78" fmla="*/ 52 w 2299"/>
                <a:gd name="T79" fmla="*/ 620 h 1154"/>
                <a:gd name="T80" fmla="*/ 2 w 2299"/>
                <a:gd name="T81" fmla="*/ 685 h 1154"/>
                <a:gd name="T82" fmla="*/ 38 w 2299"/>
                <a:gd name="T83" fmla="*/ 770 h 1154"/>
                <a:gd name="T84" fmla="*/ 32 w 2299"/>
                <a:gd name="T85" fmla="*/ 841 h 1154"/>
                <a:gd name="T86" fmla="*/ 101 w 2299"/>
                <a:gd name="T87" fmla="*/ 897 h 1154"/>
                <a:gd name="T88" fmla="*/ 159 w 2299"/>
                <a:gd name="T89" fmla="*/ 912 h 1154"/>
                <a:gd name="T90" fmla="*/ 196 w 2299"/>
                <a:gd name="T91" fmla="*/ 887 h 1154"/>
                <a:gd name="T92" fmla="*/ 229 w 2299"/>
                <a:gd name="T93" fmla="*/ 977 h 1154"/>
                <a:gd name="T94" fmla="*/ 319 w 2299"/>
                <a:gd name="T95" fmla="*/ 981 h 1154"/>
                <a:gd name="T96" fmla="*/ 363 w 2299"/>
                <a:gd name="T97" fmla="*/ 880 h 1154"/>
                <a:gd name="T98" fmla="*/ 358 w 2299"/>
                <a:gd name="T99" fmla="*/ 953 h 1154"/>
                <a:gd name="T100" fmla="*/ 368 w 2299"/>
                <a:gd name="T101" fmla="*/ 1016 h 1154"/>
                <a:gd name="T102" fmla="*/ 457 w 2299"/>
                <a:gd name="T103" fmla="*/ 1068 h 1154"/>
                <a:gd name="T104" fmla="*/ 597 w 2299"/>
                <a:gd name="T105" fmla="*/ 1048 h 1154"/>
                <a:gd name="T106" fmla="*/ 652 w 2299"/>
                <a:gd name="T107" fmla="*/ 980 h 1154"/>
                <a:gd name="T108" fmla="*/ 687 w 2299"/>
                <a:gd name="T109" fmla="*/ 915 h 1154"/>
                <a:gd name="T110" fmla="*/ 767 w 2299"/>
                <a:gd name="T111" fmla="*/ 838 h 1154"/>
                <a:gd name="T112" fmla="*/ 888 w 2299"/>
                <a:gd name="T113" fmla="*/ 834 h 1154"/>
                <a:gd name="T114" fmla="*/ 1047 w 2299"/>
                <a:gd name="T115" fmla="*/ 827 h 1154"/>
                <a:gd name="T116" fmla="*/ 1199 w 2299"/>
                <a:gd name="T117" fmla="*/ 760 h 1154"/>
                <a:gd name="T118" fmla="*/ 1288 w 2299"/>
                <a:gd name="T119" fmla="*/ 862 h 11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9"/>
                <a:gd name="T181" fmla="*/ 0 h 1154"/>
                <a:gd name="T182" fmla="*/ 2299 w 2299"/>
                <a:gd name="T183" fmla="*/ 1154 h 11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9" h="1154">
                  <a:moveTo>
                    <a:pt x="1503" y="991"/>
                  </a:moveTo>
                  <a:lnTo>
                    <a:pt x="1506" y="987"/>
                  </a:lnTo>
                  <a:lnTo>
                    <a:pt x="1506" y="993"/>
                  </a:lnTo>
                  <a:lnTo>
                    <a:pt x="1501" y="1004"/>
                  </a:lnTo>
                  <a:lnTo>
                    <a:pt x="1506" y="1015"/>
                  </a:lnTo>
                  <a:lnTo>
                    <a:pt x="1512" y="1022"/>
                  </a:lnTo>
                  <a:lnTo>
                    <a:pt x="1522" y="1027"/>
                  </a:lnTo>
                  <a:lnTo>
                    <a:pt x="1533" y="1018"/>
                  </a:lnTo>
                  <a:lnTo>
                    <a:pt x="1547" y="1003"/>
                  </a:lnTo>
                  <a:lnTo>
                    <a:pt x="1576" y="964"/>
                  </a:lnTo>
                  <a:lnTo>
                    <a:pt x="1610" y="910"/>
                  </a:lnTo>
                  <a:lnTo>
                    <a:pt x="1612" y="892"/>
                  </a:lnTo>
                  <a:lnTo>
                    <a:pt x="1618" y="878"/>
                  </a:lnTo>
                  <a:lnTo>
                    <a:pt x="1626" y="866"/>
                  </a:lnTo>
                  <a:lnTo>
                    <a:pt x="1629" y="840"/>
                  </a:lnTo>
                  <a:lnTo>
                    <a:pt x="1632" y="824"/>
                  </a:lnTo>
                  <a:lnTo>
                    <a:pt x="1632" y="812"/>
                  </a:lnTo>
                  <a:lnTo>
                    <a:pt x="1626" y="802"/>
                  </a:lnTo>
                  <a:lnTo>
                    <a:pt x="1618" y="797"/>
                  </a:lnTo>
                  <a:lnTo>
                    <a:pt x="1608" y="799"/>
                  </a:lnTo>
                  <a:lnTo>
                    <a:pt x="1590" y="802"/>
                  </a:lnTo>
                  <a:lnTo>
                    <a:pt x="1582" y="801"/>
                  </a:lnTo>
                  <a:lnTo>
                    <a:pt x="1575" y="797"/>
                  </a:lnTo>
                  <a:lnTo>
                    <a:pt x="1569" y="792"/>
                  </a:lnTo>
                  <a:lnTo>
                    <a:pt x="1557" y="787"/>
                  </a:lnTo>
                  <a:lnTo>
                    <a:pt x="1582" y="764"/>
                  </a:lnTo>
                  <a:lnTo>
                    <a:pt x="1585" y="756"/>
                  </a:lnTo>
                  <a:lnTo>
                    <a:pt x="1608" y="732"/>
                  </a:lnTo>
                  <a:lnTo>
                    <a:pt x="1660" y="681"/>
                  </a:lnTo>
                  <a:lnTo>
                    <a:pt x="1733" y="693"/>
                  </a:lnTo>
                  <a:lnTo>
                    <a:pt x="1737" y="691"/>
                  </a:lnTo>
                  <a:lnTo>
                    <a:pt x="1737" y="686"/>
                  </a:lnTo>
                  <a:lnTo>
                    <a:pt x="1736" y="681"/>
                  </a:lnTo>
                  <a:lnTo>
                    <a:pt x="1746" y="675"/>
                  </a:lnTo>
                  <a:lnTo>
                    <a:pt x="1758" y="676"/>
                  </a:lnTo>
                  <a:lnTo>
                    <a:pt x="1770" y="676"/>
                  </a:lnTo>
                  <a:lnTo>
                    <a:pt x="1777" y="694"/>
                  </a:lnTo>
                  <a:lnTo>
                    <a:pt x="1826" y="681"/>
                  </a:lnTo>
                  <a:lnTo>
                    <a:pt x="1823" y="672"/>
                  </a:lnTo>
                  <a:lnTo>
                    <a:pt x="1866" y="638"/>
                  </a:lnTo>
                  <a:lnTo>
                    <a:pt x="1874" y="631"/>
                  </a:lnTo>
                  <a:lnTo>
                    <a:pt x="1882" y="624"/>
                  </a:lnTo>
                  <a:lnTo>
                    <a:pt x="1891" y="621"/>
                  </a:lnTo>
                  <a:lnTo>
                    <a:pt x="1898" y="620"/>
                  </a:lnTo>
                  <a:lnTo>
                    <a:pt x="1900" y="623"/>
                  </a:lnTo>
                  <a:lnTo>
                    <a:pt x="1898" y="629"/>
                  </a:lnTo>
                  <a:lnTo>
                    <a:pt x="1893" y="638"/>
                  </a:lnTo>
                  <a:lnTo>
                    <a:pt x="1889" y="647"/>
                  </a:lnTo>
                  <a:lnTo>
                    <a:pt x="1893" y="649"/>
                  </a:lnTo>
                  <a:lnTo>
                    <a:pt x="1900" y="648"/>
                  </a:lnTo>
                  <a:lnTo>
                    <a:pt x="1908" y="645"/>
                  </a:lnTo>
                  <a:lnTo>
                    <a:pt x="1924" y="624"/>
                  </a:lnTo>
                  <a:lnTo>
                    <a:pt x="1937" y="609"/>
                  </a:lnTo>
                  <a:lnTo>
                    <a:pt x="1932" y="622"/>
                  </a:lnTo>
                  <a:lnTo>
                    <a:pt x="1931" y="633"/>
                  </a:lnTo>
                  <a:lnTo>
                    <a:pt x="1934" y="647"/>
                  </a:lnTo>
                  <a:lnTo>
                    <a:pt x="1899" y="672"/>
                  </a:lnTo>
                  <a:lnTo>
                    <a:pt x="1888" y="701"/>
                  </a:lnTo>
                  <a:lnTo>
                    <a:pt x="1845" y="730"/>
                  </a:lnTo>
                  <a:lnTo>
                    <a:pt x="1830" y="770"/>
                  </a:lnTo>
                  <a:lnTo>
                    <a:pt x="1826" y="778"/>
                  </a:lnTo>
                  <a:lnTo>
                    <a:pt x="1829" y="800"/>
                  </a:lnTo>
                  <a:lnTo>
                    <a:pt x="1852" y="867"/>
                  </a:lnTo>
                  <a:lnTo>
                    <a:pt x="1870" y="841"/>
                  </a:lnTo>
                  <a:lnTo>
                    <a:pt x="1902" y="795"/>
                  </a:lnTo>
                  <a:lnTo>
                    <a:pt x="1919" y="792"/>
                  </a:lnTo>
                  <a:lnTo>
                    <a:pt x="1919" y="778"/>
                  </a:lnTo>
                  <a:lnTo>
                    <a:pt x="1920" y="766"/>
                  </a:lnTo>
                  <a:lnTo>
                    <a:pt x="1924" y="752"/>
                  </a:lnTo>
                  <a:lnTo>
                    <a:pt x="1931" y="740"/>
                  </a:lnTo>
                  <a:lnTo>
                    <a:pt x="1932" y="731"/>
                  </a:lnTo>
                  <a:lnTo>
                    <a:pt x="1930" y="724"/>
                  </a:lnTo>
                  <a:lnTo>
                    <a:pt x="1924" y="719"/>
                  </a:lnTo>
                  <a:lnTo>
                    <a:pt x="1924" y="706"/>
                  </a:lnTo>
                  <a:lnTo>
                    <a:pt x="1933" y="698"/>
                  </a:lnTo>
                  <a:lnTo>
                    <a:pt x="1951" y="694"/>
                  </a:lnTo>
                  <a:lnTo>
                    <a:pt x="1959" y="690"/>
                  </a:lnTo>
                  <a:lnTo>
                    <a:pt x="1961" y="681"/>
                  </a:lnTo>
                  <a:lnTo>
                    <a:pt x="1961" y="674"/>
                  </a:lnTo>
                  <a:lnTo>
                    <a:pt x="1963" y="672"/>
                  </a:lnTo>
                  <a:lnTo>
                    <a:pt x="1966" y="672"/>
                  </a:lnTo>
                  <a:lnTo>
                    <a:pt x="1980" y="669"/>
                  </a:lnTo>
                  <a:lnTo>
                    <a:pt x="2000" y="655"/>
                  </a:lnTo>
                  <a:lnTo>
                    <a:pt x="2008" y="650"/>
                  </a:lnTo>
                  <a:lnTo>
                    <a:pt x="2013" y="649"/>
                  </a:lnTo>
                  <a:lnTo>
                    <a:pt x="2023" y="651"/>
                  </a:lnTo>
                  <a:lnTo>
                    <a:pt x="2028" y="656"/>
                  </a:lnTo>
                  <a:lnTo>
                    <a:pt x="2030" y="659"/>
                  </a:lnTo>
                  <a:lnTo>
                    <a:pt x="2054" y="651"/>
                  </a:lnTo>
                  <a:lnTo>
                    <a:pt x="2061" y="638"/>
                  </a:lnTo>
                  <a:lnTo>
                    <a:pt x="2076" y="624"/>
                  </a:lnTo>
                  <a:lnTo>
                    <a:pt x="2095" y="618"/>
                  </a:lnTo>
                  <a:lnTo>
                    <a:pt x="2100" y="605"/>
                  </a:lnTo>
                  <a:lnTo>
                    <a:pt x="2117" y="605"/>
                  </a:lnTo>
                  <a:lnTo>
                    <a:pt x="2125" y="605"/>
                  </a:lnTo>
                  <a:lnTo>
                    <a:pt x="2136" y="606"/>
                  </a:lnTo>
                  <a:lnTo>
                    <a:pt x="2143" y="605"/>
                  </a:lnTo>
                  <a:lnTo>
                    <a:pt x="2152" y="600"/>
                  </a:lnTo>
                  <a:lnTo>
                    <a:pt x="2161" y="591"/>
                  </a:lnTo>
                  <a:lnTo>
                    <a:pt x="2148" y="576"/>
                  </a:lnTo>
                  <a:lnTo>
                    <a:pt x="2139" y="564"/>
                  </a:lnTo>
                  <a:lnTo>
                    <a:pt x="2130" y="557"/>
                  </a:lnTo>
                  <a:lnTo>
                    <a:pt x="2125" y="552"/>
                  </a:lnTo>
                  <a:lnTo>
                    <a:pt x="2125" y="547"/>
                  </a:lnTo>
                  <a:lnTo>
                    <a:pt x="2125" y="541"/>
                  </a:lnTo>
                  <a:lnTo>
                    <a:pt x="2130" y="541"/>
                  </a:lnTo>
                  <a:lnTo>
                    <a:pt x="2136" y="542"/>
                  </a:lnTo>
                  <a:lnTo>
                    <a:pt x="2143" y="540"/>
                  </a:lnTo>
                  <a:lnTo>
                    <a:pt x="2148" y="536"/>
                  </a:lnTo>
                  <a:lnTo>
                    <a:pt x="2171" y="513"/>
                  </a:lnTo>
                  <a:lnTo>
                    <a:pt x="2169" y="497"/>
                  </a:lnTo>
                  <a:lnTo>
                    <a:pt x="2179" y="489"/>
                  </a:lnTo>
                  <a:lnTo>
                    <a:pt x="2191" y="507"/>
                  </a:lnTo>
                  <a:lnTo>
                    <a:pt x="2210" y="513"/>
                  </a:lnTo>
                  <a:lnTo>
                    <a:pt x="2244" y="543"/>
                  </a:lnTo>
                  <a:lnTo>
                    <a:pt x="2253" y="547"/>
                  </a:lnTo>
                  <a:lnTo>
                    <a:pt x="2257" y="546"/>
                  </a:lnTo>
                  <a:lnTo>
                    <a:pt x="2262" y="520"/>
                  </a:lnTo>
                  <a:lnTo>
                    <a:pt x="2263" y="513"/>
                  </a:lnTo>
                  <a:lnTo>
                    <a:pt x="2276" y="513"/>
                  </a:lnTo>
                  <a:lnTo>
                    <a:pt x="2288" y="511"/>
                  </a:lnTo>
                  <a:lnTo>
                    <a:pt x="2295" y="504"/>
                  </a:lnTo>
                  <a:lnTo>
                    <a:pt x="2298" y="498"/>
                  </a:lnTo>
                  <a:lnTo>
                    <a:pt x="2295" y="494"/>
                  </a:lnTo>
                  <a:lnTo>
                    <a:pt x="2283" y="486"/>
                  </a:lnTo>
                  <a:lnTo>
                    <a:pt x="2255" y="471"/>
                  </a:lnTo>
                  <a:lnTo>
                    <a:pt x="2250" y="469"/>
                  </a:lnTo>
                  <a:lnTo>
                    <a:pt x="2246" y="468"/>
                  </a:lnTo>
                  <a:lnTo>
                    <a:pt x="2240" y="469"/>
                  </a:lnTo>
                  <a:lnTo>
                    <a:pt x="2234" y="476"/>
                  </a:lnTo>
                  <a:lnTo>
                    <a:pt x="2226" y="460"/>
                  </a:lnTo>
                  <a:lnTo>
                    <a:pt x="2217" y="447"/>
                  </a:lnTo>
                  <a:lnTo>
                    <a:pt x="2205" y="436"/>
                  </a:lnTo>
                  <a:lnTo>
                    <a:pt x="2181" y="418"/>
                  </a:lnTo>
                  <a:lnTo>
                    <a:pt x="2158" y="406"/>
                  </a:lnTo>
                  <a:lnTo>
                    <a:pt x="2148" y="402"/>
                  </a:lnTo>
                  <a:lnTo>
                    <a:pt x="2110" y="373"/>
                  </a:lnTo>
                  <a:lnTo>
                    <a:pt x="2093" y="373"/>
                  </a:lnTo>
                  <a:lnTo>
                    <a:pt x="2079" y="371"/>
                  </a:lnTo>
                  <a:lnTo>
                    <a:pt x="2070" y="368"/>
                  </a:lnTo>
                  <a:lnTo>
                    <a:pt x="2066" y="365"/>
                  </a:lnTo>
                  <a:lnTo>
                    <a:pt x="2058" y="361"/>
                  </a:lnTo>
                  <a:lnTo>
                    <a:pt x="2049" y="360"/>
                  </a:lnTo>
                  <a:lnTo>
                    <a:pt x="2047" y="384"/>
                  </a:lnTo>
                  <a:lnTo>
                    <a:pt x="2047" y="402"/>
                  </a:lnTo>
                  <a:lnTo>
                    <a:pt x="2041" y="411"/>
                  </a:lnTo>
                  <a:lnTo>
                    <a:pt x="2028" y="412"/>
                  </a:lnTo>
                  <a:lnTo>
                    <a:pt x="2028" y="404"/>
                  </a:lnTo>
                  <a:lnTo>
                    <a:pt x="2010" y="382"/>
                  </a:lnTo>
                  <a:lnTo>
                    <a:pt x="2026" y="373"/>
                  </a:lnTo>
                  <a:lnTo>
                    <a:pt x="2025" y="366"/>
                  </a:lnTo>
                  <a:lnTo>
                    <a:pt x="1983" y="382"/>
                  </a:lnTo>
                  <a:lnTo>
                    <a:pt x="1976" y="378"/>
                  </a:lnTo>
                  <a:lnTo>
                    <a:pt x="1930" y="374"/>
                  </a:lnTo>
                  <a:lnTo>
                    <a:pt x="1912" y="394"/>
                  </a:lnTo>
                  <a:lnTo>
                    <a:pt x="1898" y="376"/>
                  </a:lnTo>
                  <a:lnTo>
                    <a:pt x="1900" y="366"/>
                  </a:lnTo>
                  <a:lnTo>
                    <a:pt x="1899" y="355"/>
                  </a:lnTo>
                  <a:lnTo>
                    <a:pt x="1898" y="347"/>
                  </a:lnTo>
                  <a:lnTo>
                    <a:pt x="1893" y="339"/>
                  </a:lnTo>
                  <a:lnTo>
                    <a:pt x="1888" y="331"/>
                  </a:lnTo>
                  <a:lnTo>
                    <a:pt x="1880" y="325"/>
                  </a:lnTo>
                  <a:lnTo>
                    <a:pt x="1862" y="323"/>
                  </a:lnTo>
                  <a:lnTo>
                    <a:pt x="1842" y="324"/>
                  </a:lnTo>
                  <a:lnTo>
                    <a:pt x="1822" y="328"/>
                  </a:lnTo>
                  <a:lnTo>
                    <a:pt x="1805" y="328"/>
                  </a:lnTo>
                  <a:lnTo>
                    <a:pt x="1793" y="324"/>
                  </a:lnTo>
                  <a:lnTo>
                    <a:pt x="1785" y="321"/>
                  </a:lnTo>
                  <a:lnTo>
                    <a:pt x="1780" y="320"/>
                  </a:lnTo>
                  <a:lnTo>
                    <a:pt x="1774" y="321"/>
                  </a:lnTo>
                  <a:lnTo>
                    <a:pt x="1774" y="311"/>
                  </a:lnTo>
                  <a:lnTo>
                    <a:pt x="1765" y="306"/>
                  </a:lnTo>
                  <a:lnTo>
                    <a:pt x="1765" y="298"/>
                  </a:lnTo>
                  <a:lnTo>
                    <a:pt x="1764" y="289"/>
                  </a:lnTo>
                  <a:lnTo>
                    <a:pt x="1758" y="279"/>
                  </a:lnTo>
                  <a:lnTo>
                    <a:pt x="1755" y="274"/>
                  </a:lnTo>
                  <a:lnTo>
                    <a:pt x="1751" y="273"/>
                  </a:lnTo>
                  <a:lnTo>
                    <a:pt x="1739" y="276"/>
                  </a:lnTo>
                  <a:lnTo>
                    <a:pt x="1727" y="285"/>
                  </a:lnTo>
                  <a:lnTo>
                    <a:pt x="1722" y="285"/>
                  </a:lnTo>
                  <a:lnTo>
                    <a:pt x="1717" y="285"/>
                  </a:lnTo>
                  <a:lnTo>
                    <a:pt x="1716" y="283"/>
                  </a:lnTo>
                  <a:lnTo>
                    <a:pt x="1716" y="277"/>
                  </a:lnTo>
                  <a:lnTo>
                    <a:pt x="1714" y="271"/>
                  </a:lnTo>
                  <a:lnTo>
                    <a:pt x="1709" y="267"/>
                  </a:lnTo>
                  <a:lnTo>
                    <a:pt x="1699" y="265"/>
                  </a:lnTo>
                  <a:lnTo>
                    <a:pt x="1664" y="258"/>
                  </a:lnTo>
                  <a:lnTo>
                    <a:pt x="1644" y="252"/>
                  </a:lnTo>
                  <a:lnTo>
                    <a:pt x="1646" y="258"/>
                  </a:lnTo>
                  <a:lnTo>
                    <a:pt x="1644" y="264"/>
                  </a:lnTo>
                  <a:lnTo>
                    <a:pt x="1637" y="267"/>
                  </a:lnTo>
                  <a:lnTo>
                    <a:pt x="1627" y="269"/>
                  </a:lnTo>
                  <a:lnTo>
                    <a:pt x="1622" y="270"/>
                  </a:lnTo>
                  <a:lnTo>
                    <a:pt x="1620" y="274"/>
                  </a:lnTo>
                  <a:lnTo>
                    <a:pt x="1618" y="287"/>
                  </a:lnTo>
                  <a:lnTo>
                    <a:pt x="1619" y="306"/>
                  </a:lnTo>
                  <a:lnTo>
                    <a:pt x="1608" y="309"/>
                  </a:lnTo>
                  <a:lnTo>
                    <a:pt x="1597" y="314"/>
                  </a:lnTo>
                  <a:lnTo>
                    <a:pt x="1572" y="301"/>
                  </a:lnTo>
                  <a:lnTo>
                    <a:pt x="1562" y="306"/>
                  </a:lnTo>
                  <a:lnTo>
                    <a:pt x="1548" y="306"/>
                  </a:lnTo>
                  <a:lnTo>
                    <a:pt x="1532" y="291"/>
                  </a:lnTo>
                  <a:lnTo>
                    <a:pt x="1527" y="298"/>
                  </a:lnTo>
                  <a:lnTo>
                    <a:pt x="1518" y="313"/>
                  </a:lnTo>
                  <a:lnTo>
                    <a:pt x="1510" y="324"/>
                  </a:lnTo>
                  <a:lnTo>
                    <a:pt x="1503" y="331"/>
                  </a:lnTo>
                  <a:lnTo>
                    <a:pt x="1498" y="316"/>
                  </a:lnTo>
                  <a:lnTo>
                    <a:pt x="1490" y="301"/>
                  </a:lnTo>
                  <a:lnTo>
                    <a:pt x="1490" y="271"/>
                  </a:lnTo>
                  <a:lnTo>
                    <a:pt x="1494" y="251"/>
                  </a:lnTo>
                  <a:lnTo>
                    <a:pt x="1493" y="246"/>
                  </a:lnTo>
                  <a:lnTo>
                    <a:pt x="1491" y="243"/>
                  </a:lnTo>
                  <a:lnTo>
                    <a:pt x="1483" y="240"/>
                  </a:lnTo>
                  <a:lnTo>
                    <a:pt x="1473" y="241"/>
                  </a:lnTo>
                  <a:lnTo>
                    <a:pt x="1467" y="235"/>
                  </a:lnTo>
                  <a:lnTo>
                    <a:pt x="1457" y="230"/>
                  </a:lnTo>
                  <a:lnTo>
                    <a:pt x="1442" y="228"/>
                  </a:lnTo>
                  <a:lnTo>
                    <a:pt x="1423" y="227"/>
                  </a:lnTo>
                  <a:lnTo>
                    <a:pt x="1408" y="235"/>
                  </a:lnTo>
                  <a:lnTo>
                    <a:pt x="1393" y="239"/>
                  </a:lnTo>
                  <a:lnTo>
                    <a:pt x="1376" y="237"/>
                  </a:lnTo>
                  <a:lnTo>
                    <a:pt x="1355" y="231"/>
                  </a:lnTo>
                  <a:lnTo>
                    <a:pt x="1319" y="213"/>
                  </a:lnTo>
                  <a:lnTo>
                    <a:pt x="1299" y="213"/>
                  </a:lnTo>
                  <a:lnTo>
                    <a:pt x="1278" y="209"/>
                  </a:lnTo>
                  <a:lnTo>
                    <a:pt x="1259" y="200"/>
                  </a:lnTo>
                  <a:lnTo>
                    <a:pt x="1248" y="193"/>
                  </a:lnTo>
                  <a:lnTo>
                    <a:pt x="1246" y="187"/>
                  </a:lnTo>
                  <a:lnTo>
                    <a:pt x="1255" y="184"/>
                  </a:lnTo>
                  <a:lnTo>
                    <a:pt x="1256" y="179"/>
                  </a:lnTo>
                  <a:lnTo>
                    <a:pt x="1256" y="175"/>
                  </a:lnTo>
                  <a:lnTo>
                    <a:pt x="1254" y="169"/>
                  </a:lnTo>
                  <a:lnTo>
                    <a:pt x="1248" y="166"/>
                  </a:lnTo>
                  <a:lnTo>
                    <a:pt x="1243" y="167"/>
                  </a:lnTo>
                  <a:lnTo>
                    <a:pt x="1235" y="169"/>
                  </a:lnTo>
                  <a:lnTo>
                    <a:pt x="1228" y="182"/>
                  </a:lnTo>
                  <a:lnTo>
                    <a:pt x="1220" y="191"/>
                  </a:lnTo>
                  <a:lnTo>
                    <a:pt x="1211" y="197"/>
                  </a:lnTo>
                  <a:lnTo>
                    <a:pt x="1204" y="202"/>
                  </a:lnTo>
                  <a:lnTo>
                    <a:pt x="1197" y="211"/>
                  </a:lnTo>
                  <a:lnTo>
                    <a:pt x="1190" y="221"/>
                  </a:lnTo>
                  <a:lnTo>
                    <a:pt x="1181" y="221"/>
                  </a:lnTo>
                  <a:lnTo>
                    <a:pt x="1177" y="202"/>
                  </a:lnTo>
                  <a:lnTo>
                    <a:pt x="1168" y="192"/>
                  </a:lnTo>
                  <a:lnTo>
                    <a:pt x="1192" y="189"/>
                  </a:lnTo>
                  <a:lnTo>
                    <a:pt x="1223" y="158"/>
                  </a:lnTo>
                  <a:lnTo>
                    <a:pt x="1238" y="141"/>
                  </a:lnTo>
                  <a:lnTo>
                    <a:pt x="1247" y="129"/>
                  </a:lnTo>
                  <a:lnTo>
                    <a:pt x="1254" y="117"/>
                  </a:lnTo>
                  <a:lnTo>
                    <a:pt x="1255" y="94"/>
                  </a:lnTo>
                  <a:lnTo>
                    <a:pt x="1257" y="80"/>
                  </a:lnTo>
                  <a:lnTo>
                    <a:pt x="1254" y="69"/>
                  </a:lnTo>
                  <a:lnTo>
                    <a:pt x="1246" y="59"/>
                  </a:lnTo>
                  <a:lnTo>
                    <a:pt x="1235" y="52"/>
                  </a:lnTo>
                  <a:lnTo>
                    <a:pt x="1230" y="50"/>
                  </a:lnTo>
                  <a:lnTo>
                    <a:pt x="1225" y="49"/>
                  </a:lnTo>
                  <a:lnTo>
                    <a:pt x="1215" y="51"/>
                  </a:lnTo>
                  <a:lnTo>
                    <a:pt x="1192" y="62"/>
                  </a:lnTo>
                  <a:lnTo>
                    <a:pt x="1170" y="67"/>
                  </a:lnTo>
                  <a:lnTo>
                    <a:pt x="1161" y="67"/>
                  </a:lnTo>
                  <a:lnTo>
                    <a:pt x="1159" y="50"/>
                  </a:lnTo>
                  <a:lnTo>
                    <a:pt x="1153" y="44"/>
                  </a:lnTo>
                  <a:lnTo>
                    <a:pt x="1163" y="17"/>
                  </a:lnTo>
                  <a:lnTo>
                    <a:pt x="1171" y="14"/>
                  </a:lnTo>
                  <a:lnTo>
                    <a:pt x="1172" y="8"/>
                  </a:lnTo>
                  <a:lnTo>
                    <a:pt x="1163" y="3"/>
                  </a:lnTo>
                  <a:lnTo>
                    <a:pt x="1157" y="0"/>
                  </a:lnTo>
                  <a:lnTo>
                    <a:pt x="1149" y="0"/>
                  </a:lnTo>
                  <a:lnTo>
                    <a:pt x="1138" y="2"/>
                  </a:lnTo>
                  <a:lnTo>
                    <a:pt x="1128" y="7"/>
                  </a:lnTo>
                  <a:lnTo>
                    <a:pt x="1122" y="14"/>
                  </a:lnTo>
                  <a:lnTo>
                    <a:pt x="1106" y="37"/>
                  </a:lnTo>
                  <a:lnTo>
                    <a:pt x="1091" y="52"/>
                  </a:lnTo>
                  <a:lnTo>
                    <a:pt x="1095" y="60"/>
                  </a:lnTo>
                  <a:lnTo>
                    <a:pt x="1087" y="75"/>
                  </a:lnTo>
                  <a:lnTo>
                    <a:pt x="1067" y="66"/>
                  </a:lnTo>
                  <a:lnTo>
                    <a:pt x="1062" y="66"/>
                  </a:lnTo>
                  <a:lnTo>
                    <a:pt x="1063" y="69"/>
                  </a:lnTo>
                  <a:lnTo>
                    <a:pt x="1069" y="76"/>
                  </a:lnTo>
                  <a:lnTo>
                    <a:pt x="1097" y="96"/>
                  </a:lnTo>
                  <a:lnTo>
                    <a:pt x="1097" y="120"/>
                  </a:lnTo>
                  <a:lnTo>
                    <a:pt x="1093" y="125"/>
                  </a:lnTo>
                  <a:lnTo>
                    <a:pt x="1089" y="126"/>
                  </a:lnTo>
                  <a:lnTo>
                    <a:pt x="1081" y="121"/>
                  </a:lnTo>
                  <a:lnTo>
                    <a:pt x="1077" y="110"/>
                  </a:lnTo>
                  <a:lnTo>
                    <a:pt x="1073" y="103"/>
                  </a:lnTo>
                  <a:lnTo>
                    <a:pt x="1068" y="97"/>
                  </a:lnTo>
                  <a:lnTo>
                    <a:pt x="1056" y="92"/>
                  </a:lnTo>
                  <a:lnTo>
                    <a:pt x="1040" y="88"/>
                  </a:lnTo>
                  <a:lnTo>
                    <a:pt x="1024" y="89"/>
                  </a:lnTo>
                  <a:lnTo>
                    <a:pt x="1012" y="91"/>
                  </a:lnTo>
                  <a:lnTo>
                    <a:pt x="1003" y="87"/>
                  </a:lnTo>
                  <a:lnTo>
                    <a:pt x="1001" y="83"/>
                  </a:lnTo>
                  <a:lnTo>
                    <a:pt x="988" y="87"/>
                  </a:lnTo>
                  <a:lnTo>
                    <a:pt x="978" y="93"/>
                  </a:lnTo>
                  <a:lnTo>
                    <a:pt x="972" y="98"/>
                  </a:lnTo>
                  <a:lnTo>
                    <a:pt x="961" y="107"/>
                  </a:lnTo>
                  <a:lnTo>
                    <a:pt x="940" y="113"/>
                  </a:lnTo>
                  <a:lnTo>
                    <a:pt x="934" y="116"/>
                  </a:lnTo>
                  <a:lnTo>
                    <a:pt x="927" y="122"/>
                  </a:lnTo>
                  <a:lnTo>
                    <a:pt x="918" y="137"/>
                  </a:lnTo>
                  <a:lnTo>
                    <a:pt x="908" y="159"/>
                  </a:lnTo>
                  <a:lnTo>
                    <a:pt x="904" y="167"/>
                  </a:lnTo>
                  <a:lnTo>
                    <a:pt x="897" y="173"/>
                  </a:lnTo>
                  <a:lnTo>
                    <a:pt x="884" y="180"/>
                  </a:lnTo>
                  <a:lnTo>
                    <a:pt x="882" y="183"/>
                  </a:lnTo>
                  <a:lnTo>
                    <a:pt x="882" y="186"/>
                  </a:lnTo>
                  <a:lnTo>
                    <a:pt x="885" y="194"/>
                  </a:lnTo>
                  <a:lnTo>
                    <a:pt x="883" y="200"/>
                  </a:lnTo>
                  <a:lnTo>
                    <a:pt x="874" y="203"/>
                  </a:lnTo>
                  <a:lnTo>
                    <a:pt x="843" y="212"/>
                  </a:lnTo>
                  <a:lnTo>
                    <a:pt x="834" y="216"/>
                  </a:lnTo>
                  <a:lnTo>
                    <a:pt x="828" y="223"/>
                  </a:lnTo>
                  <a:lnTo>
                    <a:pt x="823" y="241"/>
                  </a:lnTo>
                  <a:lnTo>
                    <a:pt x="826" y="269"/>
                  </a:lnTo>
                  <a:lnTo>
                    <a:pt x="829" y="273"/>
                  </a:lnTo>
                  <a:lnTo>
                    <a:pt x="835" y="274"/>
                  </a:lnTo>
                  <a:lnTo>
                    <a:pt x="846" y="276"/>
                  </a:lnTo>
                  <a:lnTo>
                    <a:pt x="847" y="280"/>
                  </a:lnTo>
                  <a:lnTo>
                    <a:pt x="855" y="287"/>
                  </a:lnTo>
                  <a:lnTo>
                    <a:pt x="865" y="295"/>
                  </a:lnTo>
                  <a:lnTo>
                    <a:pt x="865" y="341"/>
                  </a:lnTo>
                  <a:lnTo>
                    <a:pt x="861" y="355"/>
                  </a:lnTo>
                  <a:lnTo>
                    <a:pt x="865" y="364"/>
                  </a:lnTo>
                  <a:lnTo>
                    <a:pt x="873" y="373"/>
                  </a:lnTo>
                  <a:lnTo>
                    <a:pt x="873" y="378"/>
                  </a:lnTo>
                  <a:lnTo>
                    <a:pt x="862" y="377"/>
                  </a:lnTo>
                  <a:lnTo>
                    <a:pt x="847" y="367"/>
                  </a:lnTo>
                  <a:lnTo>
                    <a:pt x="842" y="353"/>
                  </a:lnTo>
                  <a:lnTo>
                    <a:pt x="844" y="345"/>
                  </a:lnTo>
                  <a:lnTo>
                    <a:pt x="844" y="340"/>
                  </a:lnTo>
                  <a:lnTo>
                    <a:pt x="840" y="338"/>
                  </a:lnTo>
                  <a:lnTo>
                    <a:pt x="835" y="334"/>
                  </a:lnTo>
                  <a:lnTo>
                    <a:pt x="837" y="328"/>
                  </a:lnTo>
                  <a:lnTo>
                    <a:pt x="845" y="319"/>
                  </a:lnTo>
                  <a:lnTo>
                    <a:pt x="849" y="305"/>
                  </a:lnTo>
                  <a:lnTo>
                    <a:pt x="849" y="297"/>
                  </a:lnTo>
                  <a:lnTo>
                    <a:pt x="846" y="295"/>
                  </a:lnTo>
                  <a:lnTo>
                    <a:pt x="833" y="294"/>
                  </a:lnTo>
                  <a:lnTo>
                    <a:pt x="823" y="289"/>
                  </a:lnTo>
                  <a:lnTo>
                    <a:pt x="820" y="287"/>
                  </a:lnTo>
                  <a:lnTo>
                    <a:pt x="817" y="287"/>
                  </a:lnTo>
                  <a:lnTo>
                    <a:pt x="800" y="283"/>
                  </a:lnTo>
                  <a:lnTo>
                    <a:pt x="784" y="274"/>
                  </a:lnTo>
                  <a:lnTo>
                    <a:pt x="779" y="271"/>
                  </a:lnTo>
                  <a:lnTo>
                    <a:pt x="777" y="274"/>
                  </a:lnTo>
                  <a:lnTo>
                    <a:pt x="774" y="277"/>
                  </a:lnTo>
                  <a:lnTo>
                    <a:pt x="769" y="279"/>
                  </a:lnTo>
                  <a:lnTo>
                    <a:pt x="767" y="276"/>
                  </a:lnTo>
                  <a:lnTo>
                    <a:pt x="765" y="267"/>
                  </a:lnTo>
                  <a:lnTo>
                    <a:pt x="765" y="247"/>
                  </a:lnTo>
                  <a:lnTo>
                    <a:pt x="761" y="241"/>
                  </a:lnTo>
                  <a:lnTo>
                    <a:pt x="754" y="240"/>
                  </a:lnTo>
                  <a:lnTo>
                    <a:pt x="744" y="241"/>
                  </a:lnTo>
                  <a:lnTo>
                    <a:pt x="738" y="243"/>
                  </a:lnTo>
                  <a:lnTo>
                    <a:pt x="736" y="249"/>
                  </a:lnTo>
                  <a:lnTo>
                    <a:pt x="739" y="264"/>
                  </a:lnTo>
                  <a:lnTo>
                    <a:pt x="743" y="276"/>
                  </a:lnTo>
                  <a:lnTo>
                    <a:pt x="741" y="282"/>
                  </a:lnTo>
                  <a:lnTo>
                    <a:pt x="735" y="287"/>
                  </a:lnTo>
                  <a:lnTo>
                    <a:pt x="726" y="293"/>
                  </a:lnTo>
                  <a:lnTo>
                    <a:pt x="720" y="300"/>
                  </a:lnTo>
                  <a:lnTo>
                    <a:pt x="720" y="314"/>
                  </a:lnTo>
                  <a:lnTo>
                    <a:pt x="728" y="321"/>
                  </a:lnTo>
                  <a:lnTo>
                    <a:pt x="733" y="324"/>
                  </a:lnTo>
                  <a:lnTo>
                    <a:pt x="733" y="330"/>
                  </a:lnTo>
                  <a:lnTo>
                    <a:pt x="730" y="341"/>
                  </a:lnTo>
                  <a:lnTo>
                    <a:pt x="726" y="350"/>
                  </a:lnTo>
                  <a:lnTo>
                    <a:pt x="722" y="359"/>
                  </a:lnTo>
                  <a:lnTo>
                    <a:pt x="719" y="375"/>
                  </a:lnTo>
                  <a:lnTo>
                    <a:pt x="719" y="395"/>
                  </a:lnTo>
                  <a:lnTo>
                    <a:pt x="736" y="396"/>
                  </a:lnTo>
                  <a:lnTo>
                    <a:pt x="751" y="387"/>
                  </a:lnTo>
                  <a:lnTo>
                    <a:pt x="764" y="386"/>
                  </a:lnTo>
                  <a:lnTo>
                    <a:pt x="770" y="389"/>
                  </a:lnTo>
                  <a:lnTo>
                    <a:pt x="777" y="400"/>
                  </a:lnTo>
                  <a:lnTo>
                    <a:pt x="781" y="413"/>
                  </a:lnTo>
                  <a:lnTo>
                    <a:pt x="787" y="436"/>
                  </a:lnTo>
                  <a:lnTo>
                    <a:pt x="789" y="441"/>
                  </a:lnTo>
                  <a:lnTo>
                    <a:pt x="793" y="446"/>
                  </a:lnTo>
                  <a:lnTo>
                    <a:pt x="798" y="446"/>
                  </a:lnTo>
                  <a:lnTo>
                    <a:pt x="805" y="445"/>
                  </a:lnTo>
                  <a:lnTo>
                    <a:pt x="810" y="445"/>
                  </a:lnTo>
                  <a:lnTo>
                    <a:pt x="815" y="448"/>
                  </a:lnTo>
                  <a:lnTo>
                    <a:pt x="826" y="454"/>
                  </a:lnTo>
                  <a:lnTo>
                    <a:pt x="834" y="455"/>
                  </a:lnTo>
                  <a:lnTo>
                    <a:pt x="830" y="460"/>
                  </a:lnTo>
                  <a:lnTo>
                    <a:pt x="823" y="464"/>
                  </a:lnTo>
                  <a:lnTo>
                    <a:pt x="814" y="466"/>
                  </a:lnTo>
                  <a:lnTo>
                    <a:pt x="808" y="467"/>
                  </a:lnTo>
                  <a:lnTo>
                    <a:pt x="805" y="473"/>
                  </a:lnTo>
                  <a:lnTo>
                    <a:pt x="804" y="478"/>
                  </a:lnTo>
                  <a:lnTo>
                    <a:pt x="805" y="483"/>
                  </a:lnTo>
                  <a:lnTo>
                    <a:pt x="808" y="488"/>
                  </a:lnTo>
                  <a:lnTo>
                    <a:pt x="810" y="498"/>
                  </a:lnTo>
                  <a:lnTo>
                    <a:pt x="808" y="515"/>
                  </a:lnTo>
                  <a:lnTo>
                    <a:pt x="805" y="519"/>
                  </a:lnTo>
                  <a:lnTo>
                    <a:pt x="800" y="518"/>
                  </a:lnTo>
                  <a:lnTo>
                    <a:pt x="796" y="513"/>
                  </a:lnTo>
                  <a:lnTo>
                    <a:pt x="794" y="506"/>
                  </a:lnTo>
                  <a:lnTo>
                    <a:pt x="793" y="497"/>
                  </a:lnTo>
                  <a:lnTo>
                    <a:pt x="789" y="487"/>
                  </a:lnTo>
                  <a:lnTo>
                    <a:pt x="781" y="471"/>
                  </a:lnTo>
                  <a:lnTo>
                    <a:pt x="779" y="469"/>
                  </a:lnTo>
                  <a:lnTo>
                    <a:pt x="775" y="471"/>
                  </a:lnTo>
                  <a:lnTo>
                    <a:pt x="770" y="478"/>
                  </a:lnTo>
                  <a:lnTo>
                    <a:pt x="767" y="486"/>
                  </a:lnTo>
                  <a:lnTo>
                    <a:pt x="759" y="491"/>
                  </a:lnTo>
                  <a:lnTo>
                    <a:pt x="757" y="488"/>
                  </a:lnTo>
                  <a:lnTo>
                    <a:pt x="757" y="486"/>
                  </a:lnTo>
                  <a:lnTo>
                    <a:pt x="759" y="482"/>
                  </a:lnTo>
                  <a:lnTo>
                    <a:pt x="765" y="464"/>
                  </a:lnTo>
                  <a:lnTo>
                    <a:pt x="766" y="439"/>
                  </a:lnTo>
                  <a:lnTo>
                    <a:pt x="765" y="403"/>
                  </a:lnTo>
                  <a:lnTo>
                    <a:pt x="761" y="394"/>
                  </a:lnTo>
                  <a:lnTo>
                    <a:pt x="753" y="403"/>
                  </a:lnTo>
                  <a:lnTo>
                    <a:pt x="749" y="405"/>
                  </a:lnTo>
                  <a:lnTo>
                    <a:pt x="739" y="406"/>
                  </a:lnTo>
                  <a:lnTo>
                    <a:pt x="735" y="409"/>
                  </a:lnTo>
                  <a:lnTo>
                    <a:pt x="730" y="411"/>
                  </a:lnTo>
                  <a:lnTo>
                    <a:pt x="728" y="415"/>
                  </a:lnTo>
                  <a:lnTo>
                    <a:pt x="727" y="464"/>
                  </a:lnTo>
                  <a:lnTo>
                    <a:pt x="724" y="476"/>
                  </a:lnTo>
                  <a:lnTo>
                    <a:pt x="712" y="482"/>
                  </a:lnTo>
                  <a:lnTo>
                    <a:pt x="700" y="485"/>
                  </a:lnTo>
                  <a:lnTo>
                    <a:pt x="694" y="488"/>
                  </a:lnTo>
                  <a:lnTo>
                    <a:pt x="679" y="489"/>
                  </a:lnTo>
                  <a:lnTo>
                    <a:pt x="665" y="486"/>
                  </a:lnTo>
                  <a:lnTo>
                    <a:pt x="648" y="480"/>
                  </a:lnTo>
                  <a:lnTo>
                    <a:pt x="655" y="476"/>
                  </a:lnTo>
                  <a:lnTo>
                    <a:pt x="671" y="474"/>
                  </a:lnTo>
                  <a:lnTo>
                    <a:pt x="690" y="471"/>
                  </a:lnTo>
                  <a:lnTo>
                    <a:pt x="698" y="466"/>
                  </a:lnTo>
                  <a:lnTo>
                    <a:pt x="698" y="461"/>
                  </a:lnTo>
                  <a:lnTo>
                    <a:pt x="696" y="455"/>
                  </a:lnTo>
                  <a:lnTo>
                    <a:pt x="696" y="450"/>
                  </a:lnTo>
                  <a:lnTo>
                    <a:pt x="716" y="423"/>
                  </a:lnTo>
                  <a:lnTo>
                    <a:pt x="718" y="415"/>
                  </a:lnTo>
                  <a:lnTo>
                    <a:pt x="718" y="413"/>
                  </a:lnTo>
                  <a:lnTo>
                    <a:pt x="716" y="411"/>
                  </a:lnTo>
                  <a:lnTo>
                    <a:pt x="710" y="409"/>
                  </a:lnTo>
                  <a:lnTo>
                    <a:pt x="706" y="405"/>
                  </a:lnTo>
                  <a:lnTo>
                    <a:pt x="706" y="346"/>
                  </a:lnTo>
                  <a:lnTo>
                    <a:pt x="709" y="334"/>
                  </a:lnTo>
                  <a:lnTo>
                    <a:pt x="705" y="323"/>
                  </a:lnTo>
                  <a:lnTo>
                    <a:pt x="699" y="314"/>
                  </a:lnTo>
                  <a:lnTo>
                    <a:pt x="699" y="288"/>
                  </a:lnTo>
                  <a:lnTo>
                    <a:pt x="706" y="284"/>
                  </a:lnTo>
                  <a:lnTo>
                    <a:pt x="709" y="271"/>
                  </a:lnTo>
                  <a:lnTo>
                    <a:pt x="720" y="259"/>
                  </a:lnTo>
                  <a:lnTo>
                    <a:pt x="722" y="253"/>
                  </a:lnTo>
                  <a:lnTo>
                    <a:pt x="717" y="249"/>
                  </a:lnTo>
                  <a:lnTo>
                    <a:pt x="710" y="246"/>
                  </a:lnTo>
                  <a:lnTo>
                    <a:pt x="681" y="249"/>
                  </a:lnTo>
                  <a:lnTo>
                    <a:pt x="677" y="243"/>
                  </a:lnTo>
                  <a:lnTo>
                    <a:pt x="671" y="244"/>
                  </a:lnTo>
                  <a:lnTo>
                    <a:pt x="665" y="249"/>
                  </a:lnTo>
                  <a:lnTo>
                    <a:pt x="659" y="260"/>
                  </a:lnTo>
                  <a:lnTo>
                    <a:pt x="655" y="278"/>
                  </a:lnTo>
                  <a:lnTo>
                    <a:pt x="651" y="287"/>
                  </a:lnTo>
                  <a:lnTo>
                    <a:pt x="646" y="295"/>
                  </a:lnTo>
                  <a:lnTo>
                    <a:pt x="636" y="302"/>
                  </a:lnTo>
                  <a:lnTo>
                    <a:pt x="632" y="307"/>
                  </a:lnTo>
                  <a:lnTo>
                    <a:pt x="627" y="316"/>
                  </a:lnTo>
                  <a:lnTo>
                    <a:pt x="624" y="338"/>
                  </a:lnTo>
                  <a:lnTo>
                    <a:pt x="626" y="366"/>
                  </a:lnTo>
                  <a:lnTo>
                    <a:pt x="631" y="375"/>
                  </a:lnTo>
                  <a:lnTo>
                    <a:pt x="633" y="383"/>
                  </a:lnTo>
                  <a:lnTo>
                    <a:pt x="634" y="392"/>
                  </a:lnTo>
                  <a:lnTo>
                    <a:pt x="633" y="397"/>
                  </a:lnTo>
                  <a:lnTo>
                    <a:pt x="632" y="400"/>
                  </a:lnTo>
                  <a:lnTo>
                    <a:pt x="627" y="400"/>
                  </a:lnTo>
                  <a:lnTo>
                    <a:pt x="594" y="369"/>
                  </a:lnTo>
                  <a:lnTo>
                    <a:pt x="555" y="366"/>
                  </a:lnTo>
                  <a:lnTo>
                    <a:pt x="550" y="377"/>
                  </a:lnTo>
                  <a:lnTo>
                    <a:pt x="554" y="385"/>
                  </a:lnTo>
                  <a:lnTo>
                    <a:pt x="554" y="400"/>
                  </a:lnTo>
                  <a:lnTo>
                    <a:pt x="533" y="415"/>
                  </a:lnTo>
                  <a:lnTo>
                    <a:pt x="534" y="392"/>
                  </a:lnTo>
                  <a:lnTo>
                    <a:pt x="525" y="392"/>
                  </a:lnTo>
                  <a:lnTo>
                    <a:pt x="517" y="400"/>
                  </a:lnTo>
                  <a:lnTo>
                    <a:pt x="515" y="411"/>
                  </a:lnTo>
                  <a:lnTo>
                    <a:pt x="492" y="409"/>
                  </a:lnTo>
                  <a:lnTo>
                    <a:pt x="470" y="412"/>
                  </a:lnTo>
                  <a:lnTo>
                    <a:pt x="464" y="415"/>
                  </a:lnTo>
                  <a:lnTo>
                    <a:pt x="464" y="396"/>
                  </a:lnTo>
                  <a:lnTo>
                    <a:pt x="457" y="396"/>
                  </a:lnTo>
                  <a:lnTo>
                    <a:pt x="417" y="418"/>
                  </a:lnTo>
                  <a:lnTo>
                    <a:pt x="405" y="420"/>
                  </a:lnTo>
                  <a:lnTo>
                    <a:pt x="394" y="425"/>
                  </a:lnTo>
                  <a:lnTo>
                    <a:pt x="382" y="439"/>
                  </a:lnTo>
                  <a:lnTo>
                    <a:pt x="375" y="455"/>
                  </a:lnTo>
                  <a:lnTo>
                    <a:pt x="373" y="466"/>
                  </a:lnTo>
                  <a:lnTo>
                    <a:pt x="368" y="467"/>
                  </a:lnTo>
                  <a:lnTo>
                    <a:pt x="364" y="461"/>
                  </a:lnTo>
                  <a:lnTo>
                    <a:pt x="347" y="456"/>
                  </a:lnTo>
                  <a:lnTo>
                    <a:pt x="347" y="441"/>
                  </a:lnTo>
                  <a:lnTo>
                    <a:pt x="358" y="433"/>
                  </a:lnTo>
                  <a:lnTo>
                    <a:pt x="362" y="427"/>
                  </a:lnTo>
                  <a:lnTo>
                    <a:pt x="360" y="422"/>
                  </a:lnTo>
                  <a:lnTo>
                    <a:pt x="360" y="420"/>
                  </a:lnTo>
                  <a:lnTo>
                    <a:pt x="359" y="413"/>
                  </a:lnTo>
                  <a:lnTo>
                    <a:pt x="354" y="409"/>
                  </a:lnTo>
                  <a:lnTo>
                    <a:pt x="345" y="403"/>
                  </a:lnTo>
                  <a:lnTo>
                    <a:pt x="328" y="400"/>
                  </a:lnTo>
                  <a:lnTo>
                    <a:pt x="325" y="403"/>
                  </a:lnTo>
                  <a:lnTo>
                    <a:pt x="319" y="404"/>
                  </a:lnTo>
                  <a:lnTo>
                    <a:pt x="309" y="404"/>
                  </a:lnTo>
                  <a:lnTo>
                    <a:pt x="324" y="412"/>
                  </a:lnTo>
                  <a:lnTo>
                    <a:pt x="323" y="437"/>
                  </a:lnTo>
                  <a:lnTo>
                    <a:pt x="324" y="450"/>
                  </a:lnTo>
                  <a:lnTo>
                    <a:pt x="329" y="462"/>
                  </a:lnTo>
                  <a:lnTo>
                    <a:pt x="327" y="480"/>
                  </a:lnTo>
                  <a:lnTo>
                    <a:pt x="324" y="486"/>
                  </a:lnTo>
                  <a:lnTo>
                    <a:pt x="314" y="482"/>
                  </a:lnTo>
                  <a:lnTo>
                    <a:pt x="306" y="476"/>
                  </a:lnTo>
                  <a:lnTo>
                    <a:pt x="299" y="476"/>
                  </a:lnTo>
                  <a:lnTo>
                    <a:pt x="280" y="495"/>
                  </a:lnTo>
                  <a:lnTo>
                    <a:pt x="264" y="505"/>
                  </a:lnTo>
                  <a:lnTo>
                    <a:pt x="262" y="512"/>
                  </a:lnTo>
                  <a:lnTo>
                    <a:pt x="267" y="519"/>
                  </a:lnTo>
                  <a:lnTo>
                    <a:pt x="276" y="525"/>
                  </a:lnTo>
                  <a:lnTo>
                    <a:pt x="275" y="534"/>
                  </a:lnTo>
                  <a:lnTo>
                    <a:pt x="249" y="536"/>
                  </a:lnTo>
                  <a:lnTo>
                    <a:pt x="237" y="521"/>
                  </a:lnTo>
                  <a:lnTo>
                    <a:pt x="231" y="509"/>
                  </a:lnTo>
                  <a:lnTo>
                    <a:pt x="221" y="505"/>
                  </a:lnTo>
                  <a:lnTo>
                    <a:pt x="218" y="514"/>
                  </a:lnTo>
                  <a:lnTo>
                    <a:pt x="223" y="531"/>
                  </a:lnTo>
                  <a:lnTo>
                    <a:pt x="233" y="550"/>
                  </a:lnTo>
                  <a:lnTo>
                    <a:pt x="233" y="556"/>
                  </a:lnTo>
                  <a:lnTo>
                    <a:pt x="229" y="557"/>
                  </a:lnTo>
                  <a:lnTo>
                    <a:pt x="223" y="555"/>
                  </a:lnTo>
                  <a:lnTo>
                    <a:pt x="211" y="545"/>
                  </a:lnTo>
                  <a:lnTo>
                    <a:pt x="196" y="537"/>
                  </a:lnTo>
                  <a:lnTo>
                    <a:pt x="194" y="528"/>
                  </a:lnTo>
                  <a:lnTo>
                    <a:pt x="197" y="516"/>
                  </a:lnTo>
                  <a:lnTo>
                    <a:pt x="199" y="512"/>
                  </a:lnTo>
                  <a:lnTo>
                    <a:pt x="199" y="506"/>
                  </a:lnTo>
                  <a:lnTo>
                    <a:pt x="198" y="500"/>
                  </a:lnTo>
                  <a:lnTo>
                    <a:pt x="173" y="479"/>
                  </a:lnTo>
                  <a:lnTo>
                    <a:pt x="168" y="465"/>
                  </a:lnTo>
                  <a:lnTo>
                    <a:pt x="187" y="471"/>
                  </a:lnTo>
                  <a:lnTo>
                    <a:pt x="196" y="478"/>
                  </a:lnTo>
                  <a:lnTo>
                    <a:pt x="211" y="484"/>
                  </a:lnTo>
                  <a:lnTo>
                    <a:pt x="225" y="494"/>
                  </a:lnTo>
                  <a:lnTo>
                    <a:pt x="236" y="497"/>
                  </a:lnTo>
                  <a:lnTo>
                    <a:pt x="249" y="496"/>
                  </a:lnTo>
                  <a:lnTo>
                    <a:pt x="264" y="489"/>
                  </a:lnTo>
                  <a:lnTo>
                    <a:pt x="277" y="476"/>
                  </a:lnTo>
                  <a:lnTo>
                    <a:pt x="284" y="465"/>
                  </a:lnTo>
                  <a:lnTo>
                    <a:pt x="287" y="455"/>
                  </a:lnTo>
                  <a:lnTo>
                    <a:pt x="288" y="441"/>
                  </a:lnTo>
                  <a:lnTo>
                    <a:pt x="286" y="438"/>
                  </a:lnTo>
                  <a:lnTo>
                    <a:pt x="281" y="433"/>
                  </a:lnTo>
                  <a:lnTo>
                    <a:pt x="270" y="429"/>
                  </a:lnTo>
                  <a:lnTo>
                    <a:pt x="255" y="425"/>
                  </a:lnTo>
                  <a:lnTo>
                    <a:pt x="247" y="409"/>
                  </a:lnTo>
                  <a:lnTo>
                    <a:pt x="238" y="396"/>
                  </a:lnTo>
                  <a:lnTo>
                    <a:pt x="226" y="388"/>
                  </a:lnTo>
                  <a:lnTo>
                    <a:pt x="213" y="382"/>
                  </a:lnTo>
                  <a:lnTo>
                    <a:pt x="203" y="379"/>
                  </a:lnTo>
                  <a:lnTo>
                    <a:pt x="183" y="378"/>
                  </a:lnTo>
                  <a:lnTo>
                    <a:pt x="174" y="379"/>
                  </a:lnTo>
                  <a:lnTo>
                    <a:pt x="172" y="375"/>
                  </a:lnTo>
                  <a:lnTo>
                    <a:pt x="168" y="370"/>
                  </a:lnTo>
                  <a:lnTo>
                    <a:pt x="160" y="367"/>
                  </a:lnTo>
                  <a:lnTo>
                    <a:pt x="163" y="361"/>
                  </a:lnTo>
                  <a:lnTo>
                    <a:pt x="173" y="365"/>
                  </a:lnTo>
                  <a:lnTo>
                    <a:pt x="180" y="360"/>
                  </a:lnTo>
                  <a:lnTo>
                    <a:pt x="158" y="351"/>
                  </a:lnTo>
                  <a:lnTo>
                    <a:pt x="151" y="360"/>
                  </a:lnTo>
                  <a:lnTo>
                    <a:pt x="141" y="361"/>
                  </a:lnTo>
                  <a:lnTo>
                    <a:pt x="140" y="370"/>
                  </a:lnTo>
                  <a:lnTo>
                    <a:pt x="134" y="376"/>
                  </a:lnTo>
                  <a:lnTo>
                    <a:pt x="128" y="380"/>
                  </a:lnTo>
                  <a:lnTo>
                    <a:pt x="116" y="398"/>
                  </a:lnTo>
                  <a:lnTo>
                    <a:pt x="118" y="415"/>
                  </a:lnTo>
                  <a:lnTo>
                    <a:pt x="140" y="437"/>
                  </a:lnTo>
                  <a:lnTo>
                    <a:pt x="140" y="466"/>
                  </a:lnTo>
                  <a:lnTo>
                    <a:pt x="128" y="479"/>
                  </a:lnTo>
                  <a:lnTo>
                    <a:pt x="133" y="497"/>
                  </a:lnTo>
                  <a:lnTo>
                    <a:pt x="129" y="550"/>
                  </a:lnTo>
                  <a:lnTo>
                    <a:pt x="132" y="568"/>
                  </a:lnTo>
                  <a:lnTo>
                    <a:pt x="135" y="570"/>
                  </a:lnTo>
                  <a:lnTo>
                    <a:pt x="141" y="588"/>
                  </a:lnTo>
                  <a:lnTo>
                    <a:pt x="142" y="602"/>
                  </a:lnTo>
                  <a:lnTo>
                    <a:pt x="140" y="612"/>
                  </a:lnTo>
                  <a:lnTo>
                    <a:pt x="103" y="645"/>
                  </a:lnTo>
                  <a:lnTo>
                    <a:pt x="112" y="651"/>
                  </a:lnTo>
                  <a:lnTo>
                    <a:pt x="121" y="656"/>
                  </a:lnTo>
                  <a:lnTo>
                    <a:pt x="134" y="658"/>
                  </a:lnTo>
                  <a:lnTo>
                    <a:pt x="124" y="660"/>
                  </a:lnTo>
                  <a:lnTo>
                    <a:pt x="118" y="663"/>
                  </a:lnTo>
                  <a:lnTo>
                    <a:pt x="106" y="664"/>
                  </a:lnTo>
                  <a:lnTo>
                    <a:pt x="96" y="667"/>
                  </a:lnTo>
                  <a:lnTo>
                    <a:pt x="89" y="674"/>
                  </a:lnTo>
                  <a:lnTo>
                    <a:pt x="82" y="669"/>
                  </a:lnTo>
                  <a:lnTo>
                    <a:pt x="73" y="667"/>
                  </a:lnTo>
                  <a:lnTo>
                    <a:pt x="61" y="669"/>
                  </a:lnTo>
                  <a:lnTo>
                    <a:pt x="51" y="674"/>
                  </a:lnTo>
                  <a:lnTo>
                    <a:pt x="44" y="681"/>
                  </a:lnTo>
                  <a:lnTo>
                    <a:pt x="42" y="684"/>
                  </a:lnTo>
                  <a:lnTo>
                    <a:pt x="42" y="691"/>
                  </a:lnTo>
                  <a:lnTo>
                    <a:pt x="42" y="701"/>
                  </a:lnTo>
                  <a:lnTo>
                    <a:pt x="47" y="705"/>
                  </a:lnTo>
                  <a:lnTo>
                    <a:pt x="51" y="714"/>
                  </a:lnTo>
                  <a:lnTo>
                    <a:pt x="51" y="724"/>
                  </a:lnTo>
                  <a:lnTo>
                    <a:pt x="48" y="729"/>
                  </a:lnTo>
                  <a:lnTo>
                    <a:pt x="44" y="732"/>
                  </a:lnTo>
                  <a:lnTo>
                    <a:pt x="34" y="728"/>
                  </a:lnTo>
                  <a:lnTo>
                    <a:pt x="30" y="723"/>
                  </a:lnTo>
                  <a:lnTo>
                    <a:pt x="21" y="718"/>
                  </a:lnTo>
                  <a:lnTo>
                    <a:pt x="7" y="731"/>
                  </a:lnTo>
                  <a:lnTo>
                    <a:pt x="2" y="740"/>
                  </a:lnTo>
                  <a:lnTo>
                    <a:pt x="0" y="757"/>
                  </a:lnTo>
                  <a:lnTo>
                    <a:pt x="0" y="773"/>
                  </a:lnTo>
                  <a:lnTo>
                    <a:pt x="4" y="776"/>
                  </a:lnTo>
                  <a:lnTo>
                    <a:pt x="8" y="776"/>
                  </a:lnTo>
                  <a:lnTo>
                    <a:pt x="17" y="776"/>
                  </a:lnTo>
                  <a:lnTo>
                    <a:pt x="22" y="775"/>
                  </a:lnTo>
                  <a:lnTo>
                    <a:pt x="34" y="785"/>
                  </a:lnTo>
                  <a:lnTo>
                    <a:pt x="38" y="790"/>
                  </a:lnTo>
                  <a:lnTo>
                    <a:pt x="42" y="797"/>
                  </a:lnTo>
                  <a:lnTo>
                    <a:pt x="46" y="809"/>
                  </a:lnTo>
                  <a:lnTo>
                    <a:pt x="48" y="813"/>
                  </a:lnTo>
                  <a:lnTo>
                    <a:pt x="47" y="816"/>
                  </a:lnTo>
                  <a:lnTo>
                    <a:pt x="43" y="822"/>
                  </a:lnTo>
                  <a:lnTo>
                    <a:pt x="37" y="827"/>
                  </a:lnTo>
                  <a:lnTo>
                    <a:pt x="44" y="831"/>
                  </a:lnTo>
                  <a:lnTo>
                    <a:pt x="52" y="840"/>
                  </a:lnTo>
                  <a:lnTo>
                    <a:pt x="60" y="854"/>
                  </a:lnTo>
                  <a:lnTo>
                    <a:pt x="64" y="865"/>
                  </a:lnTo>
                  <a:lnTo>
                    <a:pt x="64" y="870"/>
                  </a:lnTo>
                  <a:lnTo>
                    <a:pt x="63" y="872"/>
                  </a:lnTo>
                  <a:lnTo>
                    <a:pt x="40" y="885"/>
                  </a:lnTo>
                  <a:lnTo>
                    <a:pt x="37" y="887"/>
                  </a:lnTo>
                  <a:lnTo>
                    <a:pt x="33" y="887"/>
                  </a:lnTo>
                  <a:lnTo>
                    <a:pt x="30" y="894"/>
                  </a:lnTo>
                  <a:lnTo>
                    <a:pt x="31" y="899"/>
                  </a:lnTo>
                  <a:lnTo>
                    <a:pt x="34" y="902"/>
                  </a:lnTo>
                  <a:lnTo>
                    <a:pt x="24" y="903"/>
                  </a:lnTo>
                  <a:lnTo>
                    <a:pt x="23" y="905"/>
                  </a:lnTo>
                  <a:lnTo>
                    <a:pt x="28" y="912"/>
                  </a:lnTo>
                  <a:lnTo>
                    <a:pt x="38" y="908"/>
                  </a:lnTo>
                  <a:lnTo>
                    <a:pt x="50" y="908"/>
                  </a:lnTo>
                  <a:lnTo>
                    <a:pt x="60" y="910"/>
                  </a:lnTo>
                  <a:lnTo>
                    <a:pt x="73" y="911"/>
                  </a:lnTo>
                  <a:lnTo>
                    <a:pt x="82" y="910"/>
                  </a:lnTo>
                  <a:lnTo>
                    <a:pt x="85" y="909"/>
                  </a:lnTo>
                  <a:lnTo>
                    <a:pt x="85" y="905"/>
                  </a:lnTo>
                  <a:lnTo>
                    <a:pt x="93" y="909"/>
                  </a:lnTo>
                  <a:lnTo>
                    <a:pt x="101" y="912"/>
                  </a:lnTo>
                  <a:lnTo>
                    <a:pt x="106" y="920"/>
                  </a:lnTo>
                  <a:lnTo>
                    <a:pt x="111" y="928"/>
                  </a:lnTo>
                  <a:lnTo>
                    <a:pt x="113" y="936"/>
                  </a:lnTo>
                  <a:lnTo>
                    <a:pt x="112" y="946"/>
                  </a:lnTo>
                  <a:lnTo>
                    <a:pt x="111" y="961"/>
                  </a:lnTo>
                  <a:lnTo>
                    <a:pt x="115" y="967"/>
                  </a:lnTo>
                  <a:lnTo>
                    <a:pt x="118" y="968"/>
                  </a:lnTo>
                  <a:lnTo>
                    <a:pt x="121" y="964"/>
                  </a:lnTo>
                  <a:lnTo>
                    <a:pt x="124" y="964"/>
                  </a:lnTo>
                  <a:lnTo>
                    <a:pt x="133" y="959"/>
                  </a:lnTo>
                  <a:lnTo>
                    <a:pt x="139" y="958"/>
                  </a:lnTo>
                  <a:lnTo>
                    <a:pt x="148" y="957"/>
                  </a:lnTo>
                  <a:lnTo>
                    <a:pt x="160" y="961"/>
                  </a:lnTo>
                  <a:lnTo>
                    <a:pt x="173" y="968"/>
                  </a:lnTo>
                  <a:lnTo>
                    <a:pt x="170" y="969"/>
                  </a:lnTo>
                  <a:lnTo>
                    <a:pt x="174" y="969"/>
                  </a:lnTo>
                  <a:lnTo>
                    <a:pt x="183" y="968"/>
                  </a:lnTo>
                  <a:lnTo>
                    <a:pt x="190" y="968"/>
                  </a:lnTo>
                  <a:lnTo>
                    <a:pt x="194" y="970"/>
                  </a:lnTo>
                  <a:lnTo>
                    <a:pt x="190" y="976"/>
                  </a:lnTo>
                  <a:lnTo>
                    <a:pt x="187" y="981"/>
                  </a:lnTo>
                  <a:lnTo>
                    <a:pt x="186" y="984"/>
                  </a:lnTo>
                  <a:lnTo>
                    <a:pt x="186" y="991"/>
                  </a:lnTo>
                  <a:lnTo>
                    <a:pt x="190" y="993"/>
                  </a:lnTo>
                  <a:lnTo>
                    <a:pt x="198" y="991"/>
                  </a:lnTo>
                  <a:lnTo>
                    <a:pt x="203" y="984"/>
                  </a:lnTo>
                  <a:lnTo>
                    <a:pt x="208" y="977"/>
                  </a:lnTo>
                  <a:lnTo>
                    <a:pt x="206" y="977"/>
                  </a:lnTo>
                  <a:lnTo>
                    <a:pt x="203" y="975"/>
                  </a:lnTo>
                  <a:lnTo>
                    <a:pt x="199" y="970"/>
                  </a:lnTo>
                  <a:lnTo>
                    <a:pt x="198" y="965"/>
                  </a:lnTo>
                  <a:lnTo>
                    <a:pt x="199" y="960"/>
                  </a:lnTo>
                  <a:lnTo>
                    <a:pt x="206" y="957"/>
                  </a:lnTo>
                  <a:lnTo>
                    <a:pt x="217" y="952"/>
                  </a:lnTo>
                  <a:lnTo>
                    <a:pt x="221" y="952"/>
                  </a:lnTo>
                  <a:lnTo>
                    <a:pt x="226" y="954"/>
                  </a:lnTo>
                  <a:lnTo>
                    <a:pt x="229" y="957"/>
                  </a:lnTo>
                  <a:lnTo>
                    <a:pt x="231" y="960"/>
                  </a:lnTo>
                  <a:lnTo>
                    <a:pt x="231" y="965"/>
                  </a:lnTo>
                  <a:lnTo>
                    <a:pt x="229" y="968"/>
                  </a:lnTo>
                  <a:lnTo>
                    <a:pt x="225" y="968"/>
                  </a:lnTo>
                  <a:lnTo>
                    <a:pt x="217" y="970"/>
                  </a:lnTo>
                  <a:lnTo>
                    <a:pt x="213" y="973"/>
                  </a:lnTo>
                  <a:lnTo>
                    <a:pt x="213" y="982"/>
                  </a:lnTo>
                  <a:lnTo>
                    <a:pt x="219" y="987"/>
                  </a:lnTo>
                  <a:lnTo>
                    <a:pt x="233" y="995"/>
                  </a:lnTo>
                  <a:lnTo>
                    <a:pt x="243" y="1008"/>
                  </a:lnTo>
                  <a:lnTo>
                    <a:pt x="272" y="1026"/>
                  </a:lnTo>
                  <a:lnTo>
                    <a:pt x="275" y="1033"/>
                  </a:lnTo>
                  <a:lnTo>
                    <a:pt x="275" y="1042"/>
                  </a:lnTo>
                  <a:lnTo>
                    <a:pt x="272" y="1049"/>
                  </a:lnTo>
                  <a:lnTo>
                    <a:pt x="268" y="1055"/>
                  </a:lnTo>
                  <a:lnTo>
                    <a:pt x="275" y="1058"/>
                  </a:lnTo>
                  <a:lnTo>
                    <a:pt x="287" y="1065"/>
                  </a:lnTo>
                  <a:lnTo>
                    <a:pt x="291" y="1068"/>
                  </a:lnTo>
                  <a:lnTo>
                    <a:pt x="298" y="1072"/>
                  </a:lnTo>
                  <a:lnTo>
                    <a:pt x="301" y="1078"/>
                  </a:lnTo>
                  <a:lnTo>
                    <a:pt x="326" y="1083"/>
                  </a:lnTo>
                  <a:lnTo>
                    <a:pt x="330" y="1085"/>
                  </a:lnTo>
                  <a:lnTo>
                    <a:pt x="336" y="1086"/>
                  </a:lnTo>
                  <a:lnTo>
                    <a:pt x="343" y="1084"/>
                  </a:lnTo>
                  <a:lnTo>
                    <a:pt x="359" y="1068"/>
                  </a:lnTo>
                  <a:lnTo>
                    <a:pt x="365" y="1076"/>
                  </a:lnTo>
                  <a:lnTo>
                    <a:pt x="369" y="1081"/>
                  </a:lnTo>
                  <a:lnTo>
                    <a:pt x="377" y="1092"/>
                  </a:lnTo>
                  <a:lnTo>
                    <a:pt x="373" y="1070"/>
                  </a:lnTo>
                  <a:lnTo>
                    <a:pt x="373" y="1059"/>
                  </a:lnTo>
                  <a:lnTo>
                    <a:pt x="375" y="1055"/>
                  </a:lnTo>
                  <a:lnTo>
                    <a:pt x="378" y="1055"/>
                  </a:lnTo>
                  <a:lnTo>
                    <a:pt x="373" y="1043"/>
                  </a:lnTo>
                  <a:lnTo>
                    <a:pt x="372" y="1033"/>
                  </a:lnTo>
                  <a:lnTo>
                    <a:pt x="373" y="1029"/>
                  </a:lnTo>
                  <a:lnTo>
                    <a:pt x="377" y="1028"/>
                  </a:lnTo>
                  <a:lnTo>
                    <a:pt x="367" y="1023"/>
                  </a:lnTo>
                  <a:lnTo>
                    <a:pt x="360" y="1015"/>
                  </a:lnTo>
                  <a:lnTo>
                    <a:pt x="355" y="1001"/>
                  </a:lnTo>
                  <a:lnTo>
                    <a:pt x="352" y="986"/>
                  </a:lnTo>
                  <a:lnTo>
                    <a:pt x="355" y="968"/>
                  </a:lnTo>
                  <a:lnTo>
                    <a:pt x="368" y="957"/>
                  </a:lnTo>
                  <a:lnTo>
                    <a:pt x="385" y="948"/>
                  </a:lnTo>
                  <a:lnTo>
                    <a:pt x="406" y="946"/>
                  </a:lnTo>
                  <a:lnTo>
                    <a:pt x="425" y="950"/>
                  </a:lnTo>
                  <a:lnTo>
                    <a:pt x="437" y="957"/>
                  </a:lnTo>
                  <a:lnTo>
                    <a:pt x="441" y="961"/>
                  </a:lnTo>
                  <a:lnTo>
                    <a:pt x="441" y="968"/>
                  </a:lnTo>
                  <a:lnTo>
                    <a:pt x="438" y="976"/>
                  </a:lnTo>
                  <a:lnTo>
                    <a:pt x="433" y="982"/>
                  </a:lnTo>
                  <a:lnTo>
                    <a:pt x="424" y="984"/>
                  </a:lnTo>
                  <a:lnTo>
                    <a:pt x="414" y="984"/>
                  </a:lnTo>
                  <a:lnTo>
                    <a:pt x="405" y="986"/>
                  </a:lnTo>
                  <a:lnTo>
                    <a:pt x="399" y="991"/>
                  </a:lnTo>
                  <a:lnTo>
                    <a:pt x="397" y="993"/>
                  </a:lnTo>
                  <a:lnTo>
                    <a:pt x="397" y="1002"/>
                  </a:lnTo>
                  <a:lnTo>
                    <a:pt x="406" y="1020"/>
                  </a:lnTo>
                  <a:lnTo>
                    <a:pt x="414" y="1021"/>
                  </a:lnTo>
                  <a:lnTo>
                    <a:pt x="417" y="1023"/>
                  </a:lnTo>
                  <a:lnTo>
                    <a:pt x="419" y="1029"/>
                  </a:lnTo>
                  <a:lnTo>
                    <a:pt x="419" y="1042"/>
                  </a:lnTo>
                  <a:lnTo>
                    <a:pt x="423" y="1046"/>
                  </a:lnTo>
                  <a:lnTo>
                    <a:pt x="426" y="1047"/>
                  </a:lnTo>
                  <a:lnTo>
                    <a:pt x="431" y="1042"/>
                  </a:lnTo>
                  <a:lnTo>
                    <a:pt x="433" y="1041"/>
                  </a:lnTo>
                  <a:lnTo>
                    <a:pt x="436" y="1043"/>
                  </a:lnTo>
                  <a:lnTo>
                    <a:pt x="443" y="1055"/>
                  </a:lnTo>
                  <a:lnTo>
                    <a:pt x="441" y="1063"/>
                  </a:lnTo>
                  <a:lnTo>
                    <a:pt x="432" y="1063"/>
                  </a:lnTo>
                  <a:lnTo>
                    <a:pt x="427" y="1064"/>
                  </a:lnTo>
                  <a:lnTo>
                    <a:pt x="425" y="1067"/>
                  </a:lnTo>
                  <a:lnTo>
                    <a:pt x="424" y="1070"/>
                  </a:lnTo>
                  <a:lnTo>
                    <a:pt x="427" y="1078"/>
                  </a:lnTo>
                  <a:lnTo>
                    <a:pt x="429" y="1081"/>
                  </a:lnTo>
                  <a:lnTo>
                    <a:pt x="431" y="1097"/>
                  </a:lnTo>
                  <a:lnTo>
                    <a:pt x="436" y="1099"/>
                  </a:lnTo>
                  <a:lnTo>
                    <a:pt x="438" y="1102"/>
                  </a:lnTo>
                  <a:lnTo>
                    <a:pt x="438" y="1108"/>
                  </a:lnTo>
                  <a:lnTo>
                    <a:pt x="438" y="1122"/>
                  </a:lnTo>
                  <a:lnTo>
                    <a:pt x="453" y="1114"/>
                  </a:lnTo>
                  <a:lnTo>
                    <a:pt x="467" y="1111"/>
                  </a:lnTo>
                  <a:lnTo>
                    <a:pt x="480" y="1112"/>
                  </a:lnTo>
                  <a:lnTo>
                    <a:pt x="484" y="1114"/>
                  </a:lnTo>
                  <a:lnTo>
                    <a:pt x="501" y="1120"/>
                  </a:lnTo>
                  <a:lnTo>
                    <a:pt x="509" y="1120"/>
                  </a:lnTo>
                  <a:lnTo>
                    <a:pt x="516" y="1124"/>
                  </a:lnTo>
                  <a:lnTo>
                    <a:pt x="529" y="1133"/>
                  </a:lnTo>
                  <a:lnTo>
                    <a:pt x="533" y="1144"/>
                  </a:lnTo>
                  <a:lnTo>
                    <a:pt x="535" y="1148"/>
                  </a:lnTo>
                  <a:lnTo>
                    <a:pt x="535" y="1153"/>
                  </a:lnTo>
                  <a:lnTo>
                    <a:pt x="545" y="1151"/>
                  </a:lnTo>
                  <a:lnTo>
                    <a:pt x="554" y="1151"/>
                  </a:lnTo>
                  <a:lnTo>
                    <a:pt x="560" y="1141"/>
                  </a:lnTo>
                  <a:lnTo>
                    <a:pt x="572" y="1136"/>
                  </a:lnTo>
                  <a:lnTo>
                    <a:pt x="581" y="1128"/>
                  </a:lnTo>
                  <a:lnTo>
                    <a:pt x="587" y="1119"/>
                  </a:lnTo>
                  <a:lnTo>
                    <a:pt x="602" y="1120"/>
                  </a:lnTo>
                  <a:lnTo>
                    <a:pt x="623" y="1122"/>
                  </a:lnTo>
                  <a:lnTo>
                    <a:pt x="640" y="1120"/>
                  </a:lnTo>
                  <a:lnTo>
                    <a:pt x="655" y="1111"/>
                  </a:lnTo>
                  <a:lnTo>
                    <a:pt x="666" y="1110"/>
                  </a:lnTo>
                  <a:lnTo>
                    <a:pt x="675" y="1119"/>
                  </a:lnTo>
                  <a:lnTo>
                    <a:pt x="683" y="1124"/>
                  </a:lnTo>
                  <a:lnTo>
                    <a:pt x="690" y="1129"/>
                  </a:lnTo>
                  <a:lnTo>
                    <a:pt x="699" y="1131"/>
                  </a:lnTo>
                  <a:lnTo>
                    <a:pt x="735" y="1131"/>
                  </a:lnTo>
                  <a:lnTo>
                    <a:pt x="727" y="1122"/>
                  </a:lnTo>
                  <a:lnTo>
                    <a:pt x="724" y="1114"/>
                  </a:lnTo>
                  <a:lnTo>
                    <a:pt x="722" y="1106"/>
                  </a:lnTo>
                  <a:lnTo>
                    <a:pt x="720" y="1103"/>
                  </a:lnTo>
                  <a:lnTo>
                    <a:pt x="714" y="1099"/>
                  </a:lnTo>
                  <a:lnTo>
                    <a:pt x="709" y="1096"/>
                  </a:lnTo>
                  <a:lnTo>
                    <a:pt x="704" y="1090"/>
                  </a:lnTo>
                  <a:lnTo>
                    <a:pt x="705" y="1078"/>
                  </a:lnTo>
                  <a:lnTo>
                    <a:pt x="711" y="1070"/>
                  </a:lnTo>
                  <a:lnTo>
                    <a:pt x="724" y="1069"/>
                  </a:lnTo>
                  <a:lnTo>
                    <a:pt x="735" y="1070"/>
                  </a:lnTo>
                  <a:lnTo>
                    <a:pt x="748" y="1063"/>
                  </a:lnTo>
                  <a:lnTo>
                    <a:pt x="751" y="1059"/>
                  </a:lnTo>
                  <a:lnTo>
                    <a:pt x="763" y="1058"/>
                  </a:lnTo>
                  <a:lnTo>
                    <a:pt x="775" y="1055"/>
                  </a:lnTo>
                  <a:lnTo>
                    <a:pt x="784" y="1049"/>
                  </a:lnTo>
                  <a:lnTo>
                    <a:pt x="791" y="1037"/>
                  </a:lnTo>
                  <a:lnTo>
                    <a:pt x="794" y="1029"/>
                  </a:lnTo>
                  <a:lnTo>
                    <a:pt x="796" y="1023"/>
                  </a:lnTo>
                  <a:lnTo>
                    <a:pt x="794" y="1020"/>
                  </a:lnTo>
                  <a:lnTo>
                    <a:pt x="784" y="1012"/>
                  </a:lnTo>
                  <a:lnTo>
                    <a:pt x="783" y="1008"/>
                  </a:lnTo>
                  <a:lnTo>
                    <a:pt x="784" y="1002"/>
                  </a:lnTo>
                  <a:lnTo>
                    <a:pt x="794" y="999"/>
                  </a:lnTo>
                  <a:lnTo>
                    <a:pt x="798" y="997"/>
                  </a:lnTo>
                  <a:lnTo>
                    <a:pt x="800" y="995"/>
                  </a:lnTo>
                  <a:lnTo>
                    <a:pt x="800" y="991"/>
                  </a:lnTo>
                  <a:lnTo>
                    <a:pt x="800" y="990"/>
                  </a:lnTo>
                  <a:lnTo>
                    <a:pt x="804" y="988"/>
                  </a:lnTo>
                  <a:lnTo>
                    <a:pt x="814" y="986"/>
                  </a:lnTo>
                  <a:lnTo>
                    <a:pt x="824" y="977"/>
                  </a:lnTo>
                  <a:lnTo>
                    <a:pt x="829" y="964"/>
                  </a:lnTo>
                  <a:lnTo>
                    <a:pt x="830" y="957"/>
                  </a:lnTo>
                  <a:lnTo>
                    <a:pt x="835" y="951"/>
                  </a:lnTo>
                  <a:lnTo>
                    <a:pt x="842" y="948"/>
                  </a:lnTo>
                  <a:lnTo>
                    <a:pt x="847" y="947"/>
                  </a:lnTo>
                  <a:lnTo>
                    <a:pt x="859" y="945"/>
                  </a:lnTo>
                  <a:lnTo>
                    <a:pt x="863" y="936"/>
                  </a:lnTo>
                  <a:lnTo>
                    <a:pt x="873" y="924"/>
                  </a:lnTo>
                  <a:lnTo>
                    <a:pt x="881" y="919"/>
                  </a:lnTo>
                  <a:lnTo>
                    <a:pt x="887" y="918"/>
                  </a:lnTo>
                  <a:lnTo>
                    <a:pt x="894" y="917"/>
                  </a:lnTo>
                  <a:lnTo>
                    <a:pt x="897" y="914"/>
                  </a:lnTo>
                  <a:lnTo>
                    <a:pt x="898" y="905"/>
                  </a:lnTo>
                  <a:lnTo>
                    <a:pt x="901" y="899"/>
                  </a:lnTo>
                  <a:lnTo>
                    <a:pt x="907" y="894"/>
                  </a:lnTo>
                  <a:lnTo>
                    <a:pt x="913" y="893"/>
                  </a:lnTo>
                  <a:lnTo>
                    <a:pt x="937" y="892"/>
                  </a:lnTo>
                  <a:lnTo>
                    <a:pt x="943" y="884"/>
                  </a:lnTo>
                  <a:lnTo>
                    <a:pt x="953" y="881"/>
                  </a:lnTo>
                  <a:lnTo>
                    <a:pt x="961" y="883"/>
                  </a:lnTo>
                  <a:lnTo>
                    <a:pt x="971" y="885"/>
                  </a:lnTo>
                  <a:lnTo>
                    <a:pt x="984" y="886"/>
                  </a:lnTo>
                  <a:lnTo>
                    <a:pt x="995" y="888"/>
                  </a:lnTo>
                  <a:lnTo>
                    <a:pt x="1004" y="895"/>
                  </a:lnTo>
                  <a:lnTo>
                    <a:pt x="1024" y="913"/>
                  </a:lnTo>
                  <a:lnTo>
                    <a:pt x="1030" y="911"/>
                  </a:lnTo>
                  <a:lnTo>
                    <a:pt x="1035" y="905"/>
                  </a:lnTo>
                  <a:lnTo>
                    <a:pt x="1039" y="900"/>
                  </a:lnTo>
                  <a:lnTo>
                    <a:pt x="1043" y="890"/>
                  </a:lnTo>
                  <a:lnTo>
                    <a:pt x="1054" y="890"/>
                  </a:lnTo>
                  <a:lnTo>
                    <a:pt x="1066" y="878"/>
                  </a:lnTo>
                  <a:lnTo>
                    <a:pt x="1077" y="872"/>
                  </a:lnTo>
                  <a:lnTo>
                    <a:pt x="1082" y="870"/>
                  </a:lnTo>
                  <a:lnTo>
                    <a:pt x="1089" y="872"/>
                  </a:lnTo>
                  <a:lnTo>
                    <a:pt x="1109" y="875"/>
                  </a:lnTo>
                  <a:lnTo>
                    <a:pt x="1128" y="874"/>
                  </a:lnTo>
                  <a:lnTo>
                    <a:pt x="1140" y="874"/>
                  </a:lnTo>
                  <a:lnTo>
                    <a:pt x="1152" y="878"/>
                  </a:lnTo>
                  <a:lnTo>
                    <a:pt x="1168" y="885"/>
                  </a:lnTo>
                  <a:lnTo>
                    <a:pt x="1184" y="895"/>
                  </a:lnTo>
                  <a:lnTo>
                    <a:pt x="1192" y="899"/>
                  </a:lnTo>
                  <a:lnTo>
                    <a:pt x="1206" y="897"/>
                  </a:lnTo>
                  <a:lnTo>
                    <a:pt x="1226" y="893"/>
                  </a:lnTo>
                  <a:lnTo>
                    <a:pt x="1245" y="885"/>
                  </a:lnTo>
                  <a:lnTo>
                    <a:pt x="1256" y="881"/>
                  </a:lnTo>
                  <a:lnTo>
                    <a:pt x="1259" y="874"/>
                  </a:lnTo>
                  <a:lnTo>
                    <a:pt x="1273" y="876"/>
                  </a:lnTo>
                  <a:lnTo>
                    <a:pt x="1284" y="879"/>
                  </a:lnTo>
                  <a:lnTo>
                    <a:pt x="1296" y="885"/>
                  </a:lnTo>
                  <a:lnTo>
                    <a:pt x="1317" y="893"/>
                  </a:lnTo>
                  <a:lnTo>
                    <a:pt x="1338" y="878"/>
                  </a:lnTo>
                  <a:lnTo>
                    <a:pt x="1338" y="869"/>
                  </a:lnTo>
                  <a:lnTo>
                    <a:pt x="1341" y="850"/>
                  </a:lnTo>
                  <a:lnTo>
                    <a:pt x="1348" y="831"/>
                  </a:lnTo>
                  <a:lnTo>
                    <a:pt x="1356" y="824"/>
                  </a:lnTo>
                  <a:lnTo>
                    <a:pt x="1366" y="820"/>
                  </a:lnTo>
                  <a:lnTo>
                    <a:pt x="1389" y="818"/>
                  </a:lnTo>
                  <a:lnTo>
                    <a:pt x="1403" y="820"/>
                  </a:lnTo>
                  <a:lnTo>
                    <a:pt x="1414" y="825"/>
                  </a:lnTo>
                  <a:lnTo>
                    <a:pt x="1420" y="838"/>
                  </a:lnTo>
                  <a:lnTo>
                    <a:pt x="1425" y="847"/>
                  </a:lnTo>
                  <a:lnTo>
                    <a:pt x="1430" y="856"/>
                  </a:lnTo>
                  <a:lnTo>
                    <a:pt x="1431" y="867"/>
                  </a:lnTo>
                  <a:lnTo>
                    <a:pt x="1447" y="882"/>
                  </a:lnTo>
                  <a:lnTo>
                    <a:pt x="1458" y="894"/>
                  </a:lnTo>
                  <a:lnTo>
                    <a:pt x="1462" y="902"/>
                  </a:lnTo>
                  <a:lnTo>
                    <a:pt x="1462" y="910"/>
                  </a:lnTo>
                  <a:lnTo>
                    <a:pt x="1475" y="908"/>
                  </a:lnTo>
                  <a:lnTo>
                    <a:pt x="1486" y="910"/>
                  </a:lnTo>
                  <a:lnTo>
                    <a:pt x="1491" y="914"/>
                  </a:lnTo>
                  <a:lnTo>
                    <a:pt x="1494" y="921"/>
                  </a:lnTo>
                  <a:lnTo>
                    <a:pt x="1499" y="929"/>
                  </a:lnTo>
                  <a:lnTo>
                    <a:pt x="1508" y="931"/>
                  </a:lnTo>
                  <a:lnTo>
                    <a:pt x="1522" y="925"/>
                  </a:lnTo>
                  <a:lnTo>
                    <a:pt x="1532" y="912"/>
                  </a:lnTo>
                  <a:lnTo>
                    <a:pt x="1543" y="902"/>
                  </a:lnTo>
                  <a:lnTo>
                    <a:pt x="1554" y="895"/>
                  </a:lnTo>
                  <a:lnTo>
                    <a:pt x="1556" y="896"/>
                  </a:lnTo>
                  <a:lnTo>
                    <a:pt x="1557" y="900"/>
                  </a:lnTo>
                  <a:lnTo>
                    <a:pt x="1556" y="908"/>
                  </a:lnTo>
                  <a:lnTo>
                    <a:pt x="1550" y="921"/>
                  </a:lnTo>
                  <a:lnTo>
                    <a:pt x="1543" y="937"/>
                  </a:lnTo>
                  <a:lnTo>
                    <a:pt x="1536" y="950"/>
                  </a:lnTo>
                  <a:lnTo>
                    <a:pt x="1527" y="961"/>
                  </a:lnTo>
                  <a:lnTo>
                    <a:pt x="1507" y="981"/>
                  </a:lnTo>
                  <a:lnTo>
                    <a:pt x="1503" y="991"/>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48" name="Freeform 394">
              <a:extLst>
                <a:ext uri="{FF2B5EF4-FFF2-40B4-BE49-F238E27FC236}">
                  <a16:creationId xmlns:a16="http://schemas.microsoft.com/office/drawing/2014/main" id="{BA4E36E8-7E37-4BA8-B187-70F098833EFC}"/>
                </a:ext>
              </a:extLst>
            </p:cNvPr>
            <p:cNvSpPr>
              <a:spLocks/>
            </p:cNvSpPr>
            <p:nvPr/>
          </p:nvSpPr>
          <p:spPr bwMode="auto">
            <a:xfrm>
              <a:off x="4252" y="2440"/>
              <a:ext cx="80" cy="106"/>
            </a:xfrm>
            <a:custGeom>
              <a:avLst/>
              <a:gdLst>
                <a:gd name="T0" fmla="*/ 0 w 94"/>
                <a:gd name="T1" fmla="*/ 24 h 114"/>
                <a:gd name="T2" fmla="*/ 7 w 94"/>
                <a:gd name="T3" fmla="*/ 24 h 114"/>
                <a:gd name="T4" fmla="*/ 10 w 94"/>
                <a:gd name="T5" fmla="*/ 33 h 114"/>
                <a:gd name="T6" fmla="*/ 20 w 94"/>
                <a:gd name="T7" fmla="*/ 33 h 114"/>
                <a:gd name="T8" fmla="*/ 20 w 94"/>
                <a:gd name="T9" fmla="*/ 38 h 114"/>
                <a:gd name="T10" fmla="*/ 20 w 94"/>
                <a:gd name="T11" fmla="*/ 46 h 114"/>
                <a:gd name="T12" fmla="*/ 16 w 94"/>
                <a:gd name="T13" fmla="*/ 56 h 114"/>
                <a:gd name="T14" fmla="*/ 20 w 94"/>
                <a:gd name="T15" fmla="*/ 56 h 114"/>
                <a:gd name="T16" fmla="*/ 26 w 94"/>
                <a:gd name="T17" fmla="*/ 53 h 114"/>
                <a:gd name="T18" fmla="*/ 31 w 94"/>
                <a:gd name="T19" fmla="*/ 50 h 114"/>
                <a:gd name="T20" fmla="*/ 34 w 94"/>
                <a:gd name="T21" fmla="*/ 51 h 114"/>
                <a:gd name="T22" fmla="*/ 39 w 94"/>
                <a:gd name="T23" fmla="*/ 54 h 114"/>
                <a:gd name="T24" fmla="*/ 47 w 94"/>
                <a:gd name="T25" fmla="*/ 63 h 114"/>
                <a:gd name="T26" fmla="*/ 52 w 94"/>
                <a:gd name="T27" fmla="*/ 72 h 114"/>
                <a:gd name="T28" fmla="*/ 55 w 94"/>
                <a:gd name="T29" fmla="*/ 80 h 114"/>
                <a:gd name="T30" fmla="*/ 57 w 94"/>
                <a:gd name="T31" fmla="*/ 88 h 114"/>
                <a:gd name="T32" fmla="*/ 57 w 94"/>
                <a:gd name="T33" fmla="*/ 93 h 114"/>
                <a:gd name="T34" fmla="*/ 55 w 94"/>
                <a:gd name="T35" fmla="*/ 100 h 114"/>
                <a:gd name="T36" fmla="*/ 62 w 94"/>
                <a:gd name="T37" fmla="*/ 105 h 114"/>
                <a:gd name="T38" fmla="*/ 68 w 94"/>
                <a:gd name="T39" fmla="*/ 105 h 114"/>
                <a:gd name="T40" fmla="*/ 73 w 94"/>
                <a:gd name="T41" fmla="*/ 103 h 114"/>
                <a:gd name="T42" fmla="*/ 79 w 94"/>
                <a:gd name="T43" fmla="*/ 105 h 114"/>
                <a:gd name="T44" fmla="*/ 79 w 94"/>
                <a:gd name="T45" fmla="*/ 91 h 114"/>
                <a:gd name="T46" fmla="*/ 77 w 94"/>
                <a:gd name="T47" fmla="*/ 81 h 114"/>
                <a:gd name="T48" fmla="*/ 72 w 94"/>
                <a:gd name="T49" fmla="*/ 72 h 114"/>
                <a:gd name="T50" fmla="*/ 55 w 94"/>
                <a:gd name="T51" fmla="*/ 54 h 114"/>
                <a:gd name="T52" fmla="*/ 47 w 94"/>
                <a:gd name="T53" fmla="*/ 46 h 114"/>
                <a:gd name="T54" fmla="*/ 43 w 94"/>
                <a:gd name="T55" fmla="*/ 39 h 114"/>
                <a:gd name="T56" fmla="*/ 45 w 94"/>
                <a:gd name="T57" fmla="*/ 35 h 114"/>
                <a:gd name="T58" fmla="*/ 49 w 94"/>
                <a:gd name="T59" fmla="*/ 29 h 114"/>
                <a:gd name="T60" fmla="*/ 49 w 94"/>
                <a:gd name="T61" fmla="*/ 23 h 114"/>
                <a:gd name="T62" fmla="*/ 45 w 94"/>
                <a:gd name="T63" fmla="*/ 19 h 114"/>
                <a:gd name="T64" fmla="*/ 37 w 94"/>
                <a:gd name="T65" fmla="*/ 14 h 114"/>
                <a:gd name="T66" fmla="*/ 34 w 94"/>
                <a:gd name="T67" fmla="*/ 4 h 114"/>
                <a:gd name="T68" fmla="*/ 31 w 94"/>
                <a:gd name="T69" fmla="*/ 0 h 114"/>
                <a:gd name="T70" fmla="*/ 26 w 94"/>
                <a:gd name="T71" fmla="*/ 0 h 114"/>
                <a:gd name="T72" fmla="*/ 22 w 94"/>
                <a:gd name="T73" fmla="*/ 2 h 114"/>
                <a:gd name="T74" fmla="*/ 22 w 94"/>
                <a:gd name="T75" fmla="*/ 11 h 114"/>
                <a:gd name="T76" fmla="*/ 22 w 94"/>
                <a:gd name="T77" fmla="*/ 18 h 114"/>
                <a:gd name="T78" fmla="*/ 20 w 94"/>
                <a:gd name="T79" fmla="*/ 19 h 114"/>
                <a:gd name="T80" fmla="*/ 14 w 94"/>
                <a:gd name="T81" fmla="*/ 20 h 114"/>
                <a:gd name="T82" fmla="*/ 11 w 94"/>
                <a:gd name="T83" fmla="*/ 20 h 114"/>
                <a:gd name="T84" fmla="*/ 0 w 94"/>
                <a:gd name="T85" fmla="*/ 24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
                <a:gd name="T130" fmla="*/ 0 h 114"/>
                <a:gd name="T131" fmla="*/ 94 w 94"/>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 h="114">
                  <a:moveTo>
                    <a:pt x="0" y="26"/>
                  </a:moveTo>
                  <a:lnTo>
                    <a:pt x="8" y="26"/>
                  </a:lnTo>
                  <a:lnTo>
                    <a:pt x="12" y="35"/>
                  </a:lnTo>
                  <a:lnTo>
                    <a:pt x="23" y="35"/>
                  </a:lnTo>
                  <a:lnTo>
                    <a:pt x="24" y="41"/>
                  </a:lnTo>
                  <a:lnTo>
                    <a:pt x="23" y="50"/>
                  </a:lnTo>
                  <a:lnTo>
                    <a:pt x="19" y="60"/>
                  </a:lnTo>
                  <a:lnTo>
                    <a:pt x="24" y="60"/>
                  </a:lnTo>
                  <a:lnTo>
                    <a:pt x="31" y="57"/>
                  </a:lnTo>
                  <a:lnTo>
                    <a:pt x="36" y="54"/>
                  </a:lnTo>
                  <a:lnTo>
                    <a:pt x="40" y="55"/>
                  </a:lnTo>
                  <a:lnTo>
                    <a:pt x="46" y="58"/>
                  </a:lnTo>
                  <a:lnTo>
                    <a:pt x="55" y="68"/>
                  </a:lnTo>
                  <a:lnTo>
                    <a:pt x="61" y="77"/>
                  </a:lnTo>
                  <a:lnTo>
                    <a:pt x="65" y="86"/>
                  </a:lnTo>
                  <a:lnTo>
                    <a:pt x="67" y="95"/>
                  </a:lnTo>
                  <a:lnTo>
                    <a:pt x="67" y="100"/>
                  </a:lnTo>
                  <a:lnTo>
                    <a:pt x="65" y="108"/>
                  </a:lnTo>
                  <a:lnTo>
                    <a:pt x="73" y="113"/>
                  </a:lnTo>
                  <a:lnTo>
                    <a:pt x="80" y="113"/>
                  </a:lnTo>
                  <a:lnTo>
                    <a:pt x="86" y="111"/>
                  </a:lnTo>
                  <a:lnTo>
                    <a:pt x="93" y="113"/>
                  </a:lnTo>
                  <a:lnTo>
                    <a:pt x="93" y="98"/>
                  </a:lnTo>
                  <a:lnTo>
                    <a:pt x="90" y="87"/>
                  </a:lnTo>
                  <a:lnTo>
                    <a:pt x="85" y="77"/>
                  </a:lnTo>
                  <a:lnTo>
                    <a:pt x="65" y="58"/>
                  </a:lnTo>
                  <a:lnTo>
                    <a:pt x="55" y="49"/>
                  </a:lnTo>
                  <a:lnTo>
                    <a:pt x="50" y="42"/>
                  </a:lnTo>
                  <a:lnTo>
                    <a:pt x="53" y="38"/>
                  </a:lnTo>
                  <a:lnTo>
                    <a:pt x="57" y="31"/>
                  </a:lnTo>
                  <a:lnTo>
                    <a:pt x="57" y="25"/>
                  </a:lnTo>
                  <a:lnTo>
                    <a:pt x="53" y="20"/>
                  </a:lnTo>
                  <a:lnTo>
                    <a:pt x="43" y="15"/>
                  </a:lnTo>
                  <a:lnTo>
                    <a:pt x="40" y="4"/>
                  </a:lnTo>
                  <a:lnTo>
                    <a:pt x="36" y="0"/>
                  </a:lnTo>
                  <a:lnTo>
                    <a:pt x="31" y="0"/>
                  </a:lnTo>
                  <a:lnTo>
                    <a:pt x="26" y="2"/>
                  </a:lnTo>
                  <a:lnTo>
                    <a:pt x="26" y="12"/>
                  </a:lnTo>
                  <a:lnTo>
                    <a:pt x="26" y="19"/>
                  </a:lnTo>
                  <a:lnTo>
                    <a:pt x="24" y="20"/>
                  </a:lnTo>
                  <a:lnTo>
                    <a:pt x="16" y="21"/>
                  </a:lnTo>
                  <a:lnTo>
                    <a:pt x="13" y="22"/>
                  </a:lnTo>
                  <a:lnTo>
                    <a:pt x="0" y="2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49" name="Freeform 395">
              <a:extLst>
                <a:ext uri="{FF2B5EF4-FFF2-40B4-BE49-F238E27FC236}">
                  <a16:creationId xmlns:a16="http://schemas.microsoft.com/office/drawing/2014/main" id="{150C7CD4-D582-400D-B27B-D506FF868EB8}"/>
                </a:ext>
              </a:extLst>
            </p:cNvPr>
            <p:cNvSpPr>
              <a:spLocks/>
            </p:cNvSpPr>
            <p:nvPr/>
          </p:nvSpPr>
          <p:spPr bwMode="auto">
            <a:xfrm>
              <a:off x="3804" y="2264"/>
              <a:ext cx="186" cy="161"/>
            </a:xfrm>
            <a:custGeom>
              <a:avLst/>
              <a:gdLst>
                <a:gd name="T0" fmla="*/ 136 w 218"/>
                <a:gd name="T1" fmla="*/ 4 h 173"/>
                <a:gd name="T2" fmla="*/ 114 w 218"/>
                <a:gd name="T3" fmla="*/ 16 h 173"/>
                <a:gd name="T4" fmla="*/ 106 w 218"/>
                <a:gd name="T5" fmla="*/ 27 h 173"/>
                <a:gd name="T6" fmla="*/ 100 w 218"/>
                <a:gd name="T7" fmla="*/ 41 h 173"/>
                <a:gd name="T8" fmla="*/ 73 w 218"/>
                <a:gd name="T9" fmla="*/ 60 h 173"/>
                <a:gd name="T10" fmla="*/ 57 w 218"/>
                <a:gd name="T11" fmla="*/ 66 h 173"/>
                <a:gd name="T12" fmla="*/ 39 w 218"/>
                <a:gd name="T13" fmla="*/ 85 h 173"/>
                <a:gd name="T14" fmla="*/ 19 w 218"/>
                <a:gd name="T15" fmla="*/ 89 h 173"/>
                <a:gd name="T16" fmla="*/ 0 w 218"/>
                <a:gd name="T17" fmla="*/ 87 h 173"/>
                <a:gd name="T18" fmla="*/ 14 w 218"/>
                <a:gd name="T19" fmla="*/ 110 h 173"/>
                <a:gd name="T20" fmla="*/ 9 w 218"/>
                <a:gd name="T21" fmla="*/ 122 h 173"/>
                <a:gd name="T22" fmla="*/ 7 w 218"/>
                <a:gd name="T23" fmla="*/ 148 h 173"/>
                <a:gd name="T24" fmla="*/ 41 w 218"/>
                <a:gd name="T25" fmla="*/ 146 h 173"/>
                <a:gd name="T26" fmla="*/ 56 w 218"/>
                <a:gd name="T27" fmla="*/ 148 h 173"/>
                <a:gd name="T28" fmla="*/ 69 w 218"/>
                <a:gd name="T29" fmla="*/ 160 h 173"/>
                <a:gd name="T30" fmla="*/ 87 w 218"/>
                <a:gd name="T31" fmla="*/ 141 h 173"/>
                <a:gd name="T32" fmla="*/ 105 w 218"/>
                <a:gd name="T33" fmla="*/ 141 h 173"/>
                <a:gd name="T34" fmla="*/ 113 w 218"/>
                <a:gd name="T35" fmla="*/ 123 h 173"/>
                <a:gd name="T36" fmla="*/ 105 w 218"/>
                <a:gd name="T37" fmla="*/ 114 h 173"/>
                <a:gd name="T38" fmla="*/ 116 w 218"/>
                <a:gd name="T39" fmla="*/ 88 h 173"/>
                <a:gd name="T40" fmla="*/ 140 w 218"/>
                <a:gd name="T41" fmla="*/ 74 h 173"/>
                <a:gd name="T42" fmla="*/ 149 w 218"/>
                <a:gd name="T43" fmla="*/ 61 h 173"/>
                <a:gd name="T44" fmla="*/ 157 w 218"/>
                <a:gd name="T45" fmla="*/ 56 h 173"/>
                <a:gd name="T46" fmla="*/ 158 w 218"/>
                <a:gd name="T47" fmla="*/ 46 h 173"/>
                <a:gd name="T48" fmla="*/ 169 w 218"/>
                <a:gd name="T49" fmla="*/ 40 h 173"/>
                <a:gd name="T50" fmla="*/ 185 w 218"/>
                <a:gd name="T51" fmla="*/ 40 h 173"/>
                <a:gd name="T52" fmla="*/ 183 w 218"/>
                <a:gd name="T53" fmla="*/ 36 h 173"/>
                <a:gd name="T54" fmla="*/ 171 w 218"/>
                <a:gd name="T55" fmla="*/ 33 h 173"/>
                <a:gd name="T56" fmla="*/ 166 w 218"/>
                <a:gd name="T57" fmla="*/ 28 h 173"/>
                <a:gd name="T58" fmla="*/ 155 w 218"/>
                <a:gd name="T59" fmla="*/ 22 h 173"/>
                <a:gd name="T60" fmla="*/ 145 w 218"/>
                <a:gd name="T61" fmla="*/ 20 h 173"/>
                <a:gd name="T62" fmla="*/ 158 w 218"/>
                <a:gd name="T63" fmla="*/ 0 h 1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173"/>
                <a:gd name="T98" fmla="*/ 218 w 218"/>
                <a:gd name="T99" fmla="*/ 173 h 1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173">
                  <a:moveTo>
                    <a:pt x="166" y="0"/>
                  </a:moveTo>
                  <a:lnTo>
                    <a:pt x="159" y="4"/>
                  </a:lnTo>
                  <a:lnTo>
                    <a:pt x="153" y="13"/>
                  </a:lnTo>
                  <a:lnTo>
                    <a:pt x="134" y="17"/>
                  </a:lnTo>
                  <a:lnTo>
                    <a:pt x="132" y="28"/>
                  </a:lnTo>
                  <a:lnTo>
                    <a:pt x="124" y="29"/>
                  </a:lnTo>
                  <a:lnTo>
                    <a:pt x="120" y="33"/>
                  </a:lnTo>
                  <a:lnTo>
                    <a:pt x="117" y="44"/>
                  </a:lnTo>
                  <a:lnTo>
                    <a:pt x="99" y="65"/>
                  </a:lnTo>
                  <a:lnTo>
                    <a:pt x="86" y="65"/>
                  </a:lnTo>
                  <a:lnTo>
                    <a:pt x="76" y="67"/>
                  </a:lnTo>
                  <a:lnTo>
                    <a:pt x="67" y="71"/>
                  </a:lnTo>
                  <a:lnTo>
                    <a:pt x="54" y="85"/>
                  </a:lnTo>
                  <a:lnTo>
                    <a:pt x="46" y="91"/>
                  </a:lnTo>
                  <a:lnTo>
                    <a:pt x="34" y="95"/>
                  </a:lnTo>
                  <a:lnTo>
                    <a:pt x="22" y="96"/>
                  </a:lnTo>
                  <a:lnTo>
                    <a:pt x="9" y="96"/>
                  </a:lnTo>
                  <a:lnTo>
                    <a:pt x="0" y="94"/>
                  </a:lnTo>
                  <a:lnTo>
                    <a:pt x="13" y="114"/>
                  </a:lnTo>
                  <a:lnTo>
                    <a:pt x="16" y="118"/>
                  </a:lnTo>
                  <a:lnTo>
                    <a:pt x="16" y="128"/>
                  </a:lnTo>
                  <a:lnTo>
                    <a:pt x="11" y="131"/>
                  </a:lnTo>
                  <a:lnTo>
                    <a:pt x="4" y="141"/>
                  </a:lnTo>
                  <a:lnTo>
                    <a:pt x="8" y="159"/>
                  </a:lnTo>
                  <a:lnTo>
                    <a:pt x="27" y="155"/>
                  </a:lnTo>
                  <a:lnTo>
                    <a:pt x="48" y="157"/>
                  </a:lnTo>
                  <a:lnTo>
                    <a:pt x="57" y="157"/>
                  </a:lnTo>
                  <a:lnTo>
                    <a:pt x="66" y="159"/>
                  </a:lnTo>
                  <a:lnTo>
                    <a:pt x="72" y="164"/>
                  </a:lnTo>
                  <a:lnTo>
                    <a:pt x="81" y="172"/>
                  </a:lnTo>
                  <a:lnTo>
                    <a:pt x="100" y="155"/>
                  </a:lnTo>
                  <a:lnTo>
                    <a:pt x="102" y="152"/>
                  </a:lnTo>
                  <a:lnTo>
                    <a:pt x="106" y="151"/>
                  </a:lnTo>
                  <a:lnTo>
                    <a:pt x="123" y="151"/>
                  </a:lnTo>
                  <a:lnTo>
                    <a:pt x="129" y="152"/>
                  </a:lnTo>
                  <a:lnTo>
                    <a:pt x="132" y="132"/>
                  </a:lnTo>
                  <a:lnTo>
                    <a:pt x="124" y="128"/>
                  </a:lnTo>
                  <a:lnTo>
                    <a:pt x="123" y="123"/>
                  </a:lnTo>
                  <a:lnTo>
                    <a:pt x="124" y="112"/>
                  </a:lnTo>
                  <a:lnTo>
                    <a:pt x="136" y="95"/>
                  </a:lnTo>
                  <a:lnTo>
                    <a:pt x="146" y="87"/>
                  </a:lnTo>
                  <a:lnTo>
                    <a:pt x="164" y="80"/>
                  </a:lnTo>
                  <a:lnTo>
                    <a:pt x="170" y="73"/>
                  </a:lnTo>
                  <a:lnTo>
                    <a:pt x="175" y="66"/>
                  </a:lnTo>
                  <a:lnTo>
                    <a:pt x="178" y="61"/>
                  </a:lnTo>
                  <a:lnTo>
                    <a:pt x="184" y="60"/>
                  </a:lnTo>
                  <a:lnTo>
                    <a:pt x="184" y="53"/>
                  </a:lnTo>
                  <a:lnTo>
                    <a:pt x="185" y="49"/>
                  </a:lnTo>
                  <a:lnTo>
                    <a:pt x="191" y="44"/>
                  </a:lnTo>
                  <a:lnTo>
                    <a:pt x="198" y="43"/>
                  </a:lnTo>
                  <a:lnTo>
                    <a:pt x="211" y="43"/>
                  </a:lnTo>
                  <a:lnTo>
                    <a:pt x="217" y="43"/>
                  </a:lnTo>
                  <a:lnTo>
                    <a:pt x="217" y="42"/>
                  </a:lnTo>
                  <a:lnTo>
                    <a:pt x="214" y="39"/>
                  </a:lnTo>
                  <a:lnTo>
                    <a:pt x="208" y="35"/>
                  </a:lnTo>
                  <a:lnTo>
                    <a:pt x="201" y="35"/>
                  </a:lnTo>
                  <a:lnTo>
                    <a:pt x="197" y="33"/>
                  </a:lnTo>
                  <a:lnTo>
                    <a:pt x="195" y="30"/>
                  </a:lnTo>
                  <a:lnTo>
                    <a:pt x="190" y="26"/>
                  </a:lnTo>
                  <a:lnTo>
                    <a:pt x="182" y="24"/>
                  </a:lnTo>
                  <a:lnTo>
                    <a:pt x="174" y="28"/>
                  </a:lnTo>
                  <a:lnTo>
                    <a:pt x="170" y="22"/>
                  </a:lnTo>
                  <a:lnTo>
                    <a:pt x="169" y="12"/>
                  </a:lnTo>
                  <a:lnTo>
                    <a:pt x="185" y="0"/>
                  </a:lnTo>
                  <a:lnTo>
                    <a:pt x="166"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50" name="Freeform 396">
              <a:extLst>
                <a:ext uri="{FF2B5EF4-FFF2-40B4-BE49-F238E27FC236}">
                  <a16:creationId xmlns:a16="http://schemas.microsoft.com/office/drawing/2014/main" id="{6974E79D-F17D-4A45-953E-0EBEF5A47D4C}"/>
                </a:ext>
              </a:extLst>
            </p:cNvPr>
            <p:cNvSpPr>
              <a:spLocks/>
            </p:cNvSpPr>
            <p:nvPr/>
          </p:nvSpPr>
          <p:spPr bwMode="auto">
            <a:xfrm>
              <a:off x="4245" y="2642"/>
              <a:ext cx="64" cy="62"/>
            </a:xfrm>
            <a:custGeom>
              <a:avLst/>
              <a:gdLst>
                <a:gd name="T0" fmla="*/ 0 w 75"/>
                <a:gd name="T1" fmla="*/ 0 h 66"/>
                <a:gd name="T2" fmla="*/ 13 w 75"/>
                <a:gd name="T3" fmla="*/ 23 h 66"/>
                <a:gd name="T4" fmla="*/ 61 w 75"/>
                <a:gd name="T5" fmla="*/ 61 h 66"/>
                <a:gd name="T6" fmla="*/ 63 w 75"/>
                <a:gd name="T7" fmla="*/ 61 h 66"/>
                <a:gd name="T8" fmla="*/ 63 w 75"/>
                <a:gd name="T9" fmla="*/ 57 h 66"/>
                <a:gd name="T10" fmla="*/ 61 w 75"/>
                <a:gd name="T11" fmla="*/ 50 h 66"/>
                <a:gd name="T12" fmla="*/ 53 w 75"/>
                <a:gd name="T13" fmla="*/ 39 h 66"/>
                <a:gd name="T14" fmla="*/ 52 w 75"/>
                <a:gd name="T15" fmla="*/ 31 h 66"/>
                <a:gd name="T16" fmla="*/ 50 w 75"/>
                <a:gd name="T17" fmla="*/ 22 h 66"/>
                <a:gd name="T18" fmla="*/ 42 w 75"/>
                <a:gd name="T19" fmla="*/ 11 h 66"/>
                <a:gd name="T20" fmla="*/ 35 w 75"/>
                <a:gd name="T21" fmla="*/ 12 h 66"/>
                <a:gd name="T22" fmla="*/ 27 w 75"/>
                <a:gd name="T23" fmla="*/ 4 h 66"/>
                <a:gd name="T24" fmla="*/ 11 w 75"/>
                <a:gd name="T25" fmla="*/ 6 h 66"/>
                <a:gd name="T26" fmla="*/ 0 w 75"/>
                <a:gd name="T27" fmla="*/ 0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66"/>
                <a:gd name="T44" fmla="*/ 75 w 75"/>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66">
                  <a:moveTo>
                    <a:pt x="0" y="0"/>
                  </a:moveTo>
                  <a:lnTo>
                    <a:pt x="15" y="25"/>
                  </a:lnTo>
                  <a:lnTo>
                    <a:pt x="71" y="65"/>
                  </a:lnTo>
                  <a:lnTo>
                    <a:pt x="74" y="65"/>
                  </a:lnTo>
                  <a:lnTo>
                    <a:pt x="74" y="61"/>
                  </a:lnTo>
                  <a:lnTo>
                    <a:pt x="71" y="53"/>
                  </a:lnTo>
                  <a:lnTo>
                    <a:pt x="62" y="41"/>
                  </a:lnTo>
                  <a:lnTo>
                    <a:pt x="61" y="33"/>
                  </a:lnTo>
                  <a:lnTo>
                    <a:pt x="59" y="23"/>
                  </a:lnTo>
                  <a:lnTo>
                    <a:pt x="49" y="12"/>
                  </a:lnTo>
                  <a:lnTo>
                    <a:pt x="41" y="13"/>
                  </a:lnTo>
                  <a:lnTo>
                    <a:pt x="32" y="4"/>
                  </a:lnTo>
                  <a:lnTo>
                    <a:pt x="13" y="6"/>
                  </a:lnTo>
                  <a:lnTo>
                    <a:pt x="0"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51" name="Freeform 397">
              <a:extLst>
                <a:ext uri="{FF2B5EF4-FFF2-40B4-BE49-F238E27FC236}">
                  <a16:creationId xmlns:a16="http://schemas.microsoft.com/office/drawing/2014/main" id="{B825873D-8D45-4B61-A34D-1700389FA4B7}"/>
                </a:ext>
              </a:extLst>
            </p:cNvPr>
            <p:cNvSpPr>
              <a:spLocks/>
            </p:cNvSpPr>
            <p:nvPr/>
          </p:nvSpPr>
          <p:spPr bwMode="auto">
            <a:xfrm>
              <a:off x="4119" y="2408"/>
              <a:ext cx="48" cy="52"/>
            </a:xfrm>
            <a:custGeom>
              <a:avLst/>
              <a:gdLst>
                <a:gd name="T0" fmla="*/ 47 w 57"/>
                <a:gd name="T1" fmla="*/ 51 h 56"/>
                <a:gd name="T2" fmla="*/ 44 w 57"/>
                <a:gd name="T3" fmla="*/ 41 h 56"/>
                <a:gd name="T4" fmla="*/ 43 w 57"/>
                <a:gd name="T5" fmla="*/ 38 h 56"/>
                <a:gd name="T6" fmla="*/ 36 w 57"/>
                <a:gd name="T7" fmla="*/ 35 h 56"/>
                <a:gd name="T8" fmla="*/ 28 w 57"/>
                <a:gd name="T9" fmla="*/ 34 h 56"/>
                <a:gd name="T10" fmla="*/ 24 w 57"/>
                <a:gd name="T11" fmla="*/ 34 h 56"/>
                <a:gd name="T12" fmla="*/ 17 w 57"/>
                <a:gd name="T13" fmla="*/ 37 h 56"/>
                <a:gd name="T14" fmla="*/ 14 w 57"/>
                <a:gd name="T15" fmla="*/ 39 h 56"/>
                <a:gd name="T16" fmla="*/ 5 w 57"/>
                <a:gd name="T17" fmla="*/ 43 h 56"/>
                <a:gd name="T18" fmla="*/ 4 w 57"/>
                <a:gd name="T19" fmla="*/ 30 h 56"/>
                <a:gd name="T20" fmla="*/ 4 w 57"/>
                <a:gd name="T21" fmla="*/ 27 h 56"/>
                <a:gd name="T22" fmla="*/ 2 w 57"/>
                <a:gd name="T23" fmla="*/ 23 h 56"/>
                <a:gd name="T24" fmla="*/ 0 w 57"/>
                <a:gd name="T25" fmla="*/ 19 h 56"/>
                <a:gd name="T26" fmla="*/ 1 w 57"/>
                <a:gd name="T27" fmla="*/ 11 h 56"/>
                <a:gd name="T28" fmla="*/ 3 w 57"/>
                <a:gd name="T29" fmla="*/ 4 h 56"/>
                <a:gd name="T30" fmla="*/ 4 w 57"/>
                <a:gd name="T31" fmla="*/ 2 h 56"/>
                <a:gd name="T32" fmla="*/ 9 w 57"/>
                <a:gd name="T33" fmla="*/ 0 h 56"/>
                <a:gd name="T34" fmla="*/ 22 w 57"/>
                <a:gd name="T35" fmla="*/ 0 h 56"/>
                <a:gd name="T36" fmla="*/ 24 w 57"/>
                <a:gd name="T37" fmla="*/ 0 h 56"/>
                <a:gd name="T38" fmla="*/ 26 w 57"/>
                <a:gd name="T39" fmla="*/ 5 h 56"/>
                <a:gd name="T40" fmla="*/ 26 w 57"/>
                <a:gd name="T41" fmla="*/ 13 h 56"/>
                <a:gd name="T42" fmla="*/ 29 w 57"/>
                <a:gd name="T43" fmla="*/ 24 h 56"/>
                <a:gd name="T44" fmla="*/ 33 w 57"/>
                <a:gd name="T45" fmla="*/ 23 h 56"/>
                <a:gd name="T46" fmla="*/ 35 w 57"/>
                <a:gd name="T47" fmla="*/ 19 h 56"/>
                <a:gd name="T48" fmla="*/ 38 w 57"/>
                <a:gd name="T49" fmla="*/ 11 h 56"/>
                <a:gd name="T50" fmla="*/ 41 w 57"/>
                <a:gd name="T51" fmla="*/ 11 h 56"/>
                <a:gd name="T52" fmla="*/ 44 w 57"/>
                <a:gd name="T53" fmla="*/ 18 h 56"/>
                <a:gd name="T54" fmla="*/ 47 w 57"/>
                <a:gd name="T55" fmla="*/ 36 h 56"/>
                <a:gd name="T56" fmla="*/ 47 w 57"/>
                <a:gd name="T57" fmla="*/ 5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
                <a:gd name="T88" fmla="*/ 0 h 56"/>
                <a:gd name="T89" fmla="*/ 57 w 57"/>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 h="56">
                  <a:moveTo>
                    <a:pt x="56" y="55"/>
                  </a:moveTo>
                  <a:lnTo>
                    <a:pt x="52" y="44"/>
                  </a:lnTo>
                  <a:lnTo>
                    <a:pt x="51" y="41"/>
                  </a:lnTo>
                  <a:lnTo>
                    <a:pt x="43" y="38"/>
                  </a:lnTo>
                  <a:lnTo>
                    <a:pt x="33" y="37"/>
                  </a:lnTo>
                  <a:lnTo>
                    <a:pt x="28" y="37"/>
                  </a:lnTo>
                  <a:lnTo>
                    <a:pt x="20" y="40"/>
                  </a:lnTo>
                  <a:lnTo>
                    <a:pt x="17" y="42"/>
                  </a:lnTo>
                  <a:lnTo>
                    <a:pt x="6" y="46"/>
                  </a:lnTo>
                  <a:lnTo>
                    <a:pt x="5" y="32"/>
                  </a:lnTo>
                  <a:lnTo>
                    <a:pt x="5" y="29"/>
                  </a:lnTo>
                  <a:lnTo>
                    <a:pt x="2" y="25"/>
                  </a:lnTo>
                  <a:lnTo>
                    <a:pt x="0" y="20"/>
                  </a:lnTo>
                  <a:lnTo>
                    <a:pt x="1" y="12"/>
                  </a:lnTo>
                  <a:lnTo>
                    <a:pt x="3" y="4"/>
                  </a:lnTo>
                  <a:lnTo>
                    <a:pt x="5" y="2"/>
                  </a:lnTo>
                  <a:lnTo>
                    <a:pt x="11" y="0"/>
                  </a:lnTo>
                  <a:lnTo>
                    <a:pt x="26" y="0"/>
                  </a:lnTo>
                  <a:lnTo>
                    <a:pt x="29" y="0"/>
                  </a:lnTo>
                  <a:lnTo>
                    <a:pt x="31" y="5"/>
                  </a:lnTo>
                  <a:lnTo>
                    <a:pt x="31" y="14"/>
                  </a:lnTo>
                  <a:lnTo>
                    <a:pt x="35" y="26"/>
                  </a:lnTo>
                  <a:lnTo>
                    <a:pt x="39" y="25"/>
                  </a:lnTo>
                  <a:lnTo>
                    <a:pt x="42" y="20"/>
                  </a:lnTo>
                  <a:lnTo>
                    <a:pt x="45" y="12"/>
                  </a:lnTo>
                  <a:lnTo>
                    <a:pt x="49" y="12"/>
                  </a:lnTo>
                  <a:lnTo>
                    <a:pt x="52" y="19"/>
                  </a:lnTo>
                  <a:lnTo>
                    <a:pt x="56" y="39"/>
                  </a:lnTo>
                  <a:lnTo>
                    <a:pt x="56" y="5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52" name="Freeform 398">
              <a:extLst>
                <a:ext uri="{FF2B5EF4-FFF2-40B4-BE49-F238E27FC236}">
                  <a16:creationId xmlns:a16="http://schemas.microsoft.com/office/drawing/2014/main" id="{5C6C5C46-CA95-4CCD-9AE9-72892061F7E6}"/>
                </a:ext>
              </a:extLst>
            </p:cNvPr>
            <p:cNvSpPr>
              <a:spLocks/>
            </p:cNvSpPr>
            <p:nvPr/>
          </p:nvSpPr>
          <p:spPr bwMode="auto">
            <a:xfrm>
              <a:off x="4163" y="2373"/>
              <a:ext cx="92" cy="252"/>
            </a:xfrm>
            <a:custGeom>
              <a:avLst/>
              <a:gdLst>
                <a:gd name="T0" fmla="*/ 57 w 107"/>
                <a:gd name="T1" fmla="*/ 143 h 272"/>
                <a:gd name="T2" fmla="*/ 35 w 107"/>
                <a:gd name="T3" fmla="*/ 157 h 272"/>
                <a:gd name="T4" fmla="*/ 23 w 107"/>
                <a:gd name="T5" fmla="*/ 155 h 272"/>
                <a:gd name="T6" fmla="*/ 23 w 107"/>
                <a:gd name="T7" fmla="*/ 144 h 272"/>
                <a:gd name="T8" fmla="*/ 22 w 107"/>
                <a:gd name="T9" fmla="*/ 127 h 272"/>
                <a:gd name="T10" fmla="*/ 7 w 107"/>
                <a:gd name="T11" fmla="*/ 99 h 272"/>
                <a:gd name="T12" fmla="*/ 3 w 107"/>
                <a:gd name="T13" fmla="*/ 95 h 272"/>
                <a:gd name="T14" fmla="*/ 1 w 107"/>
                <a:gd name="T15" fmla="*/ 86 h 272"/>
                <a:gd name="T16" fmla="*/ 2 w 107"/>
                <a:gd name="T17" fmla="*/ 82 h 272"/>
                <a:gd name="T18" fmla="*/ 3 w 107"/>
                <a:gd name="T19" fmla="*/ 77 h 272"/>
                <a:gd name="T20" fmla="*/ 1 w 107"/>
                <a:gd name="T21" fmla="*/ 71 h 272"/>
                <a:gd name="T22" fmla="*/ 0 w 107"/>
                <a:gd name="T23" fmla="*/ 68 h 272"/>
                <a:gd name="T24" fmla="*/ 1 w 107"/>
                <a:gd name="T25" fmla="*/ 65 h 272"/>
                <a:gd name="T26" fmla="*/ 3 w 107"/>
                <a:gd name="T27" fmla="*/ 66 h 272"/>
                <a:gd name="T28" fmla="*/ 5 w 107"/>
                <a:gd name="T29" fmla="*/ 68 h 272"/>
                <a:gd name="T30" fmla="*/ 9 w 107"/>
                <a:gd name="T31" fmla="*/ 68 h 272"/>
                <a:gd name="T32" fmla="*/ 9 w 107"/>
                <a:gd name="T33" fmla="*/ 64 h 272"/>
                <a:gd name="T34" fmla="*/ 5 w 107"/>
                <a:gd name="T35" fmla="*/ 53 h 272"/>
                <a:gd name="T36" fmla="*/ 5 w 107"/>
                <a:gd name="T37" fmla="*/ 52 h 272"/>
                <a:gd name="T38" fmla="*/ 7 w 107"/>
                <a:gd name="T39" fmla="*/ 52 h 272"/>
                <a:gd name="T40" fmla="*/ 14 w 107"/>
                <a:gd name="T41" fmla="*/ 56 h 272"/>
                <a:gd name="T42" fmla="*/ 19 w 107"/>
                <a:gd name="T43" fmla="*/ 53 h 272"/>
                <a:gd name="T44" fmla="*/ 20 w 107"/>
                <a:gd name="T45" fmla="*/ 52 h 272"/>
                <a:gd name="T46" fmla="*/ 23 w 107"/>
                <a:gd name="T47" fmla="*/ 49 h 272"/>
                <a:gd name="T48" fmla="*/ 25 w 107"/>
                <a:gd name="T49" fmla="*/ 46 h 272"/>
                <a:gd name="T50" fmla="*/ 32 w 107"/>
                <a:gd name="T51" fmla="*/ 31 h 272"/>
                <a:gd name="T52" fmla="*/ 34 w 107"/>
                <a:gd name="T53" fmla="*/ 29 h 272"/>
                <a:gd name="T54" fmla="*/ 36 w 107"/>
                <a:gd name="T55" fmla="*/ 24 h 272"/>
                <a:gd name="T56" fmla="*/ 48 w 107"/>
                <a:gd name="T57" fmla="*/ 22 h 272"/>
                <a:gd name="T58" fmla="*/ 59 w 107"/>
                <a:gd name="T59" fmla="*/ 0 h 272"/>
                <a:gd name="T60" fmla="*/ 68 w 107"/>
                <a:gd name="T61" fmla="*/ 7 h 272"/>
                <a:gd name="T62" fmla="*/ 72 w 107"/>
                <a:gd name="T63" fmla="*/ 19 h 272"/>
                <a:gd name="T64" fmla="*/ 78 w 107"/>
                <a:gd name="T65" fmla="*/ 31 h 272"/>
                <a:gd name="T66" fmla="*/ 77 w 107"/>
                <a:gd name="T67" fmla="*/ 31 h 272"/>
                <a:gd name="T68" fmla="*/ 72 w 107"/>
                <a:gd name="T69" fmla="*/ 35 h 272"/>
                <a:gd name="T70" fmla="*/ 70 w 107"/>
                <a:gd name="T71" fmla="*/ 44 h 272"/>
                <a:gd name="T72" fmla="*/ 65 w 107"/>
                <a:gd name="T73" fmla="*/ 65 h 272"/>
                <a:gd name="T74" fmla="*/ 70 w 107"/>
                <a:gd name="T75" fmla="*/ 71 h 272"/>
                <a:gd name="T76" fmla="*/ 76 w 107"/>
                <a:gd name="T77" fmla="*/ 74 h 272"/>
                <a:gd name="T78" fmla="*/ 82 w 107"/>
                <a:gd name="T79" fmla="*/ 72 h 272"/>
                <a:gd name="T80" fmla="*/ 91 w 107"/>
                <a:gd name="T81" fmla="*/ 78 h 272"/>
                <a:gd name="T82" fmla="*/ 89 w 107"/>
                <a:gd name="T83" fmla="*/ 91 h 272"/>
                <a:gd name="T84" fmla="*/ 85 w 107"/>
                <a:gd name="T85" fmla="*/ 93 h 272"/>
                <a:gd name="T86" fmla="*/ 78 w 107"/>
                <a:gd name="T87" fmla="*/ 96 h 272"/>
                <a:gd name="T88" fmla="*/ 73 w 107"/>
                <a:gd name="T89" fmla="*/ 107 h 272"/>
                <a:gd name="T90" fmla="*/ 77 w 107"/>
                <a:gd name="T91" fmla="*/ 127 h 272"/>
                <a:gd name="T92" fmla="*/ 72 w 107"/>
                <a:gd name="T93" fmla="*/ 130 h 272"/>
                <a:gd name="T94" fmla="*/ 73 w 107"/>
                <a:gd name="T95" fmla="*/ 145 h 272"/>
                <a:gd name="T96" fmla="*/ 73 w 107"/>
                <a:gd name="T97" fmla="*/ 155 h 272"/>
                <a:gd name="T98" fmla="*/ 77 w 107"/>
                <a:gd name="T99" fmla="*/ 164 h 272"/>
                <a:gd name="T100" fmla="*/ 80 w 107"/>
                <a:gd name="T101" fmla="*/ 172 h 272"/>
                <a:gd name="T102" fmla="*/ 78 w 107"/>
                <a:gd name="T103" fmla="*/ 195 h 272"/>
                <a:gd name="T104" fmla="*/ 77 w 107"/>
                <a:gd name="T105" fmla="*/ 201 h 272"/>
                <a:gd name="T106" fmla="*/ 78 w 107"/>
                <a:gd name="T107" fmla="*/ 207 h 272"/>
                <a:gd name="T108" fmla="*/ 77 w 107"/>
                <a:gd name="T109" fmla="*/ 226 h 272"/>
                <a:gd name="T110" fmla="*/ 70 w 107"/>
                <a:gd name="T111" fmla="*/ 251 h 272"/>
                <a:gd name="T112" fmla="*/ 65 w 107"/>
                <a:gd name="T113" fmla="*/ 243 h 272"/>
                <a:gd name="T114" fmla="*/ 64 w 107"/>
                <a:gd name="T115" fmla="*/ 229 h 272"/>
                <a:gd name="T116" fmla="*/ 68 w 107"/>
                <a:gd name="T117" fmla="*/ 208 h 272"/>
                <a:gd name="T118" fmla="*/ 69 w 107"/>
                <a:gd name="T119" fmla="*/ 182 h 272"/>
                <a:gd name="T120" fmla="*/ 65 w 107"/>
                <a:gd name="T121" fmla="*/ 160 h 272"/>
                <a:gd name="T122" fmla="*/ 62 w 107"/>
                <a:gd name="T123" fmla="*/ 149 h 272"/>
                <a:gd name="T124" fmla="*/ 57 w 107"/>
                <a:gd name="T125" fmla="*/ 143 h 2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
                <a:gd name="T190" fmla="*/ 0 h 272"/>
                <a:gd name="T191" fmla="*/ 107 w 107"/>
                <a:gd name="T192" fmla="*/ 272 h 2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 h="272">
                  <a:moveTo>
                    <a:pt x="66" y="154"/>
                  </a:moveTo>
                  <a:lnTo>
                    <a:pt x="41" y="169"/>
                  </a:lnTo>
                  <a:lnTo>
                    <a:pt x="27" y="167"/>
                  </a:lnTo>
                  <a:lnTo>
                    <a:pt x="27" y="155"/>
                  </a:lnTo>
                  <a:lnTo>
                    <a:pt x="26" y="137"/>
                  </a:lnTo>
                  <a:lnTo>
                    <a:pt x="8" y="107"/>
                  </a:lnTo>
                  <a:lnTo>
                    <a:pt x="4" y="103"/>
                  </a:lnTo>
                  <a:lnTo>
                    <a:pt x="1" y="93"/>
                  </a:lnTo>
                  <a:lnTo>
                    <a:pt x="2" y="88"/>
                  </a:lnTo>
                  <a:lnTo>
                    <a:pt x="3" y="83"/>
                  </a:lnTo>
                  <a:lnTo>
                    <a:pt x="1" y="77"/>
                  </a:lnTo>
                  <a:lnTo>
                    <a:pt x="0" y="73"/>
                  </a:lnTo>
                  <a:lnTo>
                    <a:pt x="1" y="70"/>
                  </a:lnTo>
                  <a:lnTo>
                    <a:pt x="4" y="71"/>
                  </a:lnTo>
                  <a:lnTo>
                    <a:pt x="6" y="73"/>
                  </a:lnTo>
                  <a:lnTo>
                    <a:pt x="10" y="73"/>
                  </a:lnTo>
                  <a:lnTo>
                    <a:pt x="10" y="69"/>
                  </a:lnTo>
                  <a:lnTo>
                    <a:pt x="6" y="57"/>
                  </a:lnTo>
                  <a:lnTo>
                    <a:pt x="6" y="56"/>
                  </a:lnTo>
                  <a:lnTo>
                    <a:pt x="8" y="56"/>
                  </a:lnTo>
                  <a:lnTo>
                    <a:pt x="16" y="60"/>
                  </a:lnTo>
                  <a:lnTo>
                    <a:pt x="22" y="57"/>
                  </a:lnTo>
                  <a:lnTo>
                    <a:pt x="23" y="56"/>
                  </a:lnTo>
                  <a:lnTo>
                    <a:pt x="27" y="53"/>
                  </a:lnTo>
                  <a:lnTo>
                    <a:pt x="29" y="50"/>
                  </a:lnTo>
                  <a:lnTo>
                    <a:pt x="37" y="33"/>
                  </a:lnTo>
                  <a:lnTo>
                    <a:pt x="39" y="31"/>
                  </a:lnTo>
                  <a:lnTo>
                    <a:pt x="42" y="26"/>
                  </a:lnTo>
                  <a:lnTo>
                    <a:pt x="56" y="24"/>
                  </a:lnTo>
                  <a:lnTo>
                    <a:pt x="69" y="0"/>
                  </a:lnTo>
                  <a:lnTo>
                    <a:pt x="79" y="8"/>
                  </a:lnTo>
                  <a:lnTo>
                    <a:pt x="84" y="20"/>
                  </a:lnTo>
                  <a:lnTo>
                    <a:pt x="91" y="33"/>
                  </a:lnTo>
                  <a:lnTo>
                    <a:pt x="89" y="33"/>
                  </a:lnTo>
                  <a:lnTo>
                    <a:pt x="84" y="38"/>
                  </a:lnTo>
                  <a:lnTo>
                    <a:pt x="81" y="48"/>
                  </a:lnTo>
                  <a:lnTo>
                    <a:pt x="76" y="70"/>
                  </a:lnTo>
                  <a:lnTo>
                    <a:pt x="81" y="77"/>
                  </a:lnTo>
                  <a:lnTo>
                    <a:pt x="88" y="80"/>
                  </a:lnTo>
                  <a:lnTo>
                    <a:pt x="95" y="78"/>
                  </a:lnTo>
                  <a:lnTo>
                    <a:pt x="106" y="84"/>
                  </a:lnTo>
                  <a:lnTo>
                    <a:pt x="103" y="98"/>
                  </a:lnTo>
                  <a:lnTo>
                    <a:pt x="99" y="100"/>
                  </a:lnTo>
                  <a:lnTo>
                    <a:pt x="91" y="104"/>
                  </a:lnTo>
                  <a:lnTo>
                    <a:pt x="85" y="115"/>
                  </a:lnTo>
                  <a:lnTo>
                    <a:pt x="89" y="137"/>
                  </a:lnTo>
                  <a:lnTo>
                    <a:pt x="84" y="140"/>
                  </a:lnTo>
                  <a:lnTo>
                    <a:pt x="85" y="156"/>
                  </a:lnTo>
                  <a:lnTo>
                    <a:pt x="85" y="167"/>
                  </a:lnTo>
                  <a:lnTo>
                    <a:pt x="89" y="177"/>
                  </a:lnTo>
                  <a:lnTo>
                    <a:pt x="93" y="186"/>
                  </a:lnTo>
                  <a:lnTo>
                    <a:pt x="91" y="210"/>
                  </a:lnTo>
                  <a:lnTo>
                    <a:pt x="90" y="217"/>
                  </a:lnTo>
                  <a:lnTo>
                    <a:pt x="91" y="223"/>
                  </a:lnTo>
                  <a:lnTo>
                    <a:pt x="89" y="244"/>
                  </a:lnTo>
                  <a:lnTo>
                    <a:pt x="81" y="271"/>
                  </a:lnTo>
                  <a:lnTo>
                    <a:pt x="76" y="262"/>
                  </a:lnTo>
                  <a:lnTo>
                    <a:pt x="75" y="247"/>
                  </a:lnTo>
                  <a:lnTo>
                    <a:pt x="79" y="224"/>
                  </a:lnTo>
                  <a:lnTo>
                    <a:pt x="80" y="196"/>
                  </a:lnTo>
                  <a:lnTo>
                    <a:pt x="76" y="173"/>
                  </a:lnTo>
                  <a:lnTo>
                    <a:pt x="72" y="161"/>
                  </a:lnTo>
                  <a:lnTo>
                    <a:pt x="66" y="15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53" name="Freeform 399">
              <a:extLst>
                <a:ext uri="{FF2B5EF4-FFF2-40B4-BE49-F238E27FC236}">
                  <a16:creationId xmlns:a16="http://schemas.microsoft.com/office/drawing/2014/main" id="{092C0DC7-1595-46C6-BC07-CC2A7D976156}"/>
                </a:ext>
              </a:extLst>
            </p:cNvPr>
            <p:cNvSpPr>
              <a:spLocks/>
            </p:cNvSpPr>
            <p:nvPr/>
          </p:nvSpPr>
          <p:spPr bwMode="auto">
            <a:xfrm>
              <a:off x="4279" y="2432"/>
              <a:ext cx="84" cy="154"/>
            </a:xfrm>
            <a:custGeom>
              <a:avLst/>
              <a:gdLst>
                <a:gd name="T0" fmla="*/ 52 w 98"/>
                <a:gd name="T1" fmla="*/ 113 h 166"/>
                <a:gd name="T2" fmla="*/ 55 w 98"/>
                <a:gd name="T3" fmla="*/ 113 h 166"/>
                <a:gd name="T4" fmla="*/ 59 w 98"/>
                <a:gd name="T5" fmla="*/ 120 h 166"/>
                <a:gd name="T6" fmla="*/ 59 w 98"/>
                <a:gd name="T7" fmla="*/ 121 h 166"/>
                <a:gd name="T8" fmla="*/ 55 w 98"/>
                <a:gd name="T9" fmla="*/ 136 h 166"/>
                <a:gd name="T10" fmla="*/ 45 w 98"/>
                <a:gd name="T11" fmla="*/ 140 h 166"/>
                <a:gd name="T12" fmla="*/ 43 w 98"/>
                <a:gd name="T13" fmla="*/ 145 h 166"/>
                <a:gd name="T14" fmla="*/ 39 w 98"/>
                <a:gd name="T15" fmla="*/ 145 h 166"/>
                <a:gd name="T16" fmla="*/ 35 w 98"/>
                <a:gd name="T17" fmla="*/ 151 h 166"/>
                <a:gd name="T18" fmla="*/ 42 w 98"/>
                <a:gd name="T19" fmla="*/ 150 h 166"/>
                <a:gd name="T20" fmla="*/ 56 w 98"/>
                <a:gd name="T21" fmla="*/ 153 h 166"/>
                <a:gd name="T22" fmla="*/ 69 w 98"/>
                <a:gd name="T23" fmla="*/ 140 h 166"/>
                <a:gd name="T24" fmla="*/ 78 w 98"/>
                <a:gd name="T25" fmla="*/ 130 h 166"/>
                <a:gd name="T26" fmla="*/ 83 w 98"/>
                <a:gd name="T27" fmla="*/ 122 h 166"/>
                <a:gd name="T28" fmla="*/ 83 w 98"/>
                <a:gd name="T29" fmla="*/ 112 h 166"/>
                <a:gd name="T30" fmla="*/ 78 w 98"/>
                <a:gd name="T31" fmla="*/ 91 h 166"/>
                <a:gd name="T32" fmla="*/ 77 w 98"/>
                <a:gd name="T33" fmla="*/ 83 h 166"/>
                <a:gd name="T34" fmla="*/ 74 w 98"/>
                <a:gd name="T35" fmla="*/ 75 h 166"/>
                <a:gd name="T36" fmla="*/ 64 w 98"/>
                <a:gd name="T37" fmla="*/ 71 h 166"/>
                <a:gd name="T38" fmla="*/ 54 w 98"/>
                <a:gd name="T39" fmla="*/ 66 h 166"/>
                <a:gd name="T40" fmla="*/ 43 w 98"/>
                <a:gd name="T41" fmla="*/ 47 h 166"/>
                <a:gd name="T42" fmla="*/ 43 w 98"/>
                <a:gd name="T43" fmla="*/ 40 h 166"/>
                <a:gd name="T44" fmla="*/ 45 w 98"/>
                <a:gd name="T45" fmla="*/ 34 h 166"/>
                <a:gd name="T46" fmla="*/ 49 w 98"/>
                <a:gd name="T47" fmla="*/ 31 h 166"/>
                <a:gd name="T48" fmla="*/ 55 w 98"/>
                <a:gd name="T49" fmla="*/ 28 h 166"/>
                <a:gd name="T50" fmla="*/ 65 w 98"/>
                <a:gd name="T51" fmla="*/ 22 h 166"/>
                <a:gd name="T52" fmla="*/ 64 w 98"/>
                <a:gd name="T53" fmla="*/ 16 h 166"/>
                <a:gd name="T54" fmla="*/ 60 w 98"/>
                <a:gd name="T55" fmla="*/ 10 h 166"/>
                <a:gd name="T56" fmla="*/ 56 w 98"/>
                <a:gd name="T57" fmla="*/ 5 h 166"/>
                <a:gd name="T58" fmla="*/ 53 w 98"/>
                <a:gd name="T59" fmla="*/ 2 h 166"/>
                <a:gd name="T60" fmla="*/ 46 w 98"/>
                <a:gd name="T61" fmla="*/ 0 h 166"/>
                <a:gd name="T62" fmla="*/ 43 w 98"/>
                <a:gd name="T63" fmla="*/ 1 h 166"/>
                <a:gd name="T64" fmla="*/ 32 w 98"/>
                <a:gd name="T65" fmla="*/ 1 h 166"/>
                <a:gd name="T66" fmla="*/ 21 w 98"/>
                <a:gd name="T67" fmla="*/ 0 h 166"/>
                <a:gd name="T68" fmla="*/ 14 w 98"/>
                <a:gd name="T69" fmla="*/ 0 h 166"/>
                <a:gd name="T70" fmla="*/ 4 w 98"/>
                <a:gd name="T71" fmla="*/ 1 h 166"/>
                <a:gd name="T72" fmla="*/ 1 w 98"/>
                <a:gd name="T73" fmla="*/ 3 h 166"/>
                <a:gd name="T74" fmla="*/ 0 w 98"/>
                <a:gd name="T75" fmla="*/ 6 h 166"/>
                <a:gd name="T76" fmla="*/ 3 w 98"/>
                <a:gd name="T77" fmla="*/ 7 h 166"/>
                <a:gd name="T78" fmla="*/ 7 w 98"/>
                <a:gd name="T79" fmla="*/ 11 h 166"/>
                <a:gd name="T80" fmla="*/ 9 w 98"/>
                <a:gd name="T81" fmla="*/ 22 h 166"/>
                <a:gd name="T82" fmla="*/ 18 w 98"/>
                <a:gd name="T83" fmla="*/ 26 h 166"/>
                <a:gd name="T84" fmla="*/ 21 w 98"/>
                <a:gd name="T85" fmla="*/ 31 h 166"/>
                <a:gd name="T86" fmla="*/ 21 w 98"/>
                <a:gd name="T87" fmla="*/ 37 h 166"/>
                <a:gd name="T88" fmla="*/ 18 w 98"/>
                <a:gd name="T89" fmla="*/ 43 h 166"/>
                <a:gd name="T90" fmla="*/ 15 w 98"/>
                <a:gd name="T91" fmla="*/ 47 h 166"/>
                <a:gd name="T92" fmla="*/ 20 w 98"/>
                <a:gd name="T93" fmla="*/ 54 h 166"/>
                <a:gd name="T94" fmla="*/ 28 w 98"/>
                <a:gd name="T95" fmla="*/ 61 h 166"/>
                <a:gd name="T96" fmla="*/ 45 w 98"/>
                <a:gd name="T97" fmla="*/ 80 h 166"/>
                <a:gd name="T98" fmla="*/ 49 w 98"/>
                <a:gd name="T99" fmla="*/ 87 h 166"/>
                <a:gd name="T100" fmla="*/ 51 w 98"/>
                <a:gd name="T101" fmla="*/ 96 h 166"/>
                <a:gd name="T102" fmla="*/ 52 w 98"/>
                <a:gd name="T103" fmla="*/ 107 h 166"/>
                <a:gd name="T104" fmla="*/ 52 w 98"/>
                <a:gd name="T105" fmla="*/ 113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166"/>
                <a:gd name="T161" fmla="*/ 98 w 98"/>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166">
                  <a:moveTo>
                    <a:pt x="61" y="122"/>
                  </a:moveTo>
                  <a:lnTo>
                    <a:pt x="64" y="122"/>
                  </a:lnTo>
                  <a:lnTo>
                    <a:pt x="69" y="129"/>
                  </a:lnTo>
                  <a:lnTo>
                    <a:pt x="69" y="130"/>
                  </a:lnTo>
                  <a:lnTo>
                    <a:pt x="64" y="147"/>
                  </a:lnTo>
                  <a:lnTo>
                    <a:pt x="53" y="151"/>
                  </a:lnTo>
                  <a:lnTo>
                    <a:pt x="50" y="156"/>
                  </a:lnTo>
                  <a:lnTo>
                    <a:pt x="45" y="156"/>
                  </a:lnTo>
                  <a:lnTo>
                    <a:pt x="41" y="163"/>
                  </a:lnTo>
                  <a:lnTo>
                    <a:pt x="49" y="162"/>
                  </a:lnTo>
                  <a:lnTo>
                    <a:pt x="65" y="165"/>
                  </a:lnTo>
                  <a:lnTo>
                    <a:pt x="81" y="151"/>
                  </a:lnTo>
                  <a:lnTo>
                    <a:pt x="91" y="140"/>
                  </a:lnTo>
                  <a:lnTo>
                    <a:pt x="97" y="132"/>
                  </a:lnTo>
                  <a:lnTo>
                    <a:pt x="97" y="121"/>
                  </a:lnTo>
                  <a:lnTo>
                    <a:pt x="91" y="98"/>
                  </a:lnTo>
                  <a:lnTo>
                    <a:pt x="90" y="89"/>
                  </a:lnTo>
                  <a:lnTo>
                    <a:pt x="86" y="81"/>
                  </a:lnTo>
                  <a:lnTo>
                    <a:pt x="75" y="76"/>
                  </a:lnTo>
                  <a:lnTo>
                    <a:pt x="63" y="71"/>
                  </a:lnTo>
                  <a:lnTo>
                    <a:pt x="50" y="51"/>
                  </a:lnTo>
                  <a:lnTo>
                    <a:pt x="50" y="43"/>
                  </a:lnTo>
                  <a:lnTo>
                    <a:pt x="53" y="37"/>
                  </a:lnTo>
                  <a:lnTo>
                    <a:pt x="57" y="33"/>
                  </a:lnTo>
                  <a:lnTo>
                    <a:pt x="64" y="30"/>
                  </a:lnTo>
                  <a:lnTo>
                    <a:pt x="76" y="24"/>
                  </a:lnTo>
                  <a:lnTo>
                    <a:pt x="75" y="17"/>
                  </a:lnTo>
                  <a:lnTo>
                    <a:pt x="70" y="11"/>
                  </a:lnTo>
                  <a:lnTo>
                    <a:pt x="65" y="5"/>
                  </a:lnTo>
                  <a:lnTo>
                    <a:pt x="62" y="2"/>
                  </a:lnTo>
                  <a:lnTo>
                    <a:pt x="54" y="0"/>
                  </a:lnTo>
                  <a:lnTo>
                    <a:pt x="50" y="1"/>
                  </a:lnTo>
                  <a:lnTo>
                    <a:pt x="37" y="1"/>
                  </a:lnTo>
                  <a:lnTo>
                    <a:pt x="24" y="0"/>
                  </a:lnTo>
                  <a:lnTo>
                    <a:pt x="16" y="0"/>
                  </a:lnTo>
                  <a:lnTo>
                    <a:pt x="5" y="1"/>
                  </a:lnTo>
                  <a:lnTo>
                    <a:pt x="1" y="3"/>
                  </a:lnTo>
                  <a:lnTo>
                    <a:pt x="0" y="7"/>
                  </a:lnTo>
                  <a:lnTo>
                    <a:pt x="3" y="8"/>
                  </a:lnTo>
                  <a:lnTo>
                    <a:pt x="8" y="12"/>
                  </a:lnTo>
                  <a:lnTo>
                    <a:pt x="11" y="24"/>
                  </a:lnTo>
                  <a:lnTo>
                    <a:pt x="21" y="28"/>
                  </a:lnTo>
                  <a:lnTo>
                    <a:pt x="25" y="33"/>
                  </a:lnTo>
                  <a:lnTo>
                    <a:pt x="25" y="40"/>
                  </a:lnTo>
                  <a:lnTo>
                    <a:pt x="21" y="46"/>
                  </a:lnTo>
                  <a:lnTo>
                    <a:pt x="17" y="51"/>
                  </a:lnTo>
                  <a:lnTo>
                    <a:pt x="23" y="58"/>
                  </a:lnTo>
                  <a:lnTo>
                    <a:pt x="33" y="66"/>
                  </a:lnTo>
                  <a:lnTo>
                    <a:pt x="53" y="86"/>
                  </a:lnTo>
                  <a:lnTo>
                    <a:pt x="57" y="94"/>
                  </a:lnTo>
                  <a:lnTo>
                    <a:pt x="60" y="104"/>
                  </a:lnTo>
                  <a:lnTo>
                    <a:pt x="61" y="115"/>
                  </a:lnTo>
                  <a:lnTo>
                    <a:pt x="61" y="12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54" name="Freeform 400">
              <a:extLst>
                <a:ext uri="{FF2B5EF4-FFF2-40B4-BE49-F238E27FC236}">
                  <a16:creationId xmlns:a16="http://schemas.microsoft.com/office/drawing/2014/main" id="{84ABDA4F-6965-4C02-934C-537D8A1126BC}"/>
                </a:ext>
              </a:extLst>
            </p:cNvPr>
            <p:cNvSpPr>
              <a:spLocks/>
            </p:cNvSpPr>
            <p:nvPr/>
          </p:nvSpPr>
          <p:spPr bwMode="auto">
            <a:xfrm>
              <a:off x="4234" y="2465"/>
              <a:ext cx="77" cy="192"/>
            </a:xfrm>
            <a:custGeom>
              <a:avLst/>
              <a:gdLst>
                <a:gd name="T0" fmla="*/ 18 w 90"/>
                <a:gd name="T1" fmla="*/ 0 h 208"/>
                <a:gd name="T2" fmla="*/ 15 w 90"/>
                <a:gd name="T3" fmla="*/ 1 h 208"/>
                <a:gd name="T4" fmla="*/ 8 w 90"/>
                <a:gd name="T5" fmla="*/ 6 h 208"/>
                <a:gd name="T6" fmla="*/ 3 w 90"/>
                <a:gd name="T7" fmla="*/ 17 h 208"/>
                <a:gd name="T8" fmla="*/ 6 w 90"/>
                <a:gd name="T9" fmla="*/ 35 h 208"/>
                <a:gd name="T10" fmla="*/ 3 w 90"/>
                <a:gd name="T11" fmla="*/ 39 h 208"/>
                <a:gd name="T12" fmla="*/ 3 w 90"/>
                <a:gd name="T13" fmla="*/ 54 h 208"/>
                <a:gd name="T14" fmla="*/ 3 w 90"/>
                <a:gd name="T15" fmla="*/ 63 h 208"/>
                <a:gd name="T16" fmla="*/ 4 w 90"/>
                <a:gd name="T17" fmla="*/ 72 h 208"/>
                <a:gd name="T18" fmla="*/ 9 w 90"/>
                <a:gd name="T19" fmla="*/ 81 h 208"/>
                <a:gd name="T20" fmla="*/ 7 w 90"/>
                <a:gd name="T21" fmla="*/ 102 h 208"/>
                <a:gd name="T22" fmla="*/ 7 w 90"/>
                <a:gd name="T23" fmla="*/ 110 h 208"/>
                <a:gd name="T24" fmla="*/ 7 w 90"/>
                <a:gd name="T25" fmla="*/ 116 h 208"/>
                <a:gd name="T26" fmla="*/ 4 w 90"/>
                <a:gd name="T27" fmla="*/ 134 h 208"/>
                <a:gd name="T28" fmla="*/ 0 w 90"/>
                <a:gd name="T29" fmla="*/ 159 h 208"/>
                <a:gd name="T30" fmla="*/ 0 w 90"/>
                <a:gd name="T31" fmla="*/ 160 h 208"/>
                <a:gd name="T32" fmla="*/ 0 w 90"/>
                <a:gd name="T33" fmla="*/ 162 h 208"/>
                <a:gd name="T34" fmla="*/ 10 w 90"/>
                <a:gd name="T35" fmla="*/ 176 h 208"/>
                <a:gd name="T36" fmla="*/ 21 w 90"/>
                <a:gd name="T37" fmla="*/ 185 h 208"/>
                <a:gd name="T38" fmla="*/ 37 w 90"/>
                <a:gd name="T39" fmla="*/ 183 h 208"/>
                <a:gd name="T40" fmla="*/ 46 w 90"/>
                <a:gd name="T41" fmla="*/ 191 h 208"/>
                <a:gd name="T42" fmla="*/ 53 w 90"/>
                <a:gd name="T43" fmla="*/ 188 h 208"/>
                <a:gd name="T44" fmla="*/ 43 w 90"/>
                <a:gd name="T45" fmla="*/ 176 h 208"/>
                <a:gd name="T46" fmla="*/ 20 w 90"/>
                <a:gd name="T47" fmla="*/ 153 h 208"/>
                <a:gd name="T48" fmla="*/ 15 w 90"/>
                <a:gd name="T49" fmla="*/ 145 h 208"/>
                <a:gd name="T50" fmla="*/ 13 w 90"/>
                <a:gd name="T51" fmla="*/ 135 h 208"/>
                <a:gd name="T52" fmla="*/ 14 w 90"/>
                <a:gd name="T53" fmla="*/ 120 h 208"/>
                <a:gd name="T54" fmla="*/ 19 w 90"/>
                <a:gd name="T55" fmla="*/ 103 h 208"/>
                <a:gd name="T56" fmla="*/ 21 w 90"/>
                <a:gd name="T57" fmla="*/ 81 h 208"/>
                <a:gd name="T58" fmla="*/ 23 w 90"/>
                <a:gd name="T59" fmla="*/ 78 h 208"/>
                <a:gd name="T60" fmla="*/ 24 w 90"/>
                <a:gd name="T61" fmla="*/ 76 h 208"/>
                <a:gd name="T62" fmla="*/ 28 w 90"/>
                <a:gd name="T63" fmla="*/ 76 h 208"/>
                <a:gd name="T64" fmla="*/ 30 w 90"/>
                <a:gd name="T65" fmla="*/ 78 h 208"/>
                <a:gd name="T66" fmla="*/ 30 w 90"/>
                <a:gd name="T67" fmla="*/ 85 h 208"/>
                <a:gd name="T68" fmla="*/ 38 w 90"/>
                <a:gd name="T69" fmla="*/ 100 h 208"/>
                <a:gd name="T70" fmla="*/ 44 w 90"/>
                <a:gd name="T71" fmla="*/ 105 h 208"/>
                <a:gd name="T72" fmla="*/ 43 w 90"/>
                <a:gd name="T73" fmla="*/ 93 h 208"/>
                <a:gd name="T74" fmla="*/ 44 w 90"/>
                <a:gd name="T75" fmla="*/ 83 h 208"/>
                <a:gd name="T76" fmla="*/ 46 w 90"/>
                <a:gd name="T77" fmla="*/ 78 h 208"/>
                <a:gd name="T78" fmla="*/ 51 w 90"/>
                <a:gd name="T79" fmla="*/ 77 h 208"/>
                <a:gd name="T80" fmla="*/ 56 w 90"/>
                <a:gd name="T81" fmla="*/ 73 h 208"/>
                <a:gd name="T82" fmla="*/ 68 w 90"/>
                <a:gd name="T83" fmla="*/ 73 h 208"/>
                <a:gd name="T84" fmla="*/ 74 w 90"/>
                <a:gd name="T85" fmla="*/ 77 h 208"/>
                <a:gd name="T86" fmla="*/ 76 w 90"/>
                <a:gd name="T87" fmla="*/ 69 h 208"/>
                <a:gd name="T88" fmla="*/ 76 w 90"/>
                <a:gd name="T89" fmla="*/ 63 h 208"/>
                <a:gd name="T90" fmla="*/ 74 w 90"/>
                <a:gd name="T91" fmla="*/ 55 h 208"/>
                <a:gd name="T92" fmla="*/ 70 w 90"/>
                <a:gd name="T93" fmla="*/ 47 h 208"/>
                <a:gd name="T94" fmla="*/ 65 w 90"/>
                <a:gd name="T95" fmla="*/ 39 h 208"/>
                <a:gd name="T96" fmla="*/ 57 w 90"/>
                <a:gd name="T97" fmla="*/ 30 h 208"/>
                <a:gd name="T98" fmla="*/ 53 w 90"/>
                <a:gd name="T99" fmla="*/ 28 h 208"/>
                <a:gd name="T100" fmla="*/ 48 w 90"/>
                <a:gd name="T101" fmla="*/ 27 h 208"/>
                <a:gd name="T102" fmla="*/ 44 w 90"/>
                <a:gd name="T103" fmla="*/ 29 h 208"/>
                <a:gd name="T104" fmla="*/ 38 w 90"/>
                <a:gd name="T105" fmla="*/ 31 h 208"/>
                <a:gd name="T106" fmla="*/ 34 w 90"/>
                <a:gd name="T107" fmla="*/ 31 h 208"/>
                <a:gd name="T108" fmla="*/ 37 w 90"/>
                <a:gd name="T109" fmla="*/ 22 h 208"/>
                <a:gd name="T110" fmla="*/ 38 w 90"/>
                <a:gd name="T111" fmla="*/ 14 h 208"/>
                <a:gd name="T112" fmla="*/ 36 w 90"/>
                <a:gd name="T113" fmla="*/ 8 h 208"/>
                <a:gd name="T114" fmla="*/ 27 w 90"/>
                <a:gd name="T115" fmla="*/ 8 h 208"/>
                <a:gd name="T116" fmla="*/ 24 w 90"/>
                <a:gd name="T117" fmla="*/ 1 h 208"/>
                <a:gd name="T118" fmla="*/ 18 w 90"/>
                <a:gd name="T119" fmla="*/ 0 h 2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208"/>
                <a:gd name="T182" fmla="*/ 90 w 90"/>
                <a:gd name="T183" fmla="*/ 208 h 2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208">
                  <a:moveTo>
                    <a:pt x="21" y="0"/>
                  </a:moveTo>
                  <a:lnTo>
                    <a:pt x="17" y="1"/>
                  </a:lnTo>
                  <a:lnTo>
                    <a:pt x="9" y="6"/>
                  </a:lnTo>
                  <a:lnTo>
                    <a:pt x="4" y="18"/>
                  </a:lnTo>
                  <a:lnTo>
                    <a:pt x="7" y="38"/>
                  </a:lnTo>
                  <a:lnTo>
                    <a:pt x="3" y="42"/>
                  </a:lnTo>
                  <a:lnTo>
                    <a:pt x="4" y="58"/>
                  </a:lnTo>
                  <a:lnTo>
                    <a:pt x="4" y="68"/>
                  </a:lnTo>
                  <a:lnTo>
                    <a:pt x="5" y="78"/>
                  </a:lnTo>
                  <a:lnTo>
                    <a:pt x="11" y="88"/>
                  </a:lnTo>
                  <a:lnTo>
                    <a:pt x="8" y="111"/>
                  </a:lnTo>
                  <a:lnTo>
                    <a:pt x="8" y="119"/>
                  </a:lnTo>
                  <a:lnTo>
                    <a:pt x="8" y="126"/>
                  </a:lnTo>
                  <a:lnTo>
                    <a:pt x="5" y="145"/>
                  </a:lnTo>
                  <a:lnTo>
                    <a:pt x="0" y="172"/>
                  </a:lnTo>
                  <a:lnTo>
                    <a:pt x="0" y="173"/>
                  </a:lnTo>
                  <a:lnTo>
                    <a:pt x="0" y="175"/>
                  </a:lnTo>
                  <a:lnTo>
                    <a:pt x="12" y="191"/>
                  </a:lnTo>
                  <a:lnTo>
                    <a:pt x="25" y="200"/>
                  </a:lnTo>
                  <a:lnTo>
                    <a:pt x="43" y="198"/>
                  </a:lnTo>
                  <a:lnTo>
                    <a:pt x="54" y="207"/>
                  </a:lnTo>
                  <a:lnTo>
                    <a:pt x="62" y="204"/>
                  </a:lnTo>
                  <a:lnTo>
                    <a:pt x="50" y="191"/>
                  </a:lnTo>
                  <a:lnTo>
                    <a:pt x="23" y="166"/>
                  </a:lnTo>
                  <a:lnTo>
                    <a:pt x="17" y="157"/>
                  </a:lnTo>
                  <a:lnTo>
                    <a:pt x="15" y="146"/>
                  </a:lnTo>
                  <a:lnTo>
                    <a:pt x="16" y="130"/>
                  </a:lnTo>
                  <a:lnTo>
                    <a:pt x="22" y="112"/>
                  </a:lnTo>
                  <a:lnTo>
                    <a:pt x="25" y="88"/>
                  </a:lnTo>
                  <a:lnTo>
                    <a:pt x="27" y="84"/>
                  </a:lnTo>
                  <a:lnTo>
                    <a:pt x="28" y="82"/>
                  </a:lnTo>
                  <a:lnTo>
                    <a:pt x="33" y="82"/>
                  </a:lnTo>
                  <a:lnTo>
                    <a:pt x="35" y="85"/>
                  </a:lnTo>
                  <a:lnTo>
                    <a:pt x="35" y="92"/>
                  </a:lnTo>
                  <a:lnTo>
                    <a:pt x="44" y="108"/>
                  </a:lnTo>
                  <a:lnTo>
                    <a:pt x="52" y="114"/>
                  </a:lnTo>
                  <a:lnTo>
                    <a:pt x="50" y="101"/>
                  </a:lnTo>
                  <a:lnTo>
                    <a:pt x="52" y="90"/>
                  </a:lnTo>
                  <a:lnTo>
                    <a:pt x="54" y="85"/>
                  </a:lnTo>
                  <a:lnTo>
                    <a:pt x="60" y="83"/>
                  </a:lnTo>
                  <a:lnTo>
                    <a:pt x="65" y="79"/>
                  </a:lnTo>
                  <a:lnTo>
                    <a:pt x="79" y="79"/>
                  </a:lnTo>
                  <a:lnTo>
                    <a:pt x="86" y="83"/>
                  </a:lnTo>
                  <a:lnTo>
                    <a:pt x="89" y="75"/>
                  </a:lnTo>
                  <a:lnTo>
                    <a:pt x="89" y="68"/>
                  </a:lnTo>
                  <a:lnTo>
                    <a:pt x="86" y="60"/>
                  </a:lnTo>
                  <a:lnTo>
                    <a:pt x="82" y="51"/>
                  </a:lnTo>
                  <a:lnTo>
                    <a:pt x="76" y="42"/>
                  </a:lnTo>
                  <a:lnTo>
                    <a:pt x="67" y="32"/>
                  </a:lnTo>
                  <a:lnTo>
                    <a:pt x="62" y="30"/>
                  </a:lnTo>
                  <a:lnTo>
                    <a:pt x="56" y="29"/>
                  </a:lnTo>
                  <a:lnTo>
                    <a:pt x="52" y="31"/>
                  </a:lnTo>
                  <a:lnTo>
                    <a:pt x="44" y="34"/>
                  </a:lnTo>
                  <a:lnTo>
                    <a:pt x="40" y="34"/>
                  </a:lnTo>
                  <a:lnTo>
                    <a:pt x="43" y="24"/>
                  </a:lnTo>
                  <a:lnTo>
                    <a:pt x="44" y="15"/>
                  </a:lnTo>
                  <a:lnTo>
                    <a:pt x="42" y="9"/>
                  </a:lnTo>
                  <a:lnTo>
                    <a:pt x="31" y="9"/>
                  </a:lnTo>
                  <a:lnTo>
                    <a:pt x="28" y="1"/>
                  </a:lnTo>
                  <a:lnTo>
                    <a:pt x="21"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55" name="Freeform 401">
              <a:extLst>
                <a:ext uri="{FF2B5EF4-FFF2-40B4-BE49-F238E27FC236}">
                  <a16:creationId xmlns:a16="http://schemas.microsoft.com/office/drawing/2014/main" id="{DAB6FA28-6EC9-4B46-A3B1-009F041444CF}"/>
                </a:ext>
              </a:extLst>
            </p:cNvPr>
            <p:cNvSpPr>
              <a:spLocks/>
            </p:cNvSpPr>
            <p:nvPr/>
          </p:nvSpPr>
          <p:spPr bwMode="auto">
            <a:xfrm>
              <a:off x="4114" y="2364"/>
              <a:ext cx="65" cy="35"/>
            </a:xfrm>
            <a:custGeom>
              <a:avLst/>
              <a:gdLst>
                <a:gd name="T0" fmla="*/ 51 w 77"/>
                <a:gd name="T1" fmla="*/ 34 h 38"/>
                <a:gd name="T2" fmla="*/ 30 w 77"/>
                <a:gd name="T3" fmla="*/ 31 h 38"/>
                <a:gd name="T4" fmla="*/ 9 w 77"/>
                <a:gd name="T5" fmla="*/ 34 h 38"/>
                <a:gd name="T6" fmla="*/ 3 w 77"/>
                <a:gd name="T7" fmla="*/ 34 h 38"/>
                <a:gd name="T8" fmla="*/ 0 w 77"/>
                <a:gd name="T9" fmla="*/ 31 h 38"/>
                <a:gd name="T10" fmla="*/ 0 w 77"/>
                <a:gd name="T11" fmla="*/ 28 h 38"/>
                <a:gd name="T12" fmla="*/ 3 w 77"/>
                <a:gd name="T13" fmla="*/ 14 h 38"/>
                <a:gd name="T14" fmla="*/ 11 w 77"/>
                <a:gd name="T15" fmla="*/ 6 h 38"/>
                <a:gd name="T16" fmla="*/ 20 w 77"/>
                <a:gd name="T17" fmla="*/ 2 h 38"/>
                <a:gd name="T18" fmla="*/ 30 w 77"/>
                <a:gd name="T19" fmla="*/ 0 h 38"/>
                <a:gd name="T20" fmla="*/ 52 w 77"/>
                <a:gd name="T21" fmla="*/ 2 h 38"/>
                <a:gd name="T22" fmla="*/ 59 w 77"/>
                <a:gd name="T23" fmla="*/ 5 h 38"/>
                <a:gd name="T24" fmla="*/ 64 w 77"/>
                <a:gd name="T25" fmla="*/ 10 h 38"/>
                <a:gd name="T26" fmla="*/ 51 w 77"/>
                <a:gd name="T27" fmla="*/ 34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38"/>
                <a:gd name="T44" fmla="*/ 77 w 77"/>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38">
                  <a:moveTo>
                    <a:pt x="61" y="37"/>
                  </a:moveTo>
                  <a:lnTo>
                    <a:pt x="36" y="34"/>
                  </a:lnTo>
                  <a:lnTo>
                    <a:pt x="11" y="37"/>
                  </a:lnTo>
                  <a:lnTo>
                    <a:pt x="3" y="37"/>
                  </a:lnTo>
                  <a:lnTo>
                    <a:pt x="0" y="34"/>
                  </a:lnTo>
                  <a:lnTo>
                    <a:pt x="0" y="30"/>
                  </a:lnTo>
                  <a:lnTo>
                    <a:pt x="3" y="15"/>
                  </a:lnTo>
                  <a:lnTo>
                    <a:pt x="13" y="6"/>
                  </a:lnTo>
                  <a:lnTo>
                    <a:pt x="24" y="2"/>
                  </a:lnTo>
                  <a:lnTo>
                    <a:pt x="35" y="0"/>
                  </a:lnTo>
                  <a:lnTo>
                    <a:pt x="62" y="2"/>
                  </a:lnTo>
                  <a:lnTo>
                    <a:pt x="70" y="5"/>
                  </a:lnTo>
                  <a:lnTo>
                    <a:pt x="76" y="11"/>
                  </a:lnTo>
                  <a:lnTo>
                    <a:pt x="61" y="37"/>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65" name="Freeform 402">
              <a:extLst>
                <a:ext uri="{FF2B5EF4-FFF2-40B4-BE49-F238E27FC236}">
                  <a16:creationId xmlns:a16="http://schemas.microsoft.com/office/drawing/2014/main" id="{D45EC5C9-A761-43F1-88D2-9571C21A7290}"/>
                </a:ext>
              </a:extLst>
            </p:cNvPr>
            <p:cNvSpPr>
              <a:spLocks/>
            </p:cNvSpPr>
            <p:nvPr/>
          </p:nvSpPr>
          <p:spPr bwMode="auto">
            <a:xfrm>
              <a:off x="4021" y="2342"/>
              <a:ext cx="91" cy="50"/>
            </a:xfrm>
            <a:custGeom>
              <a:avLst/>
              <a:gdLst>
                <a:gd name="T0" fmla="*/ 7 w 107"/>
                <a:gd name="T1" fmla="*/ 0 h 54"/>
                <a:gd name="T2" fmla="*/ 1 w 107"/>
                <a:gd name="T3" fmla="*/ 5 h 54"/>
                <a:gd name="T4" fmla="*/ 0 w 107"/>
                <a:gd name="T5" fmla="*/ 11 h 54"/>
                <a:gd name="T6" fmla="*/ 7 w 107"/>
                <a:gd name="T7" fmla="*/ 19 h 54"/>
                <a:gd name="T8" fmla="*/ 12 w 107"/>
                <a:gd name="T9" fmla="*/ 23 h 54"/>
                <a:gd name="T10" fmla="*/ 18 w 107"/>
                <a:gd name="T11" fmla="*/ 29 h 54"/>
                <a:gd name="T12" fmla="*/ 31 w 107"/>
                <a:gd name="T13" fmla="*/ 35 h 54"/>
                <a:gd name="T14" fmla="*/ 87 w 107"/>
                <a:gd name="T15" fmla="*/ 49 h 54"/>
                <a:gd name="T16" fmla="*/ 90 w 107"/>
                <a:gd name="T17" fmla="*/ 31 h 54"/>
                <a:gd name="T18" fmla="*/ 75 w 107"/>
                <a:gd name="T19" fmla="*/ 29 h 54"/>
                <a:gd name="T20" fmla="*/ 31 w 107"/>
                <a:gd name="T21" fmla="*/ 19 h 54"/>
                <a:gd name="T22" fmla="*/ 22 w 107"/>
                <a:gd name="T23" fmla="*/ 11 h 54"/>
                <a:gd name="T24" fmla="*/ 7 w 107"/>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54"/>
                <a:gd name="T41" fmla="*/ 107 w 107"/>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54">
                  <a:moveTo>
                    <a:pt x="8" y="0"/>
                  </a:moveTo>
                  <a:lnTo>
                    <a:pt x="1" y="5"/>
                  </a:lnTo>
                  <a:lnTo>
                    <a:pt x="0" y="12"/>
                  </a:lnTo>
                  <a:lnTo>
                    <a:pt x="8" y="20"/>
                  </a:lnTo>
                  <a:lnTo>
                    <a:pt x="14" y="25"/>
                  </a:lnTo>
                  <a:lnTo>
                    <a:pt x="21" y="31"/>
                  </a:lnTo>
                  <a:lnTo>
                    <a:pt x="36" y="38"/>
                  </a:lnTo>
                  <a:lnTo>
                    <a:pt x="102" y="53"/>
                  </a:lnTo>
                  <a:lnTo>
                    <a:pt x="106" y="33"/>
                  </a:lnTo>
                  <a:lnTo>
                    <a:pt x="88" y="31"/>
                  </a:lnTo>
                  <a:lnTo>
                    <a:pt x="37" y="21"/>
                  </a:lnTo>
                  <a:lnTo>
                    <a:pt x="26" y="12"/>
                  </a:lnTo>
                  <a:lnTo>
                    <a:pt x="8"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66" name="Freeform 403">
              <a:extLst>
                <a:ext uri="{FF2B5EF4-FFF2-40B4-BE49-F238E27FC236}">
                  <a16:creationId xmlns:a16="http://schemas.microsoft.com/office/drawing/2014/main" id="{097FDBB0-B401-4BEC-AB8A-584888A0D328}"/>
                </a:ext>
              </a:extLst>
            </p:cNvPr>
            <p:cNvSpPr>
              <a:spLocks/>
            </p:cNvSpPr>
            <p:nvPr/>
          </p:nvSpPr>
          <p:spPr bwMode="auto">
            <a:xfrm>
              <a:off x="3874" y="2269"/>
              <a:ext cx="350" cy="347"/>
            </a:xfrm>
            <a:custGeom>
              <a:avLst/>
              <a:gdLst>
                <a:gd name="T0" fmla="*/ 240 w 409"/>
                <a:gd name="T1" fmla="*/ 122 h 374"/>
                <a:gd name="T2" fmla="*/ 242 w 409"/>
                <a:gd name="T3" fmla="*/ 102 h 374"/>
                <a:gd name="T4" fmla="*/ 234 w 409"/>
                <a:gd name="T5" fmla="*/ 116 h 374"/>
                <a:gd name="T6" fmla="*/ 177 w 409"/>
                <a:gd name="T7" fmla="*/ 108 h 374"/>
                <a:gd name="T8" fmla="*/ 154 w 409"/>
                <a:gd name="T9" fmla="*/ 92 h 374"/>
                <a:gd name="T10" fmla="*/ 154 w 409"/>
                <a:gd name="T11" fmla="*/ 71 h 374"/>
                <a:gd name="T12" fmla="*/ 156 w 409"/>
                <a:gd name="T13" fmla="*/ 39 h 374"/>
                <a:gd name="T14" fmla="*/ 160 w 409"/>
                <a:gd name="T15" fmla="*/ 20 h 374"/>
                <a:gd name="T16" fmla="*/ 151 w 409"/>
                <a:gd name="T17" fmla="*/ 1 h 374"/>
                <a:gd name="T18" fmla="*/ 132 w 409"/>
                <a:gd name="T19" fmla="*/ 3 h 374"/>
                <a:gd name="T20" fmla="*/ 116 w 409"/>
                <a:gd name="T21" fmla="*/ 13 h 374"/>
                <a:gd name="T22" fmla="*/ 98 w 409"/>
                <a:gd name="T23" fmla="*/ 21 h 374"/>
                <a:gd name="T24" fmla="*/ 113 w 409"/>
                <a:gd name="T25" fmla="*/ 30 h 374"/>
                <a:gd name="T26" fmla="*/ 112 w 409"/>
                <a:gd name="T27" fmla="*/ 34 h 374"/>
                <a:gd name="T28" fmla="*/ 90 w 409"/>
                <a:gd name="T29" fmla="*/ 39 h 374"/>
                <a:gd name="T30" fmla="*/ 82 w 409"/>
                <a:gd name="T31" fmla="*/ 51 h 374"/>
                <a:gd name="T32" fmla="*/ 70 w 409"/>
                <a:gd name="T33" fmla="*/ 68 h 374"/>
                <a:gd name="T34" fmla="*/ 37 w 409"/>
                <a:gd name="T35" fmla="*/ 96 h 374"/>
                <a:gd name="T36" fmla="*/ 44 w 409"/>
                <a:gd name="T37" fmla="*/ 117 h 374"/>
                <a:gd name="T38" fmla="*/ 22 w 409"/>
                <a:gd name="T39" fmla="*/ 135 h 374"/>
                <a:gd name="T40" fmla="*/ 0 w 409"/>
                <a:gd name="T41" fmla="*/ 153 h 374"/>
                <a:gd name="T42" fmla="*/ 22 w 409"/>
                <a:gd name="T43" fmla="*/ 155 h 374"/>
                <a:gd name="T44" fmla="*/ 34 w 409"/>
                <a:gd name="T45" fmla="*/ 154 h 374"/>
                <a:gd name="T46" fmla="*/ 14 w 409"/>
                <a:gd name="T47" fmla="*/ 175 h 374"/>
                <a:gd name="T48" fmla="*/ 36 w 409"/>
                <a:gd name="T49" fmla="*/ 199 h 374"/>
                <a:gd name="T50" fmla="*/ 47 w 409"/>
                <a:gd name="T51" fmla="*/ 186 h 374"/>
                <a:gd name="T52" fmla="*/ 53 w 409"/>
                <a:gd name="T53" fmla="*/ 183 h 374"/>
                <a:gd name="T54" fmla="*/ 52 w 409"/>
                <a:gd name="T55" fmla="*/ 212 h 374"/>
                <a:gd name="T56" fmla="*/ 86 w 409"/>
                <a:gd name="T57" fmla="*/ 311 h 374"/>
                <a:gd name="T58" fmla="*/ 98 w 409"/>
                <a:gd name="T59" fmla="*/ 331 h 374"/>
                <a:gd name="T60" fmla="*/ 116 w 409"/>
                <a:gd name="T61" fmla="*/ 346 h 374"/>
                <a:gd name="T62" fmla="*/ 124 w 409"/>
                <a:gd name="T63" fmla="*/ 335 h 374"/>
                <a:gd name="T64" fmla="*/ 135 w 409"/>
                <a:gd name="T65" fmla="*/ 323 h 374"/>
                <a:gd name="T66" fmla="*/ 146 w 409"/>
                <a:gd name="T67" fmla="*/ 306 h 374"/>
                <a:gd name="T68" fmla="*/ 144 w 409"/>
                <a:gd name="T69" fmla="*/ 268 h 374"/>
                <a:gd name="T70" fmla="*/ 160 w 409"/>
                <a:gd name="T71" fmla="*/ 253 h 374"/>
                <a:gd name="T72" fmla="*/ 205 w 409"/>
                <a:gd name="T73" fmla="*/ 215 h 374"/>
                <a:gd name="T74" fmla="*/ 228 w 409"/>
                <a:gd name="T75" fmla="*/ 187 h 374"/>
                <a:gd name="T76" fmla="*/ 241 w 409"/>
                <a:gd name="T77" fmla="*/ 180 h 374"/>
                <a:gd name="T78" fmla="*/ 248 w 409"/>
                <a:gd name="T79" fmla="*/ 166 h 374"/>
                <a:gd name="T80" fmla="*/ 245 w 409"/>
                <a:gd name="T81" fmla="*/ 150 h 374"/>
                <a:gd name="T82" fmla="*/ 252 w 409"/>
                <a:gd name="T83" fmla="*/ 138 h 374"/>
                <a:gd name="T84" fmla="*/ 270 w 409"/>
                <a:gd name="T85" fmla="*/ 144 h 374"/>
                <a:gd name="T86" fmla="*/ 277 w 409"/>
                <a:gd name="T87" fmla="*/ 162 h 374"/>
                <a:gd name="T88" fmla="*/ 285 w 409"/>
                <a:gd name="T89" fmla="*/ 150 h 374"/>
                <a:gd name="T90" fmla="*/ 292 w 409"/>
                <a:gd name="T91" fmla="*/ 169 h 374"/>
                <a:gd name="T92" fmla="*/ 296 w 409"/>
                <a:gd name="T93" fmla="*/ 171 h 374"/>
                <a:gd name="T94" fmla="*/ 296 w 409"/>
                <a:gd name="T95" fmla="*/ 159 h 374"/>
                <a:gd name="T96" fmla="*/ 304 w 409"/>
                <a:gd name="T97" fmla="*/ 160 h 374"/>
                <a:gd name="T98" fmla="*/ 323 w 409"/>
                <a:gd name="T99" fmla="*/ 133 h 374"/>
                <a:gd name="T100" fmla="*/ 338 w 409"/>
                <a:gd name="T101" fmla="*/ 125 h 374"/>
                <a:gd name="T102" fmla="*/ 349 w 409"/>
                <a:gd name="T103" fmla="*/ 103 h 374"/>
                <a:gd name="T104" fmla="*/ 317 w 409"/>
                <a:gd name="T105" fmla="*/ 105 h 374"/>
                <a:gd name="T106" fmla="*/ 285 w 409"/>
                <a:gd name="T107" fmla="*/ 127 h 374"/>
                <a:gd name="T108" fmla="*/ 244 w 409"/>
                <a:gd name="T109" fmla="*/ 127 h 3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9"/>
                <a:gd name="T166" fmla="*/ 0 h 374"/>
                <a:gd name="T167" fmla="*/ 409 w 409"/>
                <a:gd name="T168" fmla="*/ 374 h 3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9" h="374">
                  <a:moveTo>
                    <a:pt x="285" y="137"/>
                  </a:moveTo>
                  <a:lnTo>
                    <a:pt x="280" y="135"/>
                  </a:lnTo>
                  <a:lnTo>
                    <a:pt x="280" y="131"/>
                  </a:lnTo>
                  <a:lnTo>
                    <a:pt x="282" y="127"/>
                  </a:lnTo>
                  <a:lnTo>
                    <a:pt x="285" y="113"/>
                  </a:lnTo>
                  <a:lnTo>
                    <a:pt x="283" y="110"/>
                  </a:lnTo>
                  <a:lnTo>
                    <a:pt x="280" y="110"/>
                  </a:lnTo>
                  <a:lnTo>
                    <a:pt x="276" y="112"/>
                  </a:lnTo>
                  <a:lnTo>
                    <a:pt x="274" y="125"/>
                  </a:lnTo>
                  <a:lnTo>
                    <a:pt x="273" y="130"/>
                  </a:lnTo>
                  <a:lnTo>
                    <a:pt x="243" y="127"/>
                  </a:lnTo>
                  <a:lnTo>
                    <a:pt x="207" y="116"/>
                  </a:lnTo>
                  <a:lnTo>
                    <a:pt x="195" y="112"/>
                  </a:lnTo>
                  <a:lnTo>
                    <a:pt x="187" y="107"/>
                  </a:lnTo>
                  <a:lnTo>
                    <a:pt x="180" y="99"/>
                  </a:lnTo>
                  <a:lnTo>
                    <a:pt x="172" y="92"/>
                  </a:lnTo>
                  <a:lnTo>
                    <a:pt x="172" y="84"/>
                  </a:lnTo>
                  <a:lnTo>
                    <a:pt x="180" y="77"/>
                  </a:lnTo>
                  <a:lnTo>
                    <a:pt x="173" y="65"/>
                  </a:lnTo>
                  <a:lnTo>
                    <a:pt x="174" y="52"/>
                  </a:lnTo>
                  <a:lnTo>
                    <a:pt x="182" y="42"/>
                  </a:lnTo>
                  <a:lnTo>
                    <a:pt x="186" y="40"/>
                  </a:lnTo>
                  <a:lnTo>
                    <a:pt x="181" y="28"/>
                  </a:lnTo>
                  <a:lnTo>
                    <a:pt x="187" y="22"/>
                  </a:lnTo>
                  <a:lnTo>
                    <a:pt x="183" y="13"/>
                  </a:lnTo>
                  <a:lnTo>
                    <a:pt x="182" y="5"/>
                  </a:lnTo>
                  <a:lnTo>
                    <a:pt x="177" y="1"/>
                  </a:lnTo>
                  <a:lnTo>
                    <a:pt x="168" y="0"/>
                  </a:lnTo>
                  <a:lnTo>
                    <a:pt x="157" y="2"/>
                  </a:lnTo>
                  <a:lnTo>
                    <a:pt x="154" y="3"/>
                  </a:lnTo>
                  <a:lnTo>
                    <a:pt x="151" y="7"/>
                  </a:lnTo>
                  <a:lnTo>
                    <a:pt x="149" y="13"/>
                  </a:lnTo>
                  <a:lnTo>
                    <a:pt x="135" y="14"/>
                  </a:lnTo>
                  <a:lnTo>
                    <a:pt x="124" y="15"/>
                  </a:lnTo>
                  <a:lnTo>
                    <a:pt x="120" y="19"/>
                  </a:lnTo>
                  <a:lnTo>
                    <a:pt x="114" y="23"/>
                  </a:lnTo>
                  <a:lnTo>
                    <a:pt x="120" y="28"/>
                  </a:lnTo>
                  <a:lnTo>
                    <a:pt x="127" y="29"/>
                  </a:lnTo>
                  <a:lnTo>
                    <a:pt x="132" y="32"/>
                  </a:lnTo>
                  <a:lnTo>
                    <a:pt x="134" y="36"/>
                  </a:lnTo>
                  <a:lnTo>
                    <a:pt x="134" y="37"/>
                  </a:lnTo>
                  <a:lnTo>
                    <a:pt x="131" y="37"/>
                  </a:lnTo>
                  <a:lnTo>
                    <a:pt x="117" y="37"/>
                  </a:lnTo>
                  <a:lnTo>
                    <a:pt x="110" y="38"/>
                  </a:lnTo>
                  <a:lnTo>
                    <a:pt x="105" y="42"/>
                  </a:lnTo>
                  <a:lnTo>
                    <a:pt x="103" y="48"/>
                  </a:lnTo>
                  <a:lnTo>
                    <a:pt x="104" y="54"/>
                  </a:lnTo>
                  <a:lnTo>
                    <a:pt x="96" y="55"/>
                  </a:lnTo>
                  <a:lnTo>
                    <a:pt x="94" y="59"/>
                  </a:lnTo>
                  <a:lnTo>
                    <a:pt x="90" y="66"/>
                  </a:lnTo>
                  <a:lnTo>
                    <a:pt x="82" y="73"/>
                  </a:lnTo>
                  <a:lnTo>
                    <a:pt x="66" y="82"/>
                  </a:lnTo>
                  <a:lnTo>
                    <a:pt x="54" y="89"/>
                  </a:lnTo>
                  <a:lnTo>
                    <a:pt x="43" y="104"/>
                  </a:lnTo>
                  <a:lnTo>
                    <a:pt x="42" y="116"/>
                  </a:lnTo>
                  <a:lnTo>
                    <a:pt x="42" y="121"/>
                  </a:lnTo>
                  <a:lnTo>
                    <a:pt x="52" y="126"/>
                  </a:lnTo>
                  <a:lnTo>
                    <a:pt x="48" y="145"/>
                  </a:lnTo>
                  <a:lnTo>
                    <a:pt x="42" y="145"/>
                  </a:lnTo>
                  <a:lnTo>
                    <a:pt x="26" y="145"/>
                  </a:lnTo>
                  <a:lnTo>
                    <a:pt x="22" y="146"/>
                  </a:lnTo>
                  <a:lnTo>
                    <a:pt x="18" y="148"/>
                  </a:lnTo>
                  <a:lnTo>
                    <a:pt x="0" y="165"/>
                  </a:lnTo>
                  <a:lnTo>
                    <a:pt x="2" y="167"/>
                  </a:lnTo>
                  <a:lnTo>
                    <a:pt x="9" y="170"/>
                  </a:lnTo>
                  <a:lnTo>
                    <a:pt x="26" y="167"/>
                  </a:lnTo>
                  <a:lnTo>
                    <a:pt x="35" y="165"/>
                  </a:lnTo>
                  <a:lnTo>
                    <a:pt x="40" y="165"/>
                  </a:lnTo>
                  <a:lnTo>
                    <a:pt x="40" y="166"/>
                  </a:lnTo>
                  <a:lnTo>
                    <a:pt x="32" y="178"/>
                  </a:lnTo>
                  <a:lnTo>
                    <a:pt x="25" y="185"/>
                  </a:lnTo>
                  <a:lnTo>
                    <a:pt x="16" y="189"/>
                  </a:lnTo>
                  <a:lnTo>
                    <a:pt x="21" y="198"/>
                  </a:lnTo>
                  <a:lnTo>
                    <a:pt x="27" y="206"/>
                  </a:lnTo>
                  <a:lnTo>
                    <a:pt x="42" y="215"/>
                  </a:lnTo>
                  <a:lnTo>
                    <a:pt x="45" y="214"/>
                  </a:lnTo>
                  <a:lnTo>
                    <a:pt x="53" y="206"/>
                  </a:lnTo>
                  <a:lnTo>
                    <a:pt x="55" y="200"/>
                  </a:lnTo>
                  <a:lnTo>
                    <a:pt x="57" y="194"/>
                  </a:lnTo>
                  <a:lnTo>
                    <a:pt x="63" y="192"/>
                  </a:lnTo>
                  <a:lnTo>
                    <a:pt x="62" y="197"/>
                  </a:lnTo>
                  <a:lnTo>
                    <a:pt x="63" y="206"/>
                  </a:lnTo>
                  <a:lnTo>
                    <a:pt x="61" y="219"/>
                  </a:lnTo>
                  <a:lnTo>
                    <a:pt x="61" y="228"/>
                  </a:lnTo>
                  <a:lnTo>
                    <a:pt x="65" y="258"/>
                  </a:lnTo>
                  <a:lnTo>
                    <a:pt x="81" y="308"/>
                  </a:lnTo>
                  <a:lnTo>
                    <a:pt x="101" y="335"/>
                  </a:lnTo>
                  <a:lnTo>
                    <a:pt x="104" y="339"/>
                  </a:lnTo>
                  <a:lnTo>
                    <a:pt x="110" y="352"/>
                  </a:lnTo>
                  <a:lnTo>
                    <a:pt x="115" y="357"/>
                  </a:lnTo>
                  <a:lnTo>
                    <a:pt x="120" y="363"/>
                  </a:lnTo>
                  <a:lnTo>
                    <a:pt x="122" y="369"/>
                  </a:lnTo>
                  <a:lnTo>
                    <a:pt x="135" y="373"/>
                  </a:lnTo>
                  <a:lnTo>
                    <a:pt x="142" y="370"/>
                  </a:lnTo>
                  <a:lnTo>
                    <a:pt x="142" y="368"/>
                  </a:lnTo>
                  <a:lnTo>
                    <a:pt x="145" y="361"/>
                  </a:lnTo>
                  <a:lnTo>
                    <a:pt x="150" y="356"/>
                  </a:lnTo>
                  <a:lnTo>
                    <a:pt x="155" y="354"/>
                  </a:lnTo>
                  <a:lnTo>
                    <a:pt x="158" y="348"/>
                  </a:lnTo>
                  <a:lnTo>
                    <a:pt x="162" y="343"/>
                  </a:lnTo>
                  <a:lnTo>
                    <a:pt x="166" y="342"/>
                  </a:lnTo>
                  <a:lnTo>
                    <a:pt x="171" y="330"/>
                  </a:lnTo>
                  <a:lnTo>
                    <a:pt x="172" y="318"/>
                  </a:lnTo>
                  <a:lnTo>
                    <a:pt x="171" y="308"/>
                  </a:lnTo>
                  <a:lnTo>
                    <a:pt x="168" y="289"/>
                  </a:lnTo>
                  <a:lnTo>
                    <a:pt x="172" y="281"/>
                  </a:lnTo>
                  <a:lnTo>
                    <a:pt x="177" y="277"/>
                  </a:lnTo>
                  <a:lnTo>
                    <a:pt x="187" y="273"/>
                  </a:lnTo>
                  <a:lnTo>
                    <a:pt x="199" y="265"/>
                  </a:lnTo>
                  <a:lnTo>
                    <a:pt x="217" y="247"/>
                  </a:lnTo>
                  <a:lnTo>
                    <a:pt x="240" y="232"/>
                  </a:lnTo>
                  <a:lnTo>
                    <a:pt x="254" y="223"/>
                  </a:lnTo>
                  <a:lnTo>
                    <a:pt x="263" y="212"/>
                  </a:lnTo>
                  <a:lnTo>
                    <a:pt x="266" y="202"/>
                  </a:lnTo>
                  <a:lnTo>
                    <a:pt x="271" y="198"/>
                  </a:lnTo>
                  <a:lnTo>
                    <a:pt x="275" y="196"/>
                  </a:lnTo>
                  <a:lnTo>
                    <a:pt x="282" y="194"/>
                  </a:lnTo>
                  <a:lnTo>
                    <a:pt x="291" y="196"/>
                  </a:lnTo>
                  <a:lnTo>
                    <a:pt x="291" y="182"/>
                  </a:lnTo>
                  <a:lnTo>
                    <a:pt x="290" y="179"/>
                  </a:lnTo>
                  <a:lnTo>
                    <a:pt x="287" y="175"/>
                  </a:lnTo>
                  <a:lnTo>
                    <a:pt x="285" y="170"/>
                  </a:lnTo>
                  <a:lnTo>
                    <a:pt x="286" y="162"/>
                  </a:lnTo>
                  <a:lnTo>
                    <a:pt x="289" y="154"/>
                  </a:lnTo>
                  <a:lnTo>
                    <a:pt x="291" y="152"/>
                  </a:lnTo>
                  <a:lnTo>
                    <a:pt x="295" y="149"/>
                  </a:lnTo>
                  <a:lnTo>
                    <a:pt x="311" y="149"/>
                  </a:lnTo>
                  <a:lnTo>
                    <a:pt x="313" y="149"/>
                  </a:lnTo>
                  <a:lnTo>
                    <a:pt x="316" y="155"/>
                  </a:lnTo>
                  <a:lnTo>
                    <a:pt x="316" y="164"/>
                  </a:lnTo>
                  <a:lnTo>
                    <a:pt x="321" y="176"/>
                  </a:lnTo>
                  <a:lnTo>
                    <a:pt x="324" y="175"/>
                  </a:lnTo>
                  <a:lnTo>
                    <a:pt x="327" y="170"/>
                  </a:lnTo>
                  <a:lnTo>
                    <a:pt x="331" y="162"/>
                  </a:lnTo>
                  <a:lnTo>
                    <a:pt x="333" y="162"/>
                  </a:lnTo>
                  <a:lnTo>
                    <a:pt x="337" y="169"/>
                  </a:lnTo>
                  <a:lnTo>
                    <a:pt x="340" y="183"/>
                  </a:lnTo>
                  <a:lnTo>
                    <a:pt x="341" y="182"/>
                  </a:lnTo>
                  <a:lnTo>
                    <a:pt x="342" y="181"/>
                  </a:lnTo>
                  <a:lnTo>
                    <a:pt x="343" y="182"/>
                  </a:lnTo>
                  <a:lnTo>
                    <a:pt x="346" y="184"/>
                  </a:lnTo>
                  <a:lnTo>
                    <a:pt x="348" y="183"/>
                  </a:lnTo>
                  <a:lnTo>
                    <a:pt x="349" y="181"/>
                  </a:lnTo>
                  <a:lnTo>
                    <a:pt x="346" y="171"/>
                  </a:lnTo>
                  <a:lnTo>
                    <a:pt x="346" y="167"/>
                  </a:lnTo>
                  <a:lnTo>
                    <a:pt x="348" y="167"/>
                  </a:lnTo>
                  <a:lnTo>
                    <a:pt x="355" y="172"/>
                  </a:lnTo>
                  <a:lnTo>
                    <a:pt x="366" y="165"/>
                  </a:lnTo>
                  <a:lnTo>
                    <a:pt x="372" y="152"/>
                  </a:lnTo>
                  <a:lnTo>
                    <a:pt x="377" y="143"/>
                  </a:lnTo>
                  <a:lnTo>
                    <a:pt x="381" y="139"/>
                  </a:lnTo>
                  <a:lnTo>
                    <a:pt x="384" y="138"/>
                  </a:lnTo>
                  <a:lnTo>
                    <a:pt x="395" y="135"/>
                  </a:lnTo>
                  <a:lnTo>
                    <a:pt x="396" y="129"/>
                  </a:lnTo>
                  <a:lnTo>
                    <a:pt x="404" y="118"/>
                  </a:lnTo>
                  <a:lnTo>
                    <a:pt x="408" y="111"/>
                  </a:lnTo>
                  <a:lnTo>
                    <a:pt x="408" y="109"/>
                  </a:lnTo>
                  <a:lnTo>
                    <a:pt x="405" y="108"/>
                  </a:lnTo>
                  <a:lnTo>
                    <a:pt x="370" y="113"/>
                  </a:lnTo>
                  <a:lnTo>
                    <a:pt x="355" y="111"/>
                  </a:lnTo>
                  <a:lnTo>
                    <a:pt x="343" y="136"/>
                  </a:lnTo>
                  <a:lnTo>
                    <a:pt x="333" y="137"/>
                  </a:lnTo>
                  <a:lnTo>
                    <a:pt x="320" y="137"/>
                  </a:lnTo>
                  <a:lnTo>
                    <a:pt x="301" y="136"/>
                  </a:lnTo>
                  <a:lnTo>
                    <a:pt x="285" y="137"/>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67" name="Freeform 404">
              <a:extLst>
                <a:ext uri="{FF2B5EF4-FFF2-40B4-BE49-F238E27FC236}">
                  <a16:creationId xmlns:a16="http://schemas.microsoft.com/office/drawing/2014/main" id="{B510C48A-F1D2-4FF9-A3B9-7DC68AF6C690}"/>
                </a:ext>
              </a:extLst>
            </p:cNvPr>
            <p:cNvSpPr>
              <a:spLocks/>
            </p:cNvSpPr>
            <p:nvPr/>
          </p:nvSpPr>
          <p:spPr bwMode="auto">
            <a:xfrm>
              <a:off x="3793" y="2230"/>
              <a:ext cx="182" cy="124"/>
            </a:xfrm>
            <a:custGeom>
              <a:avLst/>
              <a:gdLst>
                <a:gd name="T0" fmla="*/ 181 w 213"/>
                <a:gd name="T1" fmla="*/ 32 h 134"/>
                <a:gd name="T2" fmla="*/ 153 w 213"/>
                <a:gd name="T3" fmla="*/ 33 h 134"/>
                <a:gd name="T4" fmla="*/ 147 w 213"/>
                <a:gd name="T5" fmla="*/ 37 h 134"/>
                <a:gd name="T6" fmla="*/ 142 w 213"/>
                <a:gd name="T7" fmla="*/ 46 h 134"/>
                <a:gd name="T8" fmla="*/ 126 w 213"/>
                <a:gd name="T9" fmla="*/ 50 h 134"/>
                <a:gd name="T10" fmla="*/ 125 w 213"/>
                <a:gd name="T11" fmla="*/ 58 h 134"/>
                <a:gd name="T12" fmla="*/ 117 w 213"/>
                <a:gd name="T13" fmla="*/ 60 h 134"/>
                <a:gd name="T14" fmla="*/ 114 w 213"/>
                <a:gd name="T15" fmla="*/ 65 h 134"/>
                <a:gd name="T16" fmla="*/ 111 w 213"/>
                <a:gd name="T17" fmla="*/ 75 h 134"/>
                <a:gd name="T18" fmla="*/ 95 w 213"/>
                <a:gd name="T19" fmla="*/ 93 h 134"/>
                <a:gd name="T20" fmla="*/ 85 w 213"/>
                <a:gd name="T21" fmla="*/ 93 h 134"/>
                <a:gd name="T22" fmla="*/ 76 w 213"/>
                <a:gd name="T23" fmla="*/ 95 h 134"/>
                <a:gd name="T24" fmla="*/ 68 w 213"/>
                <a:gd name="T25" fmla="*/ 100 h 134"/>
                <a:gd name="T26" fmla="*/ 56 w 213"/>
                <a:gd name="T27" fmla="*/ 112 h 134"/>
                <a:gd name="T28" fmla="*/ 50 w 213"/>
                <a:gd name="T29" fmla="*/ 118 h 134"/>
                <a:gd name="T30" fmla="*/ 39 w 213"/>
                <a:gd name="T31" fmla="*/ 121 h 134"/>
                <a:gd name="T32" fmla="*/ 29 w 213"/>
                <a:gd name="T33" fmla="*/ 123 h 134"/>
                <a:gd name="T34" fmla="*/ 19 w 213"/>
                <a:gd name="T35" fmla="*/ 121 h 134"/>
                <a:gd name="T36" fmla="*/ 10 w 213"/>
                <a:gd name="T37" fmla="*/ 120 h 134"/>
                <a:gd name="T38" fmla="*/ 1 w 213"/>
                <a:gd name="T39" fmla="*/ 101 h 134"/>
                <a:gd name="T40" fmla="*/ 0 w 213"/>
                <a:gd name="T41" fmla="*/ 72 h 134"/>
                <a:gd name="T42" fmla="*/ 9 w 213"/>
                <a:gd name="T43" fmla="*/ 56 h 134"/>
                <a:gd name="T44" fmla="*/ 10 w 213"/>
                <a:gd name="T45" fmla="*/ 38 h 134"/>
                <a:gd name="T46" fmla="*/ 26 w 213"/>
                <a:gd name="T47" fmla="*/ 37 h 134"/>
                <a:gd name="T48" fmla="*/ 30 w 213"/>
                <a:gd name="T49" fmla="*/ 29 h 134"/>
                <a:gd name="T50" fmla="*/ 42 w 213"/>
                <a:gd name="T51" fmla="*/ 22 h 134"/>
                <a:gd name="T52" fmla="*/ 49 w 213"/>
                <a:gd name="T53" fmla="*/ 16 h 134"/>
                <a:gd name="T54" fmla="*/ 54 w 213"/>
                <a:gd name="T55" fmla="*/ 6 h 134"/>
                <a:gd name="T56" fmla="*/ 68 w 213"/>
                <a:gd name="T57" fmla="*/ 9 h 134"/>
                <a:gd name="T58" fmla="*/ 85 w 213"/>
                <a:gd name="T59" fmla="*/ 10 h 134"/>
                <a:gd name="T60" fmla="*/ 100 w 213"/>
                <a:gd name="T61" fmla="*/ 9 h 134"/>
                <a:gd name="T62" fmla="*/ 112 w 213"/>
                <a:gd name="T63" fmla="*/ 1 h 134"/>
                <a:gd name="T64" fmla="*/ 121 w 213"/>
                <a:gd name="T65" fmla="*/ 0 h 134"/>
                <a:gd name="T66" fmla="*/ 129 w 213"/>
                <a:gd name="T67" fmla="*/ 6 h 134"/>
                <a:gd name="T68" fmla="*/ 137 w 213"/>
                <a:gd name="T69" fmla="*/ 13 h 134"/>
                <a:gd name="T70" fmla="*/ 143 w 213"/>
                <a:gd name="T71" fmla="*/ 18 h 134"/>
                <a:gd name="T72" fmla="*/ 150 w 213"/>
                <a:gd name="T73" fmla="*/ 19 h 134"/>
                <a:gd name="T74" fmla="*/ 179 w 213"/>
                <a:gd name="T75" fmla="*/ 19 h 134"/>
                <a:gd name="T76" fmla="*/ 181 w 213"/>
                <a:gd name="T77" fmla="*/ 32 h 1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134"/>
                <a:gd name="T119" fmla="*/ 213 w 213"/>
                <a:gd name="T120" fmla="*/ 134 h 1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134">
                  <a:moveTo>
                    <a:pt x="212" y="35"/>
                  </a:moveTo>
                  <a:lnTo>
                    <a:pt x="179" y="36"/>
                  </a:lnTo>
                  <a:lnTo>
                    <a:pt x="172" y="40"/>
                  </a:lnTo>
                  <a:lnTo>
                    <a:pt x="166" y="50"/>
                  </a:lnTo>
                  <a:lnTo>
                    <a:pt x="148" y="54"/>
                  </a:lnTo>
                  <a:lnTo>
                    <a:pt x="146" y="63"/>
                  </a:lnTo>
                  <a:lnTo>
                    <a:pt x="137" y="65"/>
                  </a:lnTo>
                  <a:lnTo>
                    <a:pt x="133" y="70"/>
                  </a:lnTo>
                  <a:lnTo>
                    <a:pt x="130" y="81"/>
                  </a:lnTo>
                  <a:lnTo>
                    <a:pt x="111" y="101"/>
                  </a:lnTo>
                  <a:lnTo>
                    <a:pt x="99" y="101"/>
                  </a:lnTo>
                  <a:lnTo>
                    <a:pt x="89" y="103"/>
                  </a:lnTo>
                  <a:lnTo>
                    <a:pt x="80" y="108"/>
                  </a:lnTo>
                  <a:lnTo>
                    <a:pt x="66" y="121"/>
                  </a:lnTo>
                  <a:lnTo>
                    <a:pt x="59" y="127"/>
                  </a:lnTo>
                  <a:lnTo>
                    <a:pt x="46" y="131"/>
                  </a:lnTo>
                  <a:lnTo>
                    <a:pt x="34" y="133"/>
                  </a:lnTo>
                  <a:lnTo>
                    <a:pt x="22" y="131"/>
                  </a:lnTo>
                  <a:lnTo>
                    <a:pt x="12" y="130"/>
                  </a:lnTo>
                  <a:lnTo>
                    <a:pt x="1" y="109"/>
                  </a:lnTo>
                  <a:lnTo>
                    <a:pt x="0" y="78"/>
                  </a:lnTo>
                  <a:lnTo>
                    <a:pt x="10" y="61"/>
                  </a:lnTo>
                  <a:lnTo>
                    <a:pt x="12" y="41"/>
                  </a:lnTo>
                  <a:lnTo>
                    <a:pt x="30" y="40"/>
                  </a:lnTo>
                  <a:lnTo>
                    <a:pt x="35" y="31"/>
                  </a:lnTo>
                  <a:lnTo>
                    <a:pt x="49" y="24"/>
                  </a:lnTo>
                  <a:lnTo>
                    <a:pt x="57" y="17"/>
                  </a:lnTo>
                  <a:lnTo>
                    <a:pt x="63" y="7"/>
                  </a:lnTo>
                  <a:lnTo>
                    <a:pt x="79" y="10"/>
                  </a:lnTo>
                  <a:lnTo>
                    <a:pt x="100" y="11"/>
                  </a:lnTo>
                  <a:lnTo>
                    <a:pt x="117" y="10"/>
                  </a:lnTo>
                  <a:lnTo>
                    <a:pt x="131" y="1"/>
                  </a:lnTo>
                  <a:lnTo>
                    <a:pt x="142" y="0"/>
                  </a:lnTo>
                  <a:lnTo>
                    <a:pt x="151" y="7"/>
                  </a:lnTo>
                  <a:lnTo>
                    <a:pt x="160" y="14"/>
                  </a:lnTo>
                  <a:lnTo>
                    <a:pt x="167" y="19"/>
                  </a:lnTo>
                  <a:lnTo>
                    <a:pt x="175" y="20"/>
                  </a:lnTo>
                  <a:lnTo>
                    <a:pt x="209" y="20"/>
                  </a:lnTo>
                  <a:lnTo>
                    <a:pt x="212" y="3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68" name="Freeform 405">
              <a:extLst>
                <a:ext uri="{FF2B5EF4-FFF2-40B4-BE49-F238E27FC236}">
                  <a16:creationId xmlns:a16="http://schemas.microsoft.com/office/drawing/2014/main" id="{B9A53E05-228B-4BDA-B3F2-CE1E5CA933D4}"/>
                </a:ext>
              </a:extLst>
            </p:cNvPr>
            <p:cNvSpPr>
              <a:spLocks/>
            </p:cNvSpPr>
            <p:nvPr/>
          </p:nvSpPr>
          <p:spPr bwMode="auto">
            <a:xfrm>
              <a:off x="4524" y="2114"/>
              <a:ext cx="107" cy="159"/>
            </a:xfrm>
            <a:custGeom>
              <a:avLst/>
              <a:gdLst>
                <a:gd name="T0" fmla="*/ 106 w 126"/>
                <a:gd name="T1" fmla="*/ 0 h 171"/>
                <a:gd name="T2" fmla="*/ 68 w 126"/>
                <a:gd name="T3" fmla="*/ 31 h 171"/>
                <a:gd name="T4" fmla="*/ 48 w 126"/>
                <a:gd name="T5" fmla="*/ 45 h 171"/>
                <a:gd name="T6" fmla="*/ 20 w 126"/>
                <a:gd name="T7" fmla="*/ 42 h 171"/>
                <a:gd name="T8" fmla="*/ 14 w 126"/>
                <a:gd name="T9" fmla="*/ 44 h 171"/>
                <a:gd name="T10" fmla="*/ 14 w 126"/>
                <a:gd name="T11" fmla="*/ 50 h 171"/>
                <a:gd name="T12" fmla="*/ 17 w 126"/>
                <a:gd name="T13" fmla="*/ 60 h 171"/>
                <a:gd name="T14" fmla="*/ 12 w 126"/>
                <a:gd name="T15" fmla="*/ 64 h 171"/>
                <a:gd name="T16" fmla="*/ 8 w 126"/>
                <a:gd name="T17" fmla="*/ 65 h 171"/>
                <a:gd name="T18" fmla="*/ 0 w 126"/>
                <a:gd name="T19" fmla="*/ 63 h 171"/>
                <a:gd name="T20" fmla="*/ 0 w 126"/>
                <a:gd name="T21" fmla="*/ 84 h 171"/>
                <a:gd name="T22" fmla="*/ 10 w 126"/>
                <a:gd name="T23" fmla="*/ 82 h 171"/>
                <a:gd name="T24" fmla="*/ 20 w 126"/>
                <a:gd name="T25" fmla="*/ 89 h 171"/>
                <a:gd name="T26" fmla="*/ 14 w 126"/>
                <a:gd name="T27" fmla="*/ 102 h 171"/>
                <a:gd name="T28" fmla="*/ 20 w 126"/>
                <a:gd name="T29" fmla="*/ 109 h 171"/>
                <a:gd name="T30" fmla="*/ 33 w 126"/>
                <a:gd name="T31" fmla="*/ 114 h 171"/>
                <a:gd name="T32" fmla="*/ 37 w 126"/>
                <a:gd name="T33" fmla="*/ 117 h 171"/>
                <a:gd name="T34" fmla="*/ 38 w 126"/>
                <a:gd name="T35" fmla="*/ 119 h 171"/>
                <a:gd name="T36" fmla="*/ 38 w 126"/>
                <a:gd name="T37" fmla="*/ 123 h 171"/>
                <a:gd name="T38" fmla="*/ 37 w 126"/>
                <a:gd name="T39" fmla="*/ 144 h 171"/>
                <a:gd name="T40" fmla="*/ 38 w 126"/>
                <a:gd name="T41" fmla="*/ 151 h 171"/>
                <a:gd name="T42" fmla="*/ 42 w 126"/>
                <a:gd name="T43" fmla="*/ 154 h 171"/>
                <a:gd name="T44" fmla="*/ 54 w 126"/>
                <a:gd name="T45" fmla="*/ 158 h 171"/>
                <a:gd name="T46" fmla="*/ 60 w 126"/>
                <a:gd name="T47" fmla="*/ 156 h 171"/>
                <a:gd name="T48" fmla="*/ 64 w 126"/>
                <a:gd name="T49" fmla="*/ 152 h 171"/>
                <a:gd name="T50" fmla="*/ 69 w 126"/>
                <a:gd name="T51" fmla="*/ 147 h 171"/>
                <a:gd name="T52" fmla="*/ 71 w 126"/>
                <a:gd name="T53" fmla="*/ 126 h 171"/>
                <a:gd name="T54" fmla="*/ 69 w 126"/>
                <a:gd name="T55" fmla="*/ 111 h 171"/>
                <a:gd name="T56" fmla="*/ 64 w 126"/>
                <a:gd name="T57" fmla="*/ 102 h 171"/>
                <a:gd name="T58" fmla="*/ 57 w 126"/>
                <a:gd name="T59" fmla="*/ 97 h 171"/>
                <a:gd name="T60" fmla="*/ 48 w 126"/>
                <a:gd name="T61" fmla="*/ 86 h 171"/>
                <a:gd name="T62" fmla="*/ 48 w 126"/>
                <a:gd name="T63" fmla="*/ 80 h 171"/>
                <a:gd name="T64" fmla="*/ 53 w 126"/>
                <a:gd name="T65" fmla="*/ 77 h 171"/>
                <a:gd name="T66" fmla="*/ 54 w 126"/>
                <a:gd name="T67" fmla="*/ 77 h 171"/>
                <a:gd name="T68" fmla="*/ 88 w 126"/>
                <a:gd name="T69" fmla="*/ 38 h 171"/>
                <a:gd name="T70" fmla="*/ 104 w 126"/>
                <a:gd name="T71" fmla="*/ 6 h 171"/>
                <a:gd name="T72" fmla="*/ 106 w 126"/>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
                <a:gd name="T112" fmla="*/ 0 h 171"/>
                <a:gd name="T113" fmla="*/ 126 w 126"/>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 h="171">
                  <a:moveTo>
                    <a:pt x="125" y="0"/>
                  </a:moveTo>
                  <a:lnTo>
                    <a:pt x="80" y="33"/>
                  </a:lnTo>
                  <a:lnTo>
                    <a:pt x="56" y="48"/>
                  </a:lnTo>
                  <a:lnTo>
                    <a:pt x="23" y="45"/>
                  </a:lnTo>
                  <a:lnTo>
                    <a:pt x="16" y="47"/>
                  </a:lnTo>
                  <a:lnTo>
                    <a:pt x="16" y="54"/>
                  </a:lnTo>
                  <a:lnTo>
                    <a:pt x="20" y="64"/>
                  </a:lnTo>
                  <a:lnTo>
                    <a:pt x="14" y="69"/>
                  </a:lnTo>
                  <a:lnTo>
                    <a:pt x="10" y="70"/>
                  </a:lnTo>
                  <a:lnTo>
                    <a:pt x="0" y="68"/>
                  </a:lnTo>
                  <a:lnTo>
                    <a:pt x="0" y="90"/>
                  </a:lnTo>
                  <a:lnTo>
                    <a:pt x="12" y="88"/>
                  </a:lnTo>
                  <a:lnTo>
                    <a:pt x="24" y="96"/>
                  </a:lnTo>
                  <a:lnTo>
                    <a:pt x="16" y="110"/>
                  </a:lnTo>
                  <a:lnTo>
                    <a:pt x="24" y="117"/>
                  </a:lnTo>
                  <a:lnTo>
                    <a:pt x="39" y="123"/>
                  </a:lnTo>
                  <a:lnTo>
                    <a:pt x="43" y="126"/>
                  </a:lnTo>
                  <a:lnTo>
                    <a:pt x="45" y="128"/>
                  </a:lnTo>
                  <a:lnTo>
                    <a:pt x="45" y="132"/>
                  </a:lnTo>
                  <a:lnTo>
                    <a:pt x="43" y="155"/>
                  </a:lnTo>
                  <a:lnTo>
                    <a:pt x="45" y="162"/>
                  </a:lnTo>
                  <a:lnTo>
                    <a:pt x="50" y="166"/>
                  </a:lnTo>
                  <a:lnTo>
                    <a:pt x="64" y="170"/>
                  </a:lnTo>
                  <a:lnTo>
                    <a:pt x="71" y="168"/>
                  </a:lnTo>
                  <a:lnTo>
                    <a:pt x="75" y="164"/>
                  </a:lnTo>
                  <a:lnTo>
                    <a:pt x="81" y="158"/>
                  </a:lnTo>
                  <a:lnTo>
                    <a:pt x="84" y="135"/>
                  </a:lnTo>
                  <a:lnTo>
                    <a:pt x="81" y="119"/>
                  </a:lnTo>
                  <a:lnTo>
                    <a:pt x="75" y="110"/>
                  </a:lnTo>
                  <a:lnTo>
                    <a:pt x="67" y="104"/>
                  </a:lnTo>
                  <a:lnTo>
                    <a:pt x="56" y="92"/>
                  </a:lnTo>
                  <a:lnTo>
                    <a:pt x="56" y="86"/>
                  </a:lnTo>
                  <a:lnTo>
                    <a:pt x="62" y="83"/>
                  </a:lnTo>
                  <a:lnTo>
                    <a:pt x="64" y="83"/>
                  </a:lnTo>
                  <a:lnTo>
                    <a:pt x="104" y="41"/>
                  </a:lnTo>
                  <a:lnTo>
                    <a:pt x="123" y="6"/>
                  </a:lnTo>
                  <a:lnTo>
                    <a:pt x="125"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69" name="Freeform 406">
              <a:extLst>
                <a:ext uri="{FF2B5EF4-FFF2-40B4-BE49-F238E27FC236}">
                  <a16:creationId xmlns:a16="http://schemas.microsoft.com/office/drawing/2014/main" id="{AB2BCE9B-C6CF-4FE8-91E6-5B8FECFA7CA1}"/>
                </a:ext>
              </a:extLst>
            </p:cNvPr>
            <p:cNvSpPr>
              <a:spLocks/>
            </p:cNvSpPr>
            <p:nvPr/>
          </p:nvSpPr>
          <p:spPr bwMode="auto">
            <a:xfrm>
              <a:off x="4124" y="2007"/>
              <a:ext cx="388" cy="162"/>
            </a:xfrm>
            <a:custGeom>
              <a:avLst/>
              <a:gdLst>
                <a:gd name="T0" fmla="*/ 21 w 454"/>
                <a:gd name="T1" fmla="*/ 19 h 175"/>
                <a:gd name="T2" fmla="*/ 36 w 454"/>
                <a:gd name="T3" fmla="*/ 9 h 175"/>
                <a:gd name="T4" fmla="*/ 49 w 454"/>
                <a:gd name="T5" fmla="*/ 13 h 175"/>
                <a:gd name="T6" fmla="*/ 71 w 454"/>
                <a:gd name="T7" fmla="*/ 16 h 175"/>
                <a:gd name="T8" fmla="*/ 97 w 454"/>
                <a:gd name="T9" fmla="*/ 39 h 175"/>
                <a:gd name="T10" fmla="*/ 106 w 454"/>
                <a:gd name="T11" fmla="*/ 31 h 175"/>
                <a:gd name="T12" fmla="*/ 113 w 454"/>
                <a:gd name="T13" fmla="*/ 18 h 175"/>
                <a:gd name="T14" fmla="*/ 132 w 454"/>
                <a:gd name="T15" fmla="*/ 6 h 175"/>
                <a:gd name="T16" fmla="*/ 146 w 454"/>
                <a:gd name="T17" fmla="*/ 0 h 175"/>
                <a:gd name="T18" fmla="*/ 169 w 454"/>
                <a:gd name="T19" fmla="*/ 4 h 175"/>
                <a:gd name="T20" fmla="*/ 195 w 454"/>
                <a:gd name="T21" fmla="*/ 3 h 175"/>
                <a:gd name="T22" fmla="*/ 220 w 454"/>
                <a:gd name="T23" fmla="*/ 13 h 175"/>
                <a:gd name="T24" fmla="*/ 240 w 454"/>
                <a:gd name="T25" fmla="*/ 26 h 175"/>
                <a:gd name="T26" fmla="*/ 267 w 454"/>
                <a:gd name="T27" fmla="*/ 20 h 175"/>
                <a:gd name="T28" fmla="*/ 292 w 454"/>
                <a:gd name="T29" fmla="*/ 9 h 175"/>
                <a:gd name="T30" fmla="*/ 308 w 454"/>
                <a:gd name="T31" fmla="*/ 5 h 175"/>
                <a:gd name="T32" fmla="*/ 326 w 454"/>
                <a:gd name="T33" fmla="*/ 13 h 175"/>
                <a:gd name="T34" fmla="*/ 341 w 454"/>
                <a:gd name="T35" fmla="*/ 56 h 175"/>
                <a:gd name="T36" fmla="*/ 374 w 454"/>
                <a:gd name="T37" fmla="*/ 56 h 175"/>
                <a:gd name="T38" fmla="*/ 387 w 454"/>
                <a:gd name="T39" fmla="*/ 66 h 175"/>
                <a:gd name="T40" fmla="*/ 385 w 454"/>
                <a:gd name="T41" fmla="*/ 70 h 175"/>
                <a:gd name="T42" fmla="*/ 358 w 454"/>
                <a:gd name="T43" fmla="*/ 81 h 175"/>
                <a:gd name="T44" fmla="*/ 330 w 454"/>
                <a:gd name="T45" fmla="*/ 92 h 175"/>
                <a:gd name="T46" fmla="*/ 323 w 454"/>
                <a:gd name="T47" fmla="*/ 115 h 175"/>
                <a:gd name="T48" fmla="*/ 220 w 454"/>
                <a:gd name="T49" fmla="*/ 142 h 175"/>
                <a:gd name="T50" fmla="*/ 186 w 454"/>
                <a:gd name="T51" fmla="*/ 158 h 175"/>
                <a:gd name="T52" fmla="*/ 160 w 454"/>
                <a:gd name="T53" fmla="*/ 156 h 175"/>
                <a:gd name="T54" fmla="*/ 144 w 454"/>
                <a:gd name="T55" fmla="*/ 148 h 175"/>
                <a:gd name="T56" fmla="*/ 114 w 454"/>
                <a:gd name="T57" fmla="*/ 150 h 175"/>
                <a:gd name="T58" fmla="*/ 76 w 454"/>
                <a:gd name="T59" fmla="*/ 146 h 175"/>
                <a:gd name="T60" fmla="*/ 70 w 454"/>
                <a:gd name="T61" fmla="*/ 137 h 175"/>
                <a:gd name="T62" fmla="*/ 62 w 454"/>
                <a:gd name="T63" fmla="*/ 103 h 175"/>
                <a:gd name="T64" fmla="*/ 49 w 454"/>
                <a:gd name="T65" fmla="*/ 92 h 175"/>
                <a:gd name="T66" fmla="*/ 14 w 454"/>
                <a:gd name="T67" fmla="*/ 72 h 175"/>
                <a:gd name="T68" fmla="*/ 1 w 454"/>
                <a:gd name="T69" fmla="*/ 54 h 175"/>
                <a:gd name="T70" fmla="*/ 2 w 454"/>
                <a:gd name="T71" fmla="*/ 30 h 1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175"/>
                <a:gd name="T110" fmla="*/ 454 w 454"/>
                <a:gd name="T111" fmla="*/ 175 h 1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175">
                  <a:moveTo>
                    <a:pt x="2" y="32"/>
                  </a:moveTo>
                  <a:lnTo>
                    <a:pt x="25" y="21"/>
                  </a:lnTo>
                  <a:lnTo>
                    <a:pt x="31" y="13"/>
                  </a:lnTo>
                  <a:lnTo>
                    <a:pt x="42" y="10"/>
                  </a:lnTo>
                  <a:lnTo>
                    <a:pt x="48" y="12"/>
                  </a:lnTo>
                  <a:lnTo>
                    <a:pt x="57" y="14"/>
                  </a:lnTo>
                  <a:lnTo>
                    <a:pt x="72" y="15"/>
                  </a:lnTo>
                  <a:lnTo>
                    <a:pt x="83" y="17"/>
                  </a:lnTo>
                  <a:lnTo>
                    <a:pt x="93" y="24"/>
                  </a:lnTo>
                  <a:lnTo>
                    <a:pt x="113" y="42"/>
                  </a:lnTo>
                  <a:lnTo>
                    <a:pt x="119" y="40"/>
                  </a:lnTo>
                  <a:lnTo>
                    <a:pt x="124" y="34"/>
                  </a:lnTo>
                  <a:lnTo>
                    <a:pt x="127" y="28"/>
                  </a:lnTo>
                  <a:lnTo>
                    <a:pt x="132" y="19"/>
                  </a:lnTo>
                  <a:lnTo>
                    <a:pt x="142" y="19"/>
                  </a:lnTo>
                  <a:lnTo>
                    <a:pt x="154" y="7"/>
                  </a:lnTo>
                  <a:lnTo>
                    <a:pt x="164" y="1"/>
                  </a:lnTo>
                  <a:lnTo>
                    <a:pt x="171" y="0"/>
                  </a:lnTo>
                  <a:lnTo>
                    <a:pt x="176" y="1"/>
                  </a:lnTo>
                  <a:lnTo>
                    <a:pt x="198" y="4"/>
                  </a:lnTo>
                  <a:lnTo>
                    <a:pt x="215" y="3"/>
                  </a:lnTo>
                  <a:lnTo>
                    <a:pt x="228" y="3"/>
                  </a:lnTo>
                  <a:lnTo>
                    <a:pt x="241" y="7"/>
                  </a:lnTo>
                  <a:lnTo>
                    <a:pt x="257" y="14"/>
                  </a:lnTo>
                  <a:lnTo>
                    <a:pt x="271" y="24"/>
                  </a:lnTo>
                  <a:lnTo>
                    <a:pt x="281" y="28"/>
                  </a:lnTo>
                  <a:lnTo>
                    <a:pt x="294" y="26"/>
                  </a:lnTo>
                  <a:lnTo>
                    <a:pt x="313" y="22"/>
                  </a:lnTo>
                  <a:lnTo>
                    <a:pt x="333" y="14"/>
                  </a:lnTo>
                  <a:lnTo>
                    <a:pt x="342" y="10"/>
                  </a:lnTo>
                  <a:lnTo>
                    <a:pt x="347" y="3"/>
                  </a:lnTo>
                  <a:lnTo>
                    <a:pt x="360" y="5"/>
                  </a:lnTo>
                  <a:lnTo>
                    <a:pt x="372" y="8"/>
                  </a:lnTo>
                  <a:lnTo>
                    <a:pt x="382" y="14"/>
                  </a:lnTo>
                  <a:lnTo>
                    <a:pt x="405" y="22"/>
                  </a:lnTo>
                  <a:lnTo>
                    <a:pt x="399" y="60"/>
                  </a:lnTo>
                  <a:lnTo>
                    <a:pt x="429" y="60"/>
                  </a:lnTo>
                  <a:lnTo>
                    <a:pt x="438" y="61"/>
                  </a:lnTo>
                  <a:lnTo>
                    <a:pt x="446" y="66"/>
                  </a:lnTo>
                  <a:lnTo>
                    <a:pt x="453" y="71"/>
                  </a:lnTo>
                  <a:lnTo>
                    <a:pt x="453" y="74"/>
                  </a:lnTo>
                  <a:lnTo>
                    <a:pt x="450" y="76"/>
                  </a:lnTo>
                  <a:lnTo>
                    <a:pt x="437" y="84"/>
                  </a:lnTo>
                  <a:lnTo>
                    <a:pt x="419" y="88"/>
                  </a:lnTo>
                  <a:lnTo>
                    <a:pt x="402" y="92"/>
                  </a:lnTo>
                  <a:lnTo>
                    <a:pt x="386" y="99"/>
                  </a:lnTo>
                  <a:lnTo>
                    <a:pt x="385" y="113"/>
                  </a:lnTo>
                  <a:lnTo>
                    <a:pt x="378" y="124"/>
                  </a:lnTo>
                  <a:lnTo>
                    <a:pt x="362" y="131"/>
                  </a:lnTo>
                  <a:lnTo>
                    <a:pt x="257" y="153"/>
                  </a:lnTo>
                  <a:lnTo>
                    <a:pt x="234" y="166"/>
                  </a:lnTo>
                  <a:lnTo>
                    <a:pt x="218" y="171"/>
                  </a:lnTo>
                  <a:lnTo>
                    <a:pt x="200" y="174"/>
                  </a:lnTo>
                  <a:lnTo>
                    <a:pt x="187" y="169"/>
                  </a:lnTo>
                  <a:lnTo>
                    <a:pt x="179" y="163"/>
                  </a:lnTo>
                  <a:lnTo>
                    <a:pt x="169" y="160"/>
                  </a:lnTo>
                  <a:lnTo>
                    <a:pt x="154" y="160"/>
                  </a:lnTo>
                  <a:lnTo>
                    <a:pt x="133" y="162"/>
                  </a:lnTo>
                  <a:lnTo>
                    <a:pt x="108" y="162"/>
                  </a:lnTo>
                  <a:lnTo>
                    <a:pt x="89" y="158"/>
                  </a:lnTo>
                  <a:lnTo>
                    <a:pt x="83" y="153"/>
                  </a:lnTo>
                  <a:lnTo>
                    <a:pt x="82" y="148"/>
                  </a:lnTo>
                  <a:lnTo>
                    <a:pt x="77" y="126"/>
                  </a:lnTo>
                  <a:lnTo>
                    <a:pt x="72" y="111"/>
                  </a:lnTo>
                  <a:lnTo>
                    <a:pt x="65" y="104"/>
                  </a:lnTo>
                  <a:lnTo>
                    <a:pt x="57" y="99"/>
                  </a:lnTo>
                  <a:lnTo>
                    <a:pt x="38" y="92"/>
                  </a:lnTo>
                  <a:lnTo>
                    <a:pt x="16" y="78"/>
                  </a:lnTo>
                  <a:lnTo>
                    <a:pt x="7" y="69"/>
                  </a:lnTo>
                  <a:lnTo>
                    <a:pt x="1" y="58"/>
                  </a:lnTo>
                  <a:lnTo>
                    <a:pt x="0" y="47"/>
                  </a:lnTo>
                  <a:lnTo>
                    <a:pt x="2" y="3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70" name="Freeform 407">
              <a:extLst>
                <a:ext uri="{FF2B5EF4-FFF2-40B4-BE49-F238E27FC236}">
                  <a16:creationId xmlns:a16="http://schemas.microsoft.com/office/drawing/2014/main" id="{A9CF1B62-3173-4041-A462-C19287809C10}"/>
                </a:ext>
              </a:extLst>
            </p:cNvPr>
            <p:cNvSpPr>
              <a:spLocks/>
            </p:cNvSpPr>
            <p:nvPr/>
          </p:nvSpPr>
          <p:spPr bwMode="auto">
            <a:xfrm>
              <a:off x="3945" y="1957"/>
              <a:ext cx="730" cy="531"/>
            </a:xfrm>
            <a:custGeom>
              <a:avLst/>
              <a:gdLst>
                <a:gd name="T0" fmla="*/ 211 w 854"/>
                <a:gd name="T1" fmla="*/ 133 h 573"/>
                <a:gd name="T2" fmla="*/ 248 w 854"/>
                <a:gd name="T3" fmla="*/ 187 h 573"/>
                <a:gd name="T4" fmla="*/ 311 w 854"/>
                <a:gd name="T5" fmla="*/ 197 h 573"/>
                <a:gd name="T6" fmla="*/ 366 w 854"/>
                <a:gd name="T7" fmla="*/ 209 h 573"/>
                <a:gd name="T8" fmla="*/ 508 w 854"/>
                <a:gd name="T9" fmla="*/ 155 h 573"/>
                <a:gd name="T10" fmla="*/ 562 w 854"/>
                <a:gd name="T11" fmla="*/ 122 h 573"/>
                <a:gd name="T12" fmla="*/ 518 w 854"/>
                <a:gd name="T13" fmla="*/ 105 h 573"/>
                <a:gd name="T14" fmla="*/ 550 w 854"/>
                <a:gd name="T15" fmla="*/ 13 h 573"/>
                <a:gd name="T16" fmla="*/ 604 w 854"/>
                <a:gd name="T17" fmla="*/ 4 h 573"/>
                <a:gd name="T18" fmla="*/ 635 w 854"/>
                <a:gd name="T19" fmla="*/ 59 h 573"/>
                <a:gd name="T20" fmla="*/ 663 w 854"/>
                <a:gd name="T21" fmla="*/ 84 h 573"/>
                <a:gd name="T22" fmla="*/ 687 w 854"/>
                <a:gd name="T23" fmla="*/ 105 h 573"/>
                <a:gd name="T24" fmla="*/ 729 w 854"/>
                <a:gd name="T25" fmla="*/ 73 h 573"/>
                <a:gd name="T26" fmla="*/ 710 w 854"/>
                <a:gd name="T27" fmla="*/ 122 h 573"/>
                <a:gd name="T28" fmla="*/ 664 w 854"/>
                <a:gd name="T29" fmla="*/ 175 h 573"/>
                <a:gd name="T30" fmla="*/ 601 w 854"/>
                <a:gd name="T31" fmla="*/ 199 h 573"/>
                <a:gd name="T32" fmla="*/ 589 w 854"/>
                <a:gd name="T33" fmla="*/ 223 h 573"/>
                <a:gd name="T34" fmla="*/ 554 w 854"/>
                <a:gd name="T35" fmla="*/ 251 h 573"/>
                <a:gd name="T36" fmla="*/ 551 w 854"/>
                <a:gd name="T37" fmla="*/ 233 h 573"/>
                <a:gd name="T38" fmla="*/ 511 w 854"/>
                <a:gd name="T39" fmla="*/ 243 h 573"/>
                <a:gd name="T40" fmla="*/ 549 w 854"/>
                <a:gd name="T41" fmla="*/ 270 h 573"/>
                <a:gd name="T42" fmla="*/ 573 w 854"/>
                <a:gd name="T43" fmla="*/ 279 h 573"/>
                <a:gd name="T44" fmla="*/ 538 w 854"/>
                <a:gd name="T45" fmla="*/ 310 h 573"/>
                <a:gd name="T46" fmla="*/ 566 w 854"/>
                <a:gd name="T47" fmla="*/ 375 h 573"/>
                <a:gd name="T48" fmla="*/ 538 w 854"/>
                <a:gd name="T49" fmla="*/ 444 h 573"/>
                <a:gd name="T50" fmla="*/ 462 w 854"/>
                <a:gd name="T51" fmla="*/ 480 h 573"/>
                <a:gd name="T52" fmla="*/ 432 w 854"/>
                <a:gd name="T53" fmla="*/ 503 h 573"/>
                <a:gd name="T54" fmla="*/ 415 w 854"/>
                <a:gd name="T55" fmla="*/ 525 h 573"/>
                <a:gd name="T56" fmla="*/ 422 w 854"/>
                <a:gd name="T57" fmla="*/ 498 h 573"/>
                <a:gd name="T58" fmla="*/ 398 w 854"/>
                <a:gd name="T59" fmla="*/ 497 h 573"/>
                <a:gd name="T60" fmla="*/ 362 w 854"/>
                <a:gd name="T61" fmla="*/ 475 h 573"/>
                <a:gd name="T62" fmla="*/ 333 w 854"/>
                <a:gd name="T63" fmla="*/ 481 h 573"/>
                <a:gd name="T64" fmla="*/ 327 w 854"/>
                <a:gd name="T65" fmla="*/ 500 h 573"/>
                <a:gd name="T66" fmla="*/ 291 w 854"/>
                <a:gd name="T67" fmla="*/ 488 h 573"/>
                <a:gd name="T68" fmla="*/ 296 w 854"/>
                <a:gd name="T69" fmla="*/ 447 h 573"/>
                <a:gd name="T70" fmla="*/ 274 w 854"/>
                <a:gd name="T71" fmla="*/ 413 h 573"/>
                <a:gd name="T72" fmla="*/ 212 w 854"/>
                <a:gd name="T73" fmla="*/ 406 h 573"/>
                <a:gd name="T74" fmla="*/ 170 w 854"/>
                <a:gd name="T75" fmla="*/ 418 h 573"/>
                <a:gd name="T76" fmla="*/ 106 w 854"/>
                <a:gd name="T77" fmla="*/ 404 h 573"/>
                <a:gd name="T78" fmla="*/ 86 w 854"/>
                <a:gd name="T79" fmla="*/ 349 h 573"/>
                <a:gd name="T80" fmla="*/ 81 w 854"/>
                <a:gd name="T81" fmla="*/ 315 h 573"/>
                <a:gd name="T82" fmla="*/ 28 w 854"/>
                <a:gd name="T83" fmla="*/ 306 h 573"/>
                <a:gd name="T84" fmla="*/ 15 w 854"/>
                <a:gd name="T85" fmla="*/ 268 h 573"/>
                <a:gd name="T86" fmla="*/ 1 w 854"/>
                <a:gd name="T87" fmla="*/ 241 h 573"/>
                <a:gd name="T88" fmla="*/ 39 w 854"/>
                <a:gd name="T89" fmla="*/ 224 h 573"/>
                <a:gd name="T90" fmla="*/ 74 w 854"/>
                <a:gd name="T91" fmla="*/ 203 h 573"/>
                <a:gd name="T92" fmla="*/ 68 w 854"/>
                <a:gd name="T93" fmla="*/ 177 h 573"/>
                <a:gd name="T94" fmla="*/ 81 w 854"/>
                <a:gd name="T95" fmla="*/ 161 h 573"/>
                <a:gd name="T96" fmla="*/ 107 w 854"/>
                <a:gd name="T97" fmla="*/ 136 h 573"/>
                <a:gd name="T98" fmla="*/ 132 w 854"/>
                <a:gd name="T99" fmla="*/ 117 h 573"/>
                <a:gd name="T100" fmla="*/ 156 w 854"/>
                <a:gd name="T101" fmla="*/ 93 h 573"/>
                <a:gd name="T102" fmla="*/ 174 w 854"/>
                <a:gd name="T103" fmla="*/ 71 h 5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4"/>
                <a:gd name="T157" fmla="*/ 0 h 573"/>
                <a:gd name="T158" fmla="*/ 854 w 854"/>
                <a:gd name="T159" fmla="*/ 573 h 5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4" h="573">
                  <a:moveTo>
                    <a:pt x="209" y="86"/>
                  </a:moveTo>
                  <a:lnTo>
                    <a:pt x="207" y="100"/>
                  </a:lnTo>
                  <a:lnTo>
                    <a:pt x="209" y="112"/>
                  </a:lnTo>
                  <a:lnTo>
                    <a:pt x="223" y="132"/>
                  </a:lnTo>
                  <a:lnTo>
                    <a:pt x="247" y="144"/>
                  </a:lnTo>
                  <a:lnTo>
                    <a:pt x="268" y="153"/>
                  </a:lnTo>
                  <a:lnTo>
                    <a:pt x="275" y="158"/>
                  </a:lnTo>
                  <a:lnTo>
                    <a:pt x="280" y="165"/>
                  </a:lnTo>
                  <a:lnTo>
                    <a:pt x="287" y="180"/>
                  </a:lnTo>
                  <a:lnTo>
                    <a:pt x="290" y="202"/>
                  </a:lnTo>
                  <a:lnTo>
                    <a:pt x="292" y="207"/>
                  </a:lnTo>
                  <a:lnTo>
                    <a:pt x="298" y="212"/>
                  </a:lnTo>
                  <a:lnTo>
                    <a:pt x="318" y="216"/>
                  </a:lnTo>
                  <a:lnTo>
                    <a:pt x="341" y="216"/>
                  </a:lnTo>
                  <a:lnTo>
                    <a:pt x="364" y="213"/>
                  </a:lnTo>
                  <a:lnTo>
                    <a:pt x="378" y="213"/>
                  </a:lnTo>
                  <a:lnTo>
                    <a:pt x="387" y="219"/>
                  </a:lnTo>
                  <a:lnTo>
                    <a:pt x="396" y="223"/>
                  </a:lnTo>
                  <a:lnTo>
                    <a:pt x="409" y="228"/>
                  </a:lnTo>
                  <a:lnTo>
                    <a:pt x="428" y="225"/>
                  </a:lnTo>
                  <a:lnTo>
                    <a:pt x="443" y="219"/>
                  </a:lnTo>
                  <a:lnTo>
                    <a:pt x="465" y="207"/>
                  </a:lnTo>
                  <a:lnTo>
                    <a:pt x="571" y="185"/>
                  </a:lnTo>
                  <a:lnTo>
                    <a:pt x="586" y="178"/>
                  </a:lnTo>
                  <a:lnTo>
                    <a:pt x="594" y="167"/>
                  </a:lnTo>
                  <a:lnTo>
                    <a:pt x="594" y="153"/>
                  </a:lnTo>
                  <a:lnTo>
                    <a:pt x="611" y="146"/>
                  </a:lnTo>
                  <a:lnTo>
                    <a:pt x="630" y="142"/>
                  </a:lnTo>
                  <a:lnTo>
                    <a:pt x="650" y="138"/>
                  </a:lnTo>
                  <a:lnTo>
                    <a:pt x="658" y="132"/>
                  </a:lnTo>
                  <a:lnTo>
                    <a:pt x="660" y="126"/>
                  </a:lnTo>
                  <a:lnTo>
                    <a:pt x="655" y="120"/>
                  </a:lnTo>
                  <a:lnTo>
                    <a:pt x="648" y="115"/>
                  </a:lnTo>
                  <a:lnTo>
                    <a:pt x="637" y="113"/>
                  </a:lnTo>
                  <a:lnTo>
                    <a:pt x="606" y="113"/>
                  </a:lnTo>
                  <a:lnTo>
                    <a:pt x="613" y="76"/>
                  </a:lnTo>
                  <a:lnTo>
                    <a:pt x="634" y="60"/>
                  </a:lnTo>
                  <a:lnTo>
                    <a:pt x="634" y="52"/>
                  </a:lnTo>
                  <a:lnTo>
                    <a:pt x="635" y="33"/>
                  </a:lnTo>
                  <a:lnTo>
                    <a:pt x="644" y="14"/>
                  </a:lnTo>
                  <a:lnTo>
                    <a:pt x="652" y="6"/>
                  </a:lnTo>
                  <a:lnTo>
                    <a:pt x="662" y="2"/>
                  </a:lnTo>
                  <a:lnTo>
                    <a:pt x="684" y="0"/>
                  </a:lnTo>
                  <a:lnTo>
                    <a:pt x="700" y="2"/>
                  </a:lnTo>
                  <a:lnTo>
                    <a:pt x="707" y="4"/>
                  </a:lnTo>
                  <a:lnTo>
                    <a:pt x="711" y="10"/>
                  </a:lnTo>
                  <a:lnTo>
                    <a:pt x="716" y="21"/>
                  </a:lnTo>
                  <a:lnTo>
                    <a:pt x="721" y="30"/>
                  </a:lnTo>
                  <a:lnTo>
                    <a:pt x="728" y="50"/>
                  </a:lnTo>
                  <a:lnTo>
                    <a:pt x="743" y="64"/>
                  </a:lnTo>
                  <a:lnTo>
                    <a:pt x="753" y="77"/>
                  </a:lnTo>
                  <a:lnTo>
                    <a:pt x="758" y="85"/>
                  </a:lnTo>
                  <a:lnTo>
                    <a:pt x="758" y="93"/>
                  </a:lnTo>
                  <a:lnTo>
                    <a:pt x="771" y="91"/>
                  </a:lnTo>
                  <a:lnTo>
                    <a:pt x="776" y="91"/>
                  </a:lnTo>
                  <a:lnTo>
                    <a:pt x="780" y="93"/>
                  </a:lnTo>
                  <a:lnTo>
                    <a:pt x="787" y="97"/>
                  </a:lnTo>
                  <a:lnTo>
                    <a:pt x="790" y="104"/>
                  </a:lnTo>
                  <a:lnTo>
                    <a:pt x="794" y="112"/>
                  </a:lnTo>
                  <a:lnTo>
                    <a:pt x="804" y="113"/>
                  </a:lnTo>
                  <a:lnTo>
                    <a:pt x="817" y="109"/>
                  </a:lnTo>
                  <a:lnTo>
                    <a:pt x="828" y="95"/>
                  </a:lnTo>
                  <a:lnTo>
                    <a:pt x="839" y="84"/>
                  </a:lnTo>
                  <a:lnTo>
                    <a:pt x="850" y="77"/>
                  </a:lnTo>
                  <a:lnTo>
                    <a:pt x="853" y="79"/>
                  </a:lnTo>
                  <a:lnTo>
                    <a:pt x="853" y="82"/>
                  </a:lnTo>
                  <a:lnTo>
                    <a:pt x="851" y="91"/>
                  </a:lnTo>
                  <a:lnTo>
                    <a:pt x="846" y="104"/>
                  </a:lnTo>
                  <a:lnTo>
                    <a:pt x="839" y="120"/>
                  </a:lnTo>
                  <a:lnTo>
                    <a:pt x="831" y="132"/>
                  </a:lnTo>
                  <a:lnTo>
                    <a:pt x="821" y="144"/>
                  </a:lnTo>
                  <a:lnTo>
                    <a:pt x="811" y="155"/>
                  </a:lnTo>
                  <a:lnTo>
                    <a:pt x="802" y="165"/>
                  </a:lnTo>
                  <a:lnTo>
                    <a:pt x="799" y="174"/>
                  </a:lnTo>
                  <a:lnTo>
                    <a:pt x="777" y="189"/>
                  </a:lnTo>
                  <a:lnTo>
                    <a:pt x="752" y="207"/>
                  </a:lnTo>
                  <a:lnTo>
                    <a:pt x="747" y="213"/>
                  </a:lnTo>
                  <a:lnTo>
                    <a:pt x="738" y="216"/>
                  </a:lnTo>
                  <a:lnTo>
                    <a:pt x="726" y="218"/>
                  </a:lnTo>
                  <a:lnTo>
                    <a:pt x="703" y="215"/>
                  </a:lnTo>
                  <a:lnTo>
                    <a:pt x="698" y="216"/>
                  </a:lnTo>
                  <a:lnTo>
                    <a:pt x="694" y="221"/>
                  </a:lnTo>
                  <a:lnTo>
                    <a:pt x="698" y="235"/>
                  </a:lnTo>
                  <a:lnTo>
                    <a:pt x="695" y="239"/>
                  </a:lnTo>
                  <a:lnTo>
                    <a:pt x="689" y="241"/>
                  </a:lnTo>
                  <a:lnTo>
                    <a:pt x="677" y="239"/>
                  </a:lnTo>
                  <a:lnTo>
                    <a:pt x="677" y="261"/>
                  </a:lnTo>
                  <a:lnTo>
                    <a:pt x="654" y="275"/>
                  </a:lnTo>
                  <a:lnTo>
                    <a:pt x="650" y="274"/>
                  </a:lnTo>
                  <a:lnTo>
                    <a:pt x="648" y="271"/>
                  </a:lnTo>
                  <a:lnTo>
                    <a:pt x="648" y="267"/>
                  </a:lnTo>
                  <a:lnTo>
                    <a:pt x="654" y="257"/>
                  </a:lnTo>
                  <a:lnTo>
                    <a:pt x="655" y="255"/>
                  </a:lnTo>
                  <a:lnTo>
                    <a:pt x="652" y="251"/>
                  </a:lnTo>
                  <a:lnTo>
                    <a:pt x="645" y="251"/>
                  </a:lnTo>
                  <a:lnTo>
                    <a:pt x="638" y="256"/>
                  </a:lnTo>
                  <a:lnTo>
                    <a:pt x="630" y="261"/>
                  </a:lnTo>
                  <a:lnTo>
                    <a:pt x="620" y="265"/>
                  </a:lnTo>
                  <a:lnTo>
                    <a:pt x="604" y="265"/>
                  </a:lnTo>
                  <a:lnTo>
                    <a:pt x="598" y="262"/>
                  </a:lnTo>
                  <a:lnTo>
                    <a:pt x="594" y="267"/>
                  </a:lnTo>
                  <a:lnTo>
                    <a:pt x="594" y="271"/>
                  </a:lnTo>
                  <a:lnTo>
                    <a:pt x="598" y="277"/>
                  </a:lnTo>
                  <a:lnTo>
                    <a:pt x="623" y="295"/>
                  </a:lnTo>
                  <a:lnTo>
                    <a:pt x="642" y="291"/>
                  </a:lnTo>
                  <a:lnTo>
                    <a:pt x="658" y="289"/>
                  </a:lnTo>
                  <a:lnTo>
                    <a:pt x="665" y="292"/>
                  </a:lnTo>
                  <a:lnTo>
                    <a:pt x="671" y="295"/>
                  </a:lnTo>
                  <a:lnTo>
                    <a:pt x="673" y="298"/>
                  </a:lnTo>
                  <a:lnTo>
                    <a:pt x="670" y="301"/>
                  </a:lnTo>
                  <a:lnTo>
                    <a:pt x="658" y="304"/>
                  </a:lnTo>
                  <a:lnTo>
                    <a:pt x="637" y="315"/>
                  </a:lnTo>
                  <a:lnTo>
                    <a:pt x="629" y="320"/>
                  </a:lnTo>
                  <a:lnTo>
                    <a:pt x="625" y="327"/>
                  </a:lnTo>
                  <a:lnTo>
                    <a:pt x="629" y="334"/>
                  </a:lnTo>
                  <a:lnTo>
                    <a:pt x="642" y="353"/>
                  </a:lnTo>
                  <a:lnTo>
                    <a:pt x="648" y="365"/>
                  </a:lnTo>
                  <a:lnTo>
                    <a:pt x="656" y="388"/>
                  </a:lnTo>
                  <a:lnTo>
                    <a:pt x="660" y="397"/>
                  </a:lnTo>
                  <a:lnTo>
                    <a:pt x="662" y="405"/>
                  </a:lnTo>
                  <a:lnTo>
                    <a:pt x="662" y="414"/>
                  </a:lnTo>
                  <a:lnTo>
                    <a:pt x="656" y="429"/>
                  </a:lnTo>
                  <a:lnTo>
                    <a:pt x="652" y="436"/>
                  </a:lnTo>
                  <a:lnTo>
                    <a:pt x="638" y="456"/>
                  </a:lnTo>
                  <a:lnTo>
                    <a:pt x="629" y="479"/>
                  </a:lnTo>
                  <a:lnTo>
                    <a:pt x="605" y="500"/>
                  </a:lnTo>
                  <a:lnTo>
                    <a:pt x="586" y="510"/>
                  </a:lnTo>
                  <a:lnTo>
                    <a:pt x="583" y="518"/>
                  </a:lnTo>
                  <a:lnTo>
                    <a:pt x="567" y="520"/>
                  </a:lnTo>
                  <a:lnTo>
                    <a:pt x="541" y="518"/>
                  </a:lnTo>
                  <a:lnTo>
                    <a:pt x="532" y="530"/>
                  </a:lnTo>
                  <a:lnTo>
                    <a:pt x="520" y="531"/>
                  </a:lnTo>
                  <a:lnTo>
                    <a:pt x="512" y="533"/>
                  </a:lnTo>
                  <a:lnTo>
                    <a:pt x="506" y="537"/>
                  </a:lnTo>
                  <a:lnTo>
                    <a:pt x="505" y="543"/>
                  </a:lnTo>
                  <a:lnTo>
                    <a:pt x="507" y="552"/>
                  </a:lnTo>
                  <a:lnTo>
                    <a:pt x="507" y="560"/>
                  </a:lnTo>
                  <a:lnTo>
                    <a:pt x="505" y="569"/>
                  </a:lnTo>
                  <a:lnTo>
                    <a:pt x="491" y="572"/>
                  </a:lnTo>
                  <a:lnTo>
                    <a:pt x="486" y="567"/>
                  </a:lnTo>
                  <a:lnTo>
                    <a:pt x="484" y="561"/>
                  </a:lnTo>
                  <a:lnTo>
                    <a:pt x="488" y="558"/>
                  </a:lnTo>
                  <a:lnTo>
                    <a:pt x="494" y="551"/>
                  </a:lnTo>
                  <a:lnTo>
                    <a:pt x="495" y="543"/>
                  </a:lnTo>
                  <a:lnTo>
                    <a:pt x="494" y="537"/>
                  </a:lnTo>
                  <a:lnTo>
                    <a:pt x="492" y="534"/>
                  </a:lnTo>
                  <a:lnTo>
                    <a:pt x="488" y="533"/>
                  </a:lnTo>
                  <a:lnTo>
                    <a:pt x="477" y="530"/>
                  </a:lnTo>
                  <a:lnTo>
                    <a:pt x="468" y="532"/>
                  </a:lnTo>
                  <a:lnTo>
                    <a:pt x="466" y="536"/>
                  </a:lnTo>
                  <a:lnTo>
                    <a:pt x="463" y="527"/>
                  </a:lnTo>
                  <a:lnTo>
                    <a:pt x="450" y="513"/>
                  </a:lnTo>
                  <a:lnTo>
                    <a:pt x="445" y="512"/>
                  </a:lnTo>
                  <a:lnTo>
                    <a:pt x="436" y="514"/>
                  </a:lnTo>
                  <a:lnTo>
                    <a:pt x="424" y="513"/>
                  </a:lnTo>
                  <a:lnTo>
                    <a:pt x="412" y="511"/>
                  </a:lnTo>
                  <a:lnTo>
                    <a:pt x="397" y="513"/>
                  </a:lnTo>
                  <a:lnTo>
                    <a:pt x="392" y="514"/>
                  </a:lnTo>
                  <a:lnTo>
                    <a:pt x="390" y="515"/>
                  </a:lnTo>
                  <a:lnTo>
                    <a:pt x="389" y="519"/>
                  </a:lnTo>
                  <a:lnTo>
                    <a:pt x="384" y="523"/>
                  </a:lnTo>
                  <a:lnTo>
                    <a:pt x="385" y="525"/>
                  </a:lnTo>
                  <a:lnTo>
                    <a:pt x="385" y="537"/>
                  </a:lnTo>
                  <a:lnTo>
                    <a:pt x="385" y="539"/>
                  </a:lnTo>
                  <a:lnTo>
                    <a:pt x="383" y="540"/>
                  </a:lnTo>
                  <a:lnTo>
                    <a:pt x="379" y="540"/>
                  </a:lnTo>
                  <a:lnTo>
                    <a:pt x="358" y="547"/>
                  </a:lnTo>
                  <a:lnTo>
                    <a:pt x="360" y="531"/>
                  </a:lnTo>
                  <a:lnTo>
                    <a:pt x="351" y="527"/>
                  </a:lnTo>
                  <a:lnTo>
                    <a:pt x="340" y="527"/>
                  </a:lnTo>
                  <a:lnTo>
                    <a:pt x="335" y="523"/>
                  </a:lnTo>
                  <a:lnTo>
                    <a:pt x="332" y="516"/>
                  </a:lnTo>
                  <a:lnTo>
                    <a:pt x="336" y="496"/>
                  </a:lnTo>
                  <a:lnTo>
                    <a:pt x="340" y="486"/>
                  </a:lnTo>
                  <a:lnTo>
                    <a:pt x="346" y="482"/>
                  </a:lnTo>
                  <a:lnTo>
                    <a:pt x="340" y="468"/>
                  </a:lnTo>
                  <a:lnTo>
                    <a:pt x="334" y="457"/>
                  </a:lnTo>
                  <a:lnTo>
                    <a:pt x="324" y="448"/>
                  </a:lnTo>
                  <a:lnTo>
                    <a:pt x="324" y="446"/>
                  </a:lnTo>
                  <a:lnTo>
                    <a:pt x="321" y="446"/>
                  </a:lnTo>
                  <a:lnTo>
                    <a:pt x="286" y="450"/>
                  </a:lnTo>
                  <a:lnTo>
                    <a:pt x="271" y="448"/>
                  </a:lnTo>
                  <a:lnTo>
                    <a:pt x="268" y="443"/>
                  </a:lnTo>
                  <a:lnTo>
                    <a:pt x="261" y="440"/>
                  </a:lnTo>
                  <a:lnTo>
                    <a:pt x="248" y="438"/>
                  </a:lnTo>
                  <a:lnTo>
                    <a:pt x="233" y="437"/>
                  </a:lnTo>
                  <a:lnTo>
                    <a:pt x="220" y="440"/>
                  </a:lnTo>
                  <a:lnTo>
                    <a:pt x="210" y="445"/>
                  </a:lnTo>
                  <a:lnTo>
                    <a:pt x="202" y="451"/>
                  </a:lnTo>
                  <a:lnTo>
                    <a:pt x="199" y="451"/>
                  </a:lnTo>
                  <a:lnTo>
                    <a:pt x="200" y="450"/>
                  </a:lnTo>
                  <a:lnTo>
                    <a:pt x="198" y="447"/>
                  </a:lnTo>
                  <a:lnTo>
                    <a:pt x="196" y="447"/>
                  </a:lnTo>
                  <a:lnTo>
                    <a:pt x="192" y="449"/>
                  </a:lnTo>
                  <a:lnTo>
                    <a:pt x="124" y="436"/>
                  </a:lnTo>
                  <a:lnTo>
                    <a:pt x="94" y="414"/>
                  </a:lnTo>
                  <a:lnTo>
                    <a:pt x="89" y="397"/>
                  </a:lnTo>
                  <a:lnTo>
                    <a:pt x="91" y="386"/>
                  </a:lnTo>
                  <a:lnTo>
                    <a:pt x="96" y="379"/>
                  </a:lnTo>
                  <a:lnTo>
                    <a:pt x="101" y="377"/>
                  </a:lnTo>
                  <a:lnTo>
                    <a:pt x="95" y="365"/>
                  </a:lnTo>
                  <a:lnTo>
                    <a:pt x="102" y="360"/>
                  </a:lnTo>
                  <a:lnTo>
                    <a:pt x="99" y="351"/>
                  </a:lnTo>
                  <a:lnTo>
                    <a:pt x="96" y="344"/>
                  </a:lnTo>
                  <a:lnTo>
                    <a:pt x="95" y="340"/>
                  </a:lnTo>
                  <a:lnTo>
                    <a:pt x="86" y="336"/>
                  </a:lnTo>
                  <a:lnTo>
                    <a:pt x="72" y="333"/>
                  </a:lnTo>
                  <a:lnTo>
                    <a:pt x="63" y="328"/>
                  </a:lnTo>
                  <a:lnTo>
                    <a:pt x="53" y="329"/>
                  </a:lnTo>
                  <a:lnTo>
                    <a:pt x="33" y="330"/>
                  </a:lnTo>
                  <a:lnTo>
                    <a:pt x="28" y="313"/>
                  </a:lnTo>
                  <a:lnTo>
                    <a:pt x="28" y="312"/>
                  </a:lnTo>
                  <a:lnTo>
                    <a:pt x="23" y="304"/>
                  </a:lnTo>
                  <a:lnTo>
                    <a:pt x="17" y="297"/>
                  </a:lnTo>
                  <a:lnTo>
                    <a:pt x="17" y="289"/>
                  </a:lnTo>
                  <a:lnTo>
                    <a:pt x="16" y="286"/>
                  </a:lnTo>
                  <a:lnTo>
                    <a:pt x="9" y="280"/>
                  </a:lnTo>
                  <a:lnTo>
                    <a:pt x="4" y="278"/>
                  </a:lnTo>
                  <a:lnTo>
                    <a:pt x="0" y="271"/>
                  </a:lnTo>
                  <a:lnTo>
                    <a:pt x="1" y="260"/>
                  </a:lnTo>
                  <a:lnTo>
                    <a:pt x="7" y="253"/>
                  </a:lnTo>
                  <a:lnTo>
                    <a:pt x="18" y="251"/>
                  </a:lnTo>
                  <a:lnTo>
                    <a:pt x="31" y="252"/>
                  </a:lnTo>
                  <a:lnTo>
                    <a:pt x="42" y="244"/>
                  </a:lnTo>
                  <a:lnTo>
                    <a:pt x="46" y="242"/>
                  </a:lnTo>
                  <a:lnTo>
                    <a:pt x="57" y="240"/>
                  </a:lnTo>
                  <a:lnTo>
                    <a:pt x="69" y="238"/>
                  </a:lnTo>
                  <a:lnTo>
                    <a:pt x="80" y="231"/>
                  </a:lnTo>
                  <a:lnTo>
                    <a:pt x="83" y="225"/>
                  </a:lnTo>
                  <a:lnTo>
                    <a:pt x="87" y="219"/>
                  </a:lnTo>
                  <a:lnTo>
                    <a:pt x="91" y="211"/>
                  </a:lnTo>
                  <a:lnTo>
                    <a:pt x="92" y="205"/>
                  </a:lnTo>
                  <a:lnTo>
                    <a:pt x="90" y="202"/>
                  </a:lnTo>
                  <a:lnTo>
                    <a:pt x="81" y="195"/>
                  </a:lnTo>
                  <a:lnTo>
                    <a:pt x="80" y="191"/>
                  </a:lnTo>
                  <a:lnTo>
                    <a:pt x="80" y="185"/>
                  </a:lnTo>
                  <a:lnTo>
                    <a:pt x="90" y="182"/>
                  </a:lnTo>
                  <a:lnTo>
                    <a:pt x="94" y="180"/>
                  </a:lnTo>
                  <a:lnTo>
                    <a:pt x="96" y="177"/>
                  </a:lnTo>
                  <a:lnTo>
                    <a:pt x="95" y="174"/>
                  </a:lnTo>
                  <a:lnTo>
                    <a:pt x="100" y="171"/>
                  </a:lnTo>
                  <a:lnTo>
                    <a:pt x="109" y="169"/>
                  </a:lnTo>
                  <a:lnTo>
                    <a:pt x="119" y="160"/>
                  </a:lnTo>
                  <a:lnTo>
                    <a:pt x="124" y="153"/>
                  </a:lnTo>
                  <a:lnTo>
                    <a:pt x="125" y="147"/>
                  </a:lnTo>
                  <a:lnTo>
                    <a:pt x="126" y="140"/>
                  </a:lnTo>
                  <a:lnTo>
                    <a:pt x="131" y="134"/>
                  </a:lnTo>
                  <a:lnTo>
                    <a:pt x="138" y="131"/>
                  </a:lnTo>
                  <a:lnTo>
                    <a:pt x="143" y="131"/>
                  </a:lnTo>
                  <a:lnTo>
                    <a:pt x="154" y="126"/>
                  </a:lnTo>
                  <a:lnTo>
                    <a:pt x="158" y="124"/>
                  </a:lnTo>
                  <a:lnTo>
                    <a:pt x="160" y="119"/>
                  </a:lnTo>
                  <a:lnTo>
                    <a:pt x="168" y="106"/>
                  </a:lnTo>
                  <a:lnTo>
                    <a:pt x="174" y="102"/>
                  </a:lnTo>
                  <a:lnTo>
                    <a:pt x="183" y="100"/>
                  </a:lnTo>
                  <a:lnTo>
                    <a:pt x="191" y="100"/>
                  </a:lnTo>
                  <a:lnTo>
                    <a:pt x="193" y="96"/>
                  </a:lnTo>
                  <a:lnTo>
                    <a:pt x="194" y="89"/>
                  </a:lnTo>
                  <a:lnTo>
                    <a:pt x="198" y="80"/>
                  </a:lnTo>
                  <a:lnTo>
                    <a:pt x="203" y="77"/>
                  </a:lnTo>
                  <a:lnTo>
                    <a:pt x="209" y="75"/>
                  </a:lnTo>
                  <a:lnTo>
                    <a:pt x="233" y="74"/>
                  </a:lnTo>
                  <a:lnTo>
                    <a:pt x="209" y="86"/>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71" name="Freeform 408">
              <a:extLst>
                <a:ext uri="{FF2B5EF4-FFF2-40B4-BE49-F238E27FC236}">
                  <a16:creationId xmlns:a16="http://schemas.microsoft.com/office/drawing/2014/main" id="{E43AEBA8-0BA4-42BE-A29E-4B2456D80D2F}"/>
                </a:ext>
              </a:extLst>
            </p:cNvPr>
            <p:cNvSpPr>
              <a:spLocks/>
            </p:cNvSpPr>
            <p:nvPr/>
          </p:nvSpPr>
          <p:spPr bwMode="auto">
            <a:xfrm>
              <a:off x="4277" y="2537"/>
              <a:ext cx="62" cy="52"/>
            </a:xfrm>
            <a:custGeom>
              <a:avLst/>
              <a:gdLst>
                <a:gd name="T0" fmla="*/ 2 w 73"/>
                <a:gd name="T1" fmla="*/ 32 h 56"/>
                <a:gd name="T2" fmla="*/ 0 w 73"/>
                <a:gd name="T3" fmla="*/ 19 h 56"/>
                <a:gd name="T4" fmla="*/ 2 w 73"/>
                <a:gd name="T5" fmla="*/ 9 h 56"/>
                <a:gd name="T6" fmla="*/ 8 w 73"/>
                <a:gd name="T7" fmla="*/ 3 h 56"/>
                <a:gd name="T8" fmla="*/ 13 w 73"/>
                <a:gd name="T9" fmla="*/ 0 h 56"/>
                <a:gd name="T10" fmla="*/ 20 w 73"/>
                <a:gd name="T11" fmla="*/ 0 h 56"/>
                <a:gd name="T12" fmla="*/ 31 w 73"/>
                <a:gd name="T13" fmla="*/ 3 h 56"/>
                <a:gd name="T14" fmla="*/ 38 w 73"/>
                <a:gd name="T15" fmla="*/ 7 h 56"/>
                <a:gd name="T16" fmla="*/ 45 w 73"/>
                <a:gd name="T17" fmla="*/ 6 h 56"/>
                <a:gd name="T18" fmla="*/ 50 w 73"/>
                <a:gd name="T19" fmla="*/ 6 h 56"/>
                <a:gd name="T20" fmla="*/ 54 w 73"/>
                <a:gd name="T21" fmla="*/ 7 h 56"/>
                <a:gd name="T22" fmla="*/ 59 w 73"/>
                <a:gd name="T23" fmla="*/ 11 h 56"/>
                <a:gd name="T24" fmla="*/ 61 w 73"/>
                <a:gd name="T25" fmla="*/ 14 h 56"/>
                <a:gd name="T26" fmla="*/ 61 w 73"/>
                <a:gd name="T27" fmla="*/ 16 h 56"/>
                <a:gd name="T28" fmla="*/ 58 w 73"/>
                <a:gd name="T29" fmla="*/ 30 h 56"/>
                <a:gd name="T30" fmla="*/ 48 w 73"/>
                <a:gd name="T31" fmla="*/ 34 h 56"/>
                <a:gd name="T32" fmla="*/ 45 w 73"/>
                <a:gd name="T33" fmla="*/ 38 h 56"/>
                <a:gd name="T34" fmla="*/ 41 w 73"/>
                <a:gd name="T35" fmla="*/ 38 h 56"/>
                <a:gd name="T36" fmla="*/ 38 w 73"/>
                <a:gd name="T37" fmla="*/ 46 h 56"/>
                <a:gd name="T38" fmla="*/ 20 w 73"/>
                <a:gd name="T39" fmla="*/ 51 h 56"/>
                <a:gd name="T40" fmla="*/ 2 w 73"/>
                <a:gd name="T41" fmla="*/ 32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56"/>
                <a:gd name="T65" fmla="*/ 73 w 73"/>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56">
                  <a:moveTo>
                    <a:pt x="2" y="34"/>
                  </a:moveTo>
                  <a:lnTo>
                    <a:pt x="0" y="20"/>
                  </a:lnTo>
                  <a:lnTo>
                    <a:pt x="2" y="10"/>
                  </a:lnTo>
                  <a:lnTo>
                    <a:pt x="9" y="3"/>
                  </a:lnTo>
                  <a:lnTo>
                    <a:pt x="15" y="0"/>
                  </a:lnTo>
                  <a:lnTo>
                    <a:pt x="24" y="0"/>
                  </a:lnTo>
                  <a:lnTo>
                    <a:pt x="36" y="3"/>
                  </a:lnTo>
                  <a:lnTo>
                    <a:pt x="45" y="8"/>
                  </a:lnTo>
                  <a:lnTo>
                    <a:pt x="53" y="6"/>
                  </a:lnTo>
                  <a:lnTo>
                    <a:pt x="59" y="6"/>
                  </a:lnTo>
                  <a:lnTo>
                    <a:pt x="64" y="7"/>
                  </a:lnTo>
                  <a:lnTo>
                    <a:pt x="70" y="12"/>
                  </a:lnTo>
                  <a:lnTo>
                    <a:pt x="72" y="15"/>
                  </a:lnTo>
                  <a:lnTo>
                    <a:pt x="72" y="17"/>
                  </a:lnTo>
                  <a:lnTo>
                    <a:pt x="68" y="32"/>
                  </a:lnTo>
                  <a:lnTo>
                    <a:pt x="57" y="37"/>
                  </a:lnTo>
                  <a:lnTo>
                    <a:pt x="53" y="41"/>
                  </a:lnTo>
                  <a:lnTo>
                    <a:pt x="48" y="41"/>
                  </a:lnTo>
                  <a:lnTo>
                    <a:pt x="45" y="50"/>
                  </a:lnTo>
                  <a:lnTo>
                    <a:pt x="24" y="55"/>
                  </a:lnTo>
                  <a:lnTo>
                    <a:pt x="2" y="3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72" name="Freeform 409">
              <a:extLst>
                <a:ext uri="{FF2B5EF4-FFF2-40B4-BE49-F238E27FC236}">
                  <a16:creationId xmlns:a16="http://schemas.microsoft.com/office/drawing/2014/main" id="{260C69D0-A4BD-420B-872D-FA3F5D1CD166}"/>
                </a:ext>
              </a:extLst>
            </p:cNvPr>
            <p:cNvSpPr>
              <a:spLocks/>
            </p:cNvSpPr>
            <p:nvPr/>
          </p:nvSpPr>
          <p:spPr bwMode="auto">
            <a:xfrm>
              <a:off x="4601" y="2285"/>
              <a:ext cx="33" cy="41"/>
            </a:xfrm>
            <a:custGeom>
              <a:avLst/>
              <a:gdLst>
                <a:gd name="T0" fmla="*/ 6 w 38"/>
                <a:gd name="T1" fmla="*/ 0 h 44"/>
                <a:gd name="T2" fmla="*/ 2 w 38"/>
                <a:gd name="T3" fmla="*/ 4 h 44"/>
                <a:gd name="T4" fmla="*/ 0 w 38"/>
                <a:gd name="T5" fmla="*/ 7 h 44"/>
                <a:gd name="T6" fmla="*/ 1 w 38"/>
                <a:gd name="T7" fmla="*/ 11 h 44"/>
                <a:gd name="T8" fmla="*/ 15 w 38"/>
                <a:gd name="T9" fmla="*/ 29 h 44"/>
                <a:gd name="T10" fmla="*/ 15 w 38"/>
                <a:gd name="T11" fmla="*/ 36 h 44"/>
                <a:gd name="T12" fmla="*/ 18 w 38"/>
                <a:gd name="T13" fmla="*/ 40 h 44"/>
                <a:gd name="T14" fmla="*/ 23 w 38"/>
                <a:gd name="T15" fmla="*/ 40 h 44"/>
                <a:gd name="T16" fmla="*/ 29 w 38"/>
                <a:gd name="T17" fmla="*/ 37 h 44"/>
                <a:gd name="T18" fmla="*/ 30 w 38"/>
                <a:gd name="T19" fmla="*/ 34 h 44"/>
                <a:gd name="T20" fmla="*/ 32 w 38"/>
                <a:gd name="T21" fmla="*/ 29 h 44"/>
                <a:gd name="T22" fmla="*/ 30 w 38"/>
                <a:gd name="T23" fmla="*/ 25 h 44"/>
                <a:gd name="T24" fmla="*/ 30 w 38"/>
                <a:gd name="T25" fmla="*/ 17 h 44"/>
                <a:gd name="T26" fmla="*/ 32 w 38"/>
                <a:gd name="T27" fmla="*/ 13 h 44"/>
                <a:gd name="T28" fmla="*/ 25 w 38"/>
                <a:gd name="T29" fmla="*/ 8 h 44"/>
                <a:gd name="T30" fmla="*/ 16 w 38"/>
                <a:gd name="T31" fmla="*/ 3 h 44"/>
                <a:gd name="T32" fmla="*/ 6 w 38"/>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7" y="0"/>
                  </a:moveTo>
                  <a:lnTo>
                    <a:pt x="2" y="4"/>
                  </a:lnTo>
                  <a:lnTo>
                    <a:pt x="0" y="7"/>
                  </a:lnTo>
                  <a:lnTo>
                    <a:pt x="1" y="12"/>
                  </a:lnTo>
                  <a:lnTo>
                    <a:pt x="17" y="31"/>
                  </a:lnTo>
                  <a:lnTo>
                    <a:pt x="17" y="39"/>
                  </a:lnTo>
                  <a:lnTo>
                    <a:pt x="21" y="43"/>
                  </a:lnTo>
                  <a:lnTo>
                    <a:pt x="26" y="43"/>
                  </a:lnTo>
                  <a:lnTo>
                    <a:pt x="33" y="40"/>
                  </a:lnTo>
                  <a:lnTo>
                    <a:pt x="35" y="36"/>
                  </a:lnTo>
                  <a:lnTo>
                    <a:pt x="37" y="31"/>
                  </a:lnTo>
                  <a:lnTo>
                    <a:pt x="35" y="27"/>
                  </a:lnTo>
                  <a:lnTo>
                    <a:pt x="35" y="18"/>
                  </a:lnTo>
                  <a:lnTo>
                    <a:pt x="37" y="14"/>
                  </a:lnTo>
                  <a:lnTo>
                    <a:pt x="29" y="9"/>
                  </a:lnTo>
                  <a:lnTo>
                    <a:pt x="18" y="3"/>
                  </a:lnTo>
                  <a:lnTo>
                    <a:pt x="7"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73" name="Freeform 410">
              <a:extLst>
                <a:ext uri="{FF2B5EF4-FFF2-40B4-BE49-F238E27FC236}">
                  <a16:creationId xmlns:a16="http://schemas.microsoft.com/office/drawing/2014/main" id="{E70A4653-076A-4DFD-9C1F-0BC81649C7D8}"/>
                </a:ext>
              </a:extLst>
            </p:cNvPr>
            <p:cNvSpPr>
              <a:spLocks/>
            </p:cNvSpPr>
            <p:nvPr/>
          </p:nvSpPr>
          <p:spPr bwMode="auto">
            <a:xfrm>
              <a:off x="4613" y="2172"/>
              <a:ext cx="134" cy="112"/>
            </a:xfrm>
            <a:custGeom>
              <a:avLst/>
              <a:gdLst>
                <a:gd name="T0" fmla="*/ 3 w 156"/>
                <a:gd name="T1" fmla="*/ 98 h 121"/>
                <a:gd name="T2" fmla="*/ 0 w 156"/>
                <a:gd name="T3" fmla="*/ 105 h 121"/>
                <a:gd name="T4" fmla="*/ 11 w 156"/>
                <a:gd name="T5" fmla="*/ 109 h 121"/>
                <a:gd name="T6" fmla="*/ 20 w 156"/>
                <a:gd name="T7" fmla="*/ 105 h 121"/>
                <a:gd name="T8" fmla="*/ 34 w 156"/>
                <a:gd name="T9" fmla="*/ 100 h 121"/>
                <a:gd name="T10" fmla="*/ 52 w 156"/>
                <a:gd name="T11" fmla="*/ 98 h 121"/>
                <a:gd name="T12" fmla="*/ 56 w 156"/>
                <a:gd name="T13" fmla="*/ 108 h 121"/>
                <a:gd name="T14" fmla="*/ 58 w 156"/>
                <a:gd name="T15" fmla="*/ 111 h 121"/>
                <a:gd name="T16" fmla="*/ 67 w 156"/>
                <a:gd name="T17" fmla="*/ 111 h 121"/>
                <a:gd name="T18" fmla="*/ 76 w 156"/>
                <a:gd name="T19" fmla="*/ 105 h 121"/>
                <a:gd name="T20" fmla="*/ 78 w 156"/>
                <a:gd name="T21" fmla="*/ 101 h 121"/>
                <a:gd name="T22" fmla="*/ 92 w 156"/>
                <a:gd name="T23" fmla="*/ 98 h 121"/>
                <a:gd name="T24" fmla="*/ 104 w 156"/>
                <a:gd name="T25" fmla="*/ 89 h 121"/>
                <a:gd name="T26" fmla="*/ 117 w 156"/>
                <a:gd name="T27" fmla="*/ 76 h 121"/>
                <a:gd name="T28" fmla="*/ 123 w 156"/>
                <a:gd name="T29" fmla="*/ 66 h 121"/>
                <a:gd name="T30" fmla="*/ 127 w 156"/>
                <a:gd name="T31" fmla="*/ 56 h 121"/>
                <a:gd name="T32" fmla="*/ 125 w 156"/>
                <a:gd name="T33" fmla="*/ 40 h 121"/>
                <a:gd name="T34" fmla="*/ 128 w 156"/>
                <a:gd name="T35" fmla="*/ 36 h 121"/>
                <a:gd name="T36" fmla="*/ 133 w 156"/>
                <a:gd name="T37" fmla="*/ 28 h 121"/>
                <a:gd name="T38" fmla="*/ 131 w 156"/>
                <a:gd name="T39" fmla="*/ 11 h 121"/>
                <a:gd name="T40" fmla="*/ 128 w 156"/>
                <a:gd name="T41" fmla="*/ 0 h 121"/>
                <a:gd name="T42" fmla="*/ 119 w 156"/>
                <a:gd name="T43" fmla="*/ 4 h 121"/>
                <a:gd name="T44" fmla="*/ 111 w 156"/>
                <a:gd name="T45" fmla="*/ 9 h 121"/>
                <a:gd name="T46" fmla="*/ 106 w 156"/>
                <a:gd name="T47" fmla="*/ 18 h 121"/>
                <a:gd name="T48" fmla="*/ 104 w 156"/>
                <a:gd name="T49" fmla="*/ 34 h 121"/>
                <a:gd name="T50" fmla="*/ 101 w 156"/>
                <a:gd name="T51" fmla="*/ 42 h 121"/>
                <a:gd name="T52" fmla="*/ 94 w 156"/>
                <a:gd name="T53" fmla="*/ 53 h 121"/>
                <a:gd name="T54" fmla="*/ 88 w 156"/>
                <a:gd name="T55" fmla="*/ 61 h 121"/>
                <a:gd name="T56" fmla="*/ 81 w 156"/>
                <a:gd name="T57" fmla="*/ 67 h 121"/>
                <a:gd name="T58" fmla="*/ 58 w 156"/>
                <a:gd name="T59" fmla="*/ 83 h 121"/>
                <a:gd name="T60" fmla="*/ 37 w 156"/>
                <a:gd name="T61" fmla="*/ 83 h 121"/>
                <a:gd name="T62" fmla="*/ 19 w 156"/>
                <a:gd name="T63" fmla="*/ 89 h 121"/>
                <a:gd name="T64" fmla="*/ 3 w 156"/>
                <a:gd name="T65" fmla="*/ 98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121"/>
                <a:gd name="T101" fmla="*/ 156 w 156"/>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121">
                  <a:moveTo>
                    <a:pt x="4" y="106"/>
                  </a:moveTo>
                  <a:lnTo>
                    <a:pt x="0" y="113"/>
                  </a:lnTo>
                  <a:lnTo>
                    <a:pt x="13" y="118"/>
                  </a:lnTo>
                  <a:lnTo>
                    <a:pt x="23" y="113"/>
                  </a:lnTo>
                  <a:lnTo>
                    <a:pt x="40" y="108"/>
                  </a:lnTo>
                  <a:lnTo>
                    <a:pt x="61" y="106"/>
                  </a:lnTo>
                  <a:lnTo>
                    <a:pt x="65" y="117"/>
                  </a:lnTo>
                  <a:lnTo>
                    <a:pt x="68" y="120"/>
                  </a:lnTo>
                  <a:lnTo>
                    <a:pt x="78" y="120"/>
                  </a:lnTo>
                  <a:lnTo>
                    <a:pt x="88" y="113"/>
                  </a:lnTo>
                  <a:lnTo>
                    <a:pt x="91" y="109"/>
                  </a:lnTo>
                  <a:lnTo>
                    <a:pt x="107" y="106"/>
                  </a:lnTo>
                  <a:lnTo>
                    <a:pt x="121" y="96"/>
                  </a:lnTo>
                  <a:lnTo>
                    <a:pt x="136" y="82"/>
                  </a:lnTo>
                  <a:lnTo>
                    <a:pt x="143" y="71"/>
                  </a:lnTo>
                  <a:lnTo>
                    <a:pt x="148" y="61"/>
                  </a:lnTo>
                  <a:lnTo>
                    <a:pt x="146" y="43"/>
                  </a:lnTo>
                  <a:lnTo>
                    <a:pt x="149" y="39"/>
                  </a:lnTo>
                  <a:lnTo>
                    <a:pt x="155" y="30"/>
                  </a:lnTo>
                  <a:lnTo>
                    <a:pt x="152" y="12"/>
                  </a:lnTo>
                  <a:lnTo>
                    <a:pt x="149" y="0"/>
                  </a:lnTo>
                  <a:lnTo>
                    <a:pt x="139" y="4"/>
                  </a:lnTo>
                  <a:lnTo>
                    <a:pt x="129" y="10"/>
                  </a:lnTo>
                  <a:lnTo>
                    <a:pt x="123" y="19"/>
                  </a:lnTo>
                  <a:lnTo>
                    <a:pt x="121" y="37"/>
                  </a:lnTo>
                  <a:lnTo>
                    <a:pt x="118" y="45"/>
                  </a:lnTo>
                  <a:lnTo>
                    <a:pt x="109" y="57"/>
                  </a:lnTo>
                  <a:lnTo>
                    <a:pt x="103" y="66"/>
                  </a:lnTo>
                  <a:lnTo>
                    <a:pt x="94" y="72"/>
                  </a:lnTo>
                  <a:lnTo>
                    <a:pt x="68" y="90"/>
                  </a:lnTo>
                  <a:lnTo>
                    <a:pt x="43" y="90"/>
                  </a:lnTo>
                  <a:lnTo>
                    <a:pt x="22" y="96"/>
                  </a:lnTo>
                  <a:lnTo>
                    <a:pt x="4" y="10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74" name="Freeform 411">
              <a:extLst>
                <a:ext uri="{FF2B5EF4-FFF2-40B4-BE49-F238E27FC236}">
                  <a16:creationId xmlns:a16="http://schemas.microsoft.com/office/drawing/2014/main" id="{503C0857-6F45-487A-9347-5BD9ABD09938}"/>
                </a:ext>
              </a:extLst>
            </p:cNvPr>
            <p:cNvSpPr>
              <a:spLocks/>
            </p:cNvSpPr>
            <p:nvPr/>
          </p:nvSpPr>
          <p:spPr bwMode="auto">
            <a:xfrm>
              <a:off x="4630" y="2280"/>
              <a:ext cx="25" cy="18"/>
            </a:xfrm>
            <a:custGeom>
              <a:avLst/>
              <a:gdLst>
                <a:gd name="T0" fmla="*/ 9 w 29"/>
                <a:gd name="T1" fmla="*/ 0 h 19"/>
                <a:gd name="T2" fmla="*/ 0 w 29"/>
                <a:gd name="T3" fmla="*/ 11 h 19"/>
                <a:gd name="T4" fmla="*/ 9 w 29"/>
                <a:gd name="T5" fmla="*/ 17 h 19"/>
                <a:gd name="T6" fmla="*/ 17 w 29"/>
                <a:gd name="T7" fmla="*/ 9 h 19"/>
                <a:gd name="T8" fmla="*/ 24 w 29"/>
                <a:gd name="T9" fmla="*/ 2 h 19"/>
                <a:gd name="T10" fmla="*/ 9 w 29"/>
                <a:gd name="T11" fmla="*/ 0 h 19"/>
                <a:gd name="T12" fmla="*/ 0 60000 65536"/>
                <a:gd name="T13" fmla="*/ 0 60000 65536"/>
                <a:gd name="T14" fmla="*/ 0 60000 65536"/>
                <a:gd name="T15" fmla="*/ 0 60000 65536"/>
                <a:gd name="T16" fmla="*/ 0 60000 65536"/>
                <a:gd name="T17" fmla="*/ 0 60000 65536"/>
                <a:gd name="T18" fmla="*/ 0 w 29"/>
                <a:gd name="T19" fmla="*/ 0 h 19"/>
                <a:gd name="T20" fmla="*/ 29 w 2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9" h="19">
                  <a:moveTo>
                    <a:pt x="10" y="0"/>
                  </a:moveTo>
                  <a:lnTo>
                    <a:pt x="0" y="12"/>
                  </a:lnTo>
                  <a:lnTo>
                    <a:pt x="10" y="18"/>
                  </a:lnTo>
                  <a:lnTo>
                    <a:pt x="20" y="9"/>
                  </a:lnTo>
                  <a:lnTo>
                    <a:pt x="28" y="2"/>
                  </a:lnTo>
                  <a:lnTo>
                    <a:pt x="10"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75" name="Freeform 412">
              <a:extLst>
                <a:ext uri="{FF2B5EF4-FFF2-40B4-BE49-F238E27FC236}">
                  <a16:creationId xmlns:a16="http://schemas.microsoft.com/office/drawing/2014/main" id="{B84422DE-A312-4478-9CC1-86008B6393FB}"/>
                </a:ext>
              </a:extLst>
            </p:cNvPr>
            <p:cNvSpPr>
              <a:spLocks/>
            </p:cNvSpPr>
            <p:nvPr/>
          </p:nvSpPr>
          <p:spPr bwMode="auto">
            <a:xfrm>
              <a:off x="4721" y="2105"/>
              <a:ext cx="73" cy="56"/>
            </a:xfrm>
            <a:custGeom>
              <a:avLst/>
              <a:gdLst>
                <a:gd name="T0" fmla="*/ 33 w 86"/>
                <a:gd name="T1" fmla="*/ 6 h 60"/>
                <a:gd name="T2" fmla="*/ 30 w 86"/>
                <a:gd name="T3" fmla="*/ 1 h 60"/>
                <a:gd name="T4" fmla="*/ 27 w 86"/>
                <a:gd name="T5" fmla="*/ 0 h 60"/>
                <a:gd name="T6" fmla="*/ 22 w 86"/>
                <a:gd name="T7" fmla="*/ 4 h 60"/>
                <a:gd name="T8" fmla="*/ 18 w 86"/>
                <a:gd name="T9" fmla="*/ 23 h 60"/>
                <a:gd name="T10" fmla="*/ 11 w 86"/>
                <a:gd name="T11" fmla="*/ 35 h 60"/>
                <a:gd name="T12" fmla="*/ 2 w 86"/>
                <a:gd name="T13" fmla="*/ 45 h 60"/>
                <a:gd name="T14" fmla="*/ 0 w 86"/>
                <a:gd name="T15" fmla="*/ 49 h 60"/>
                <a:gd name="T16" fmla="*/ 3 w 86"/>
                <a:gd name="T17" fmla="*/ 51 h 60"/>
                <a:gd name="T18" fmla="*/ 30 w 86"/>
                <a:gd name="T19" fmla="*/ 51 h 60"/>
                <a:gd name="T20" fmla="*/ 35 w 86"/>
                <a:gd name="T21" fmla="*/ 55 h 60"/>
                <a:gd name="T22" fmla="*/ 43 w 86"/>
                <a:gd name="T23" fmla="*/ 53 h 60"/>
                <a:gd name="T24" fmla="*/ 49 w 86"/>
                <a:gd name="T25" fmla="*/ 45 h 60"/>
                <a:gd name="T26" fmla="*/ 53 w 86"/>
                <a:gd name="T27" fmla="*/ 41 h 60"/>
                <a:gd name="T28" fmla="*/ 57 w 86"/>
                <a:gd name="T29" fmla="*/ 40 h 60"/>
                <a:gd name="T30" fmla="*/ 65 w 86"/>
                <a:gd name="T31" fmla="*/ 35 h 60"/>
                <a:gd name="T32" fmla="*/ 72 w 86"/>
                <a:gd name="T33" fmla="*/ 30 h 60"/>
                <a:gd name="T34" fmla="*/ 72 w 86"/>
                <a:gd name="T35" fmla="*/ 23 h 60"/>
                <a:gd name="T36" fmla="*/ 72 w 86"/>
                <a:gd name="T37" fmla="*/ 21 h 60"/>
                <a:gd name="T38" fmla="*/ 70 w 86"/>
                <a:gd name="T39" fmla="*/ 19 h 60"/>
                <a:gd name="T40" fmla="*/ 59 w 86"/>
                <a:gd name="T41" fmla="*/ 24 h 60"/>
                <a:gd name="T42" fmla="*/ 45 w 86"/>
                <a:gd name="T43" fmla="*/ 20 h 60"/>
                <a:gd name="T44" fmla="*/ 38 w 86"/>
                <a:gd name="T45" fmla="*/ 14 h 60"/>
                <a:gd name="T46" fmla="*/ 33 w 86"/>
                <a:gd name="T47" fmla="*/ 6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60"/>
                <a:gd name="T74" fmla="*/ 86 w 86"/>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60">
                  <a:moveTo>
                    <a:pt x="39" y="6"/>
                  </a:moveTo>
                  <a:lnTo>
                    <a:pt x="35" y="1"/>
                  </a:lnTo>
                  <a:lnTo>
                    <a:pt x="32" y="0"/>
                  </a:lnTo>
                  <a:lnTo>
                    <a:pt x="26" y="4"/>
                  </a:lnTo>
                  <a:lnTo>
                    <a:pt x="21" y="25"/>
                  </a:lnTo>
                  <a:lnTo>
                    <a:pt x="13" y="37"/>
                  </a:lnTo>
                  <a:lnTo>
                    <a:pt x="2" y="48"/>
                  </a:lnTo>
                  <a:lnTo>
                    <a:pt x="0" y="52"/>
                  </a:lnTo>
                  <a:lnTo>
                    <a:pt x="4" y="55"/>
                  </a:lnTo>
                  <a:lnTo>
                    <a:pt x="35" y="55"/>
                  </a:lnTo>
                  <a:lnTo>
                    <a:pt x="41" y="59"/>
                  </a:lnTo>
                  <a:lnTo>
                    <a:pt x="51" y="57"/>
                  </a:lnTo>
                  <a:lnTo>
                    <a:pt x="58" y="48"/>
                  </a:lnTo>
                  <a:lnTo>
                    <a:pt x="63" y="44"/>
                  </a:lnTo>
                  <a:lnTo>
                    <a:pt x="67" y="43"/>
                  </a:lnTo>
                  <a:lnTo>
                    <a:pt x="77" y="37"/>
                  </a:lnTo>
                  <a:lnTo>
                    <a:pt x="85" y="32"/>
                  </a:lnTo>
                  <a:lnTo>
                    <a:pt x="85" y="25"/>
                  </a:lnTo>
                  <a:lnTo>
                    <a:pt x="85" y="22"/>
                  </a:lnTo>
                  <a:lnTo>
                    <a:pt x="82" y="20"/>
                  </a:lnTo>
                  <a:lnTo>
                    <a:pt x="70" y="26"/>
                  </a:lnTo>
                  <a:lnTo>
                    <a:pt x="53" y="21"/>
                  </a:lnTo>
                  <a:lnTo>
                    <a:pt x="45" y="15"/>
                  </a:lnTo>
                  <a:lnTo>
                    <a:pt x="39" y="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76" name="Freeform 413">
              <a:extLst>
                <a:ext uri="{FF2B5EF4-FFF2-40B4-BE49-F238E27FC236}">
                  <a16:creationId xmlns:a16="http://schemas.microsoft.com/office/drawing/2014/main" id="{5F23BE54-3E3B-45BA-BC54-417808448C5C}"/>
                </a:ext>
              </a:extLst>
            </p:cNvPr>
            <p:cNvSpPr>
              <a:spLocks/>
            </p:cNvSpPr>
            <p:nvPr/>
          </p:nvSpPr>
          <p:spPr bwMode="auto">
            <a:xfrm>
              <a:off x="3947" y="2262"/>
              <a:ext cx="75" cy="31"/>
            </a:xfrm>
            <a:custGeom>
              <a:avLst/>
              <a:gdLst>
                <a:gd name="T0" fmla="*/ 53 w 88"/>
                <a:gd name="T1" fmla="*/ 0 h 34"/>
                <a:gd name="T2" fmla="*/ 14 w 88"/>
                <a:gd name="T3" fmla="*/ 2 h 34"/>
                <a:gd name="T4" fmla="*/ 1 w 88"/>
                <a:gd name="T5" fmla="*/ 13 h 34"/>
                <a:gd name="T6" fmla="*/ 0 w 88"/>
                <a:gd name="T7" fmla="*/ 18 h 34"/>
                <a:gd name="T8" fmla="*/ 3 w 88"/>
                <a:gd name="T9" fmla="*/ 27 h 34"/>
                <a:gd name="T10" fmla="*/ 11 w 88"/>
                <a:gd name="T11" fmla="*/ 25 h 34"/>
                <a:gd name="T12" fmla="*/ 18 w 88"/>
                <a:gd name="T13" fmla="*/ 25 h 34"/>
                <a:gd name="T14" fmla="*/ 22 w 88"/>
                <a:gd name="T15" fmla="*/ 30 h 34"/>
                <a:gd name="T16" fmla="*/ 28 w 88"/>
                <a:gd name="T17" fmla="*/ 25 h 34"/>
                <a:gd name="T18" fmla="*/ 37 w 88"/>
                <a:gd name="T19" fmla="*/ 21 h 34"/>
                <a:gd name="T20" fmla="*/ 53 w 88"/>
                <a:gd name="T21" fmla="*/ 20 h 34"/>
                <a:gd name="T22" fmla="*/ 55 w 88"/>
                <a:gd name="T23" fmla="*/ 14 h 34"/>
                <a:gd name="T24" fmla="*/ 62 w 88"/>
                <a:gd name="T25" fmla="*/ 9 h 34"/>
                <a:gd name="T26" fmla="*/ 74 w 88"/>
                <a:gd name="T27" fmla="*/ 8 h 34"/>
                <a:gd name="T28" fmla="*/ 64 w 88"/>
                <a:gd name="T29" fmla="*/ 5 h 34"/>
                <a:gd name="T30" fmla="*/ 53 w 88"/>
                <a:gd name="T31" fmla="*/ 0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34"/>
                <a:gd name="T50" fmla="*/ 88 w 88"/>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34">
                  <a:moveTo>
                    <a:pt x="62" y="0"/>
                  </a:moveTo>
                  <a:lnTo>
                    <a:pt x="17" y="2"/>
                  </a:lnTo>
                  <a:lnTo>
                    <a:pt x="1" y="14"/>
                  </a:lnTo>
                  <a:lnTo>
                    <a:pt x="0" y="20"/>
                  </a:lnTo>
                  <a:lnTo>
                    <a:pt x="4" y="30"/>
                  </a:lnTo>
                  <a:lnTo>
                    <a:pt x="13" y="27"/>
                  </a:lnTo>
                  <a:lnTo>
                    <a:pt x="21" y="27"/>
                  </a:lnTo>
                  <a:lnTo>
                    <a:pt x="26" y="33"/>
                  </a:lnTo>
                  <a:lnTo>
                    <a:pt x="33" y="27"/>
                  </a:lnTo>
                  <a:lnTo>
                    <a:pt x="43" y="23"/>
                  </a:lnTo>
                  <a:lnTo>
                    <a:pt x="62" y="22"/>
                  </a:lnTo>
                  <a:lnTo>
                    <a:pt x="65" y="15"/>
                  </a:lnTo>
                  <a:lnTo>
                    <a:pt x="73" y="10"/>
                  </a:lnTo>
                  <a:lnTo>
                    <a:pt x="87" y="9"/>
                  </a:lnTo>
                  <a:lnTo>
                    <a:pt x="75" y="6"/>
                  </a:lnTo>
                  <a:lnTo>
                    <a:pt x="62"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77" name="Freeform 414">
              <a:extLst>
                <a:ext uri="{FF2B5EF4-FFF2-40B4-BE49-F238E27FC236}">
                  <a16:creationId xmlns:a16="http://schemas.microsoft.com/office/drawing/2014/main" id="{39B07357-8D0F-44C7-9055-3D9127AF3DB8}"/>
                </a:ext>
              </a:extLst>
            </p:cNvPr>
            <p:cNvSpPr>
              <a:spLocks/>
            </p:cNvSpPr>
            <p:nvPr/>
          </p:nvSpPr>
          <p:spPr bwMode="auto">
            <a:xfrm>
              <a:off x="3947" y="2262"/>
              <a:ext cx="75" cy="31"/>
            </a:xfrm>
            <a:custGeom>
              <a:avLst/>
              <a:gdLst>
                <a:gd name="T0" fmla="*/ 52 w 88"/>
                <a:gd name="T1" fmla="*/ 0 h 34"/>
                <a:gd name="T2" fmla="*/ 14 w 88"/>
                <a:gd name="T3" fmla="*/ 2 h 34"/>
                <a:gd name="T4" fmla="*/ 1 w 88"/>
                <a:gd name="T5" fmla="*/ 13 h 34"/>
                <a:gd name="T6" fmla="*/ 0 w 88"/>
                <a:gd name="T7" fmla="*/ 18 h 34"/>
                <a:gd name="T8" fmla="*/ 3 w 88"/>
                <a:gd name="T9" fmla="*/ 27 h 34"/>
                <a:gd name="T10" fmla="*/ 11 w 88"/>
                <a:gd name="T11" fmla="*/ 25 h 34"/>
                <a:gd name="T12" fmla="*/ 18 w 88"/>
                <a:gd name="T13" fmla="*/ 25 h 34"/>
                <a:gd name="T14" fmla="*/ 22 w 88"/>
                <a:gd name="T15" fmla="*/ 30 h 34"/>
                <a:gd name="T16" fmla="*/ 28 w 88"/>
                <a:gd name="T17" fmla="*/ 25 h 34"/>
                <a:gd name="T18" fmla="*/ 37 w 88"/>
                <a:gd name="T19" fmla="*/ 21 h 34"/>
                <a:gd name="T20" fmla="*/ 53 w 88"/>
                <a:gd name="T21" fmla="*/ 20 h 34"/>
                <a:gd name="T22" fmla="*/ 55 w 88"/>
                <a:gd name="T23" fmla="*/ 14 h 34"/>
                <a:gd name="T24" fmla="*/ 62 w 88"/>
                <a:gd name="T25" fmla="*/ 9 h 34"/>
                <a:gd name="T26" fmla="*/ 74 w 88"/>
                <a:gd name="T27" fmla="*/ 8 h 34"/>
                <a:gd name="T28" fmla="*/ 64 w 88"/>
                <a:gd name="T29" fmla="*/ 5 h 34"/>
                <a:gd name="T30" fmla="*/ 52 w 88"/>
                <a:gd name="T31" fmla="*/ 0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34"/>
                <a:gd name="T50" fmla="*/ 88 w 88"/>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34">
                  <a:moveTo>
                    <a:pt x="61" y="0"/>
                  </a:moveTo>
                  <a:lnTo>
                    <a:pt x="17" y="2"/>
                  </a:lnTo>
                  <a:lnTo>
                    <a:pt x="1" y="14"/>
                  </a:lnTo>
                  <a:lnTo>
                    <a:pt x="0" y="20"/>
                  </a:lnTo>
                  <a:lnTo>
                    <a:pt x="4" y="30"/>
                  </a:lnTo>
                  <a:lnTo>
                    <a:pt x="13" y="27"/>
                  </a:lnTo>
                  <a:lnTo>
                    <a:pt x="21" y="27"/>
                  </a:lnTo>
                  <a:lnTo>
                    <a:pt x="26" y="33"/>
                  </a:lnTo>
                  <a:lnTo>
                    <a:pt x="33" y="27"/>
                  </a:lnTo>
                  <a:lnTo>
                    <a:pt x="43" y="23"/>
                  </a:lnTo>
                  <a:lnTo>
                    <a:pt x="62" y="22"/>
                  </a:lnTo>
                  <a:lnTo>
                    <a:pt x="65" y="15"/>
                  </a:lnTo>
                  <a:lnTo>
                    <a:pt x="73" y="10"/>
                  </a:lnTo>
                  <a:lnTo>
                    <a:pt x="87" y="9"/>
                  </a:lnTo>
                  <a:lnTo>
                    <a:pt x="75" y="6"/>
                  </a:lnTo>
                  <a:lnTo>
                    <a:pt x="61"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78" name="Freeform 415">
              <a:extLst>
                <a:ext uri="{FF2B5EF4-FFF2-40B4-BE49-F238E27FC236}">
                  <a16:creationId xmlns:a16="http://schemas.microsoft.com/office/drawing/2014/main" id="{BC6D5BE4-04FC-4B68-AA78-7AC13F8333E3}"/>
                </a:ext>
              </a:extLst>
            </p:cNvPr>
            <p:cNvSpPr>
              <a:spLocks/>
            </p:cNvSpPr>
            <p:nvPr/>
          </p:nvSpPr>
          <p:spPr bwMode="auto">
            <a:xfrm>
              <a:off x="3165" y="1482"/>
              <a:ext cx="311" cy="381"/>
            </a:xfrm>
            <a:custGeom>
              <a:avLst/>
              <a:gdLst>
                <a:gd name="T0" fmla="*/ 290 w 363"/>
                <a:gd name="T1" fmla="*/ 44 h 411"/>
                <a:gd name="T2" fmla="*/ 274 w 363"/>
                <a:gd name="T3" fmla="*/ 39 h 411"/>
                <a:gd name="T4" fmla="*/ 287 w 363"/>
                <a:gd name="T5" fmla="*/ 39 h 411"/>
                <a:gd name="T6" fmla="*/ 299 w 363"/>
                <a:gd name="T7" fmla="*/ 35 h 411"/>
                <a:gd name="T8" fmla="*/ 302 w 363"/>
                <a:gd name="T9" fmla="*/ 19 h 411"/>
                <a:gd name="T10" fmla="*/ 286 w 363"/>
                <a:gd name="T11" fmla="*/ 9 h 411"/>
                <a:gd name="T12" fmla="*/ 258 w 363"/>
                <a:gd name="T13" fmla="*/ 5 h 411"/>
                <a:gd name="T14" fmla="*/ 231 w 363"/>
                <a:gd name="T15" fmla="*/ 6 h 411"/>
                <a:gd name="T16" fmla="*/ 210 w 363"/>
                <a:gd name="T17" fmla="*/ 13 h 411"/>
                <a:gd name="T18" fmla="*/ 198 w 363"/>
                <a:gd name="T19" fmla="*/ 19 h 411"/>
                <a:gd name="T20" fmla="*/ 193 w 363"/>
                <a:gd name="T21" fmla="*/ 31 h 411"/>
                <a:gd name="T22" fmla="*/ 178 w 363"/>
                <a:gd name="T23" fmla="*/ 31 h 411"/>
                <a:gd name="T24" fmla="*/ 170 w 363"/>
                <a:gd name="T25" fmla="*/ 30 h 411"/>
                <a:gd name="T26" fmla="*/ 160 w 363"/>
                <a:gd name="T27" fmla="*/ 44 h 411"/>
                <a:gd name="T28" fmla="*/ 147 w 363"/>
                <a:gd name="T29" fmla="*/ 50 h 411"/>
                <a:gd name="T30" fmla="*/ 137 w 363"/>
                <a:gd name="T31" fmla="*/ 62 h 411"/>
                <a:gd name="T32" fmla="*/ 124 w 363"/>
                <a:gd name="T33" fmla="*/ 104 h 411"/>
                <a:gd name="T34" fmla="*/ 91 w 363"/>
                <a:gd name="T35" fmla="*/ 170 h 411"/>
                <a:gd name="T36" fmla="*/ 64 w 363"/>
                <a:gd name="T37" fmla="*/ 212 h 411"/>
                <a:gd name="T38" fmla="*/ 28 w 363"/>
                <a:gd name="T39" fmla="*/ 248 h 411"/>
                <a:gd name="T40" fmla="*/ 13 w 363"/>
                <a:gd name="T41" fmla="*/ 262 h 411"/>
                <a:gd name="T42" fmla="*/ 4 w 363"/>
                <a:gd name="T43" fmla="*/ 277 h 411"/>
                <a:gd name="T44" fmla="*/ 0 w 363"/>
                <a:gd name="T45" fmla="*/ 298 h 411"/>
                <a:gd name="T46" fmla="*/ 4 w 363"/>
                <a:gd name="T47" fmla="*/ 311 h 411"/>
                <a:gd name="T48" fmla="*/ 7 w 363"/>
                <a:gd name="T49" fmla="*/ 317 h 411"/>
                <a:gd name="T50" fmla="*/ 3 w 363"/>
                <a:gd name="T51" fmla="*/ 324 h 411"/>
                <a:gd name="T52" fmla="*/ 1 w 363"/>
                <a:gd name="T53" fmla="*/ 340 h 411"/>
                <a:gd name="T54" fmla="*/ 3 w 363"/>
                <a:gd name="T55" fmla="*/ 358 h 411"/>
                <a:gd name="T56" fmla="*/ 15 w 363"/>
                <a:gd name="T57" fmla="*/ 375 h 411"/>
                <a:gd name="T58" fmla="*/ 35 w 363"/>
                <a:gd name="T59" fmla="*/ 375 h 411"/>
                <a:gd name="T60" fmla="*/ 48 w 363"/>
                <a:gd name="T61" fmla="*/ 360 h 411"/>
                <a:gd name="T62" fmla="*/ 52 w 363"/>
                <a:gd name="T63" fmla="*/ 346 h 411"/>
                <a:gd name="T64" fmla="*/ 64 w 363"/>
                <a:gd name="T65" fmla="*/ 336 h 411"/>
                <a:gd name="T66" fmla="*/ 71 w 363"/>
                <a:gd name="T67" fmla="*/ 319 h 411"/>
                <a:gd name="T68" fmla="*/ 78 w 363"/>
                <a:gd name="T69" fmla="*/ 329 h 411"/>
                <a:gd name="T70" fmla="*/ 90 w 363"/>
                <a:gd name="T71" fmla="*/ 317 h 411"/>
                <a:gd name="T72" fmla="*/ 91 w 363"/>
                <a:gd name="T73" fmla="*/ 240 h 411"/>
                <a:gd name="T74" fmla="*/ 110 w 363"/>
                <a:gd name="T75" fmla="*/ 222 h 411"/>
                <a:gd name="T76" fmla="*/ 120 w 363"/>
                <a:gd name="T77" fmla="*/ 184 h 411"/>
                <a:gd name="T78" fmla="*/ 124 w 363"/>
                <a:gd name="T79" fmla="*/ 168 h 411"/>
                <a:gd name="T80" fmla="*/ 146 w 363"/>
                <a:gd name="T81" fmla="*/ 124 h 411"/>
                <a:gd name="T82" fmla="*/ 152 w 363"/>
                <a:gd name="T83" fmla="*/ 114 h 411"/>
                <a:gd name="T84" fmla="*/ 158 w 363"/>
                <a:gd name="T85" fmla="*/ 96 h 411"/>
                <a:gd name="T86" fmla="*/ 188 w 363"/>
                <a:gd name="T87" fmla="*/ 69 h 411"/>
                <a:gd name="T88" fmla="*/ 211 w 363"/>
                <a:gd name="T89" fmla="*/ 57 h 411"/>
                <a:gd name="T90" fmla="*/ 221 w 363"/>
                <a:gd name="T91" fmla="*/ 64 h 411"/>
                <a:gd name="T92" fmla="*/ 246 w 363"/>
                <a:gd name="T93" fmla="*/ 63 h 411"/>
                <a:gd name="T94" fmla="*/ 254 w 363"/>
                <a:gd name="T95" fmla="*/ 54 h 411"/>
                <a:gd name="T96" fmla="*/ 260 w 363"/>
                <a:gd name="T97" fmla="*/ 45 h 411"/>
                <a:gd name="T98" fmla="*/ 299 w 363"/>
                <a:gd name="T99" fmla="*/ 61 h 411"/>
                <a:gd name="T100" fmla="*/ 302 w 363"/>
                <a:gd name="T101" fmla="*/ 52 h 411"/>
                <a:gd name="T102" fmla="*/ 299 w 363"/>
                <a:gd name="T103" fmla="*/ 47 h 4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3"/>
                <a:gd name="T157" fmla="*/ 0 h 411"/>
                <a:gd name="T158" fmla="*/ 363 w 363"/>
                <a:gd name="T159" fmla="*/ 411 h 4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3" h="411">
                  <a:moveTo>
                    <a:pt x="349" y="51"/>
                  </a:moveTo>
                  <a:lnTo>
                    <a:pt x="338" y="48"/>
                  </a:lnTo>
                  <a:lnTo>
                    <a:pt x="324" y="43"/>
                  </a:lnTo>
                  <a:lnTo>
                    <a:pt x="320" y="42"/>
                  </a:lnTo>
                  <a:lnTo>
                    <a:pt x="338" y="41"/>
                  </a:lnTo>
                  <a:lnTo>
                    <a:pt x="335" y="42"/>
                  </a:lnTo>
                  <a:lnTo>
                    <a:pt x="340" y="41"/>
                  </a:lnTo>
                  <a:lnTo>
                    <a:pt x="349" y="38"/>
                  </a:lnTo>
                  <a:lnTo>
                    <a:pt x="352" y="30"/>
                  </a:lnTo>
                  <a:lnTo>
                    <a:pt x="353" y="21"/>
                  </a:lnTo>
                  <a:lnTo>
                    <a:pt x="337" y="19"/>
                  </a:lnTo>
                  <a:lnTo>
                    <a:pt x="334" y="10"/>
                  </a:lnTo>
                  <a:lnTo>
                    <a:pt x="324" y="3"/>
                  </a:lnTo>
                  <a:lnTo>
                    <a:pt x="301" y="5"/>
                  </a:lnTo>
                  <a:lnTo>
                    <a:pt x="277" y="0"/>
                  </a:lnTo>
                  <a:lnTo>
                    <a:pt x="270" y="6"/>
                  </a:lnTo>
                  <a:lnTo>
                    <a:pt x="259" y="11"/>
                  </a:lnTo>
                  <a:lnTo>
                    <a:pt x="245" y="14"/>
                  </a:lnTo>
                  <a:lnTo>
                    <a:pt x="233" y="18"/>
                  </a:lnTo>
                  <a:lnTo>
                    <a:pt x="231" y="21"/>
                  </a:lnTo>
                  <a:lnTo>
                    <a:pt x="229" y="29"/>
                  </a:lnTo>
                  <a:lnTo>
                    <a:pt x="225" y="33"/>
                  </a:lnTo>
                  <a:lnTo>
                    <a:pt x="219" y="36"/>
                  </a:lnTo>
                  <a:lnTo>
                    <a:pt x="208" y="33"/>
                  </a:lnTo>
                  <a:lnTo>
                    <a:pt x="208" y="31"/>
                  </a:lnTo>
                  <a:lnTo>
                    <a:pt x="199" y="32"/>
                  </a:lnTo>
                  <a:lnTo>
                    <a:pt x="192" y="38"/>
                  </a:lnTo>
                  <a:lnTo>
                    <a:pt x="187" y="48"/>
                  </a:lnTo>
                  <a:lnTo>
                    <a:pt x="180" y="54"/>
                  </a:lnTo>
                  <a:lnTo>
                    <a:pt x="172" y="54"/>
                  </a:lnTo>
                  <a:lnTo>
                    <a:pt x="168" y="58"/>
                  </a:lnTo>
                  <a:lnTo>
                    <a:pt x="160" y="67"/>
                  </a:lnTo>
                  <a:lnTo>
                    <a:pt x="157" y="82"/>
                  </a:lnTo>
                  <a:lnTo>
                    <a:pt x="145" y="112"/>
                  </a:lnTo>
                  <a:lnTo>
                    <a:pt x="124" y="148"/>
                  </a:lnTo>
                  <a:lnTo>
                    <a:pt x="106" y="183"/>
                  </a:lnTo>
                  <a:lnTo>
                    <a:pt x="87" y="223"/>
                  </a:lnTo>
                  <a:lnTo>
                    <a:pt x="75" y="229"/>
                  </a:lnTo>
                  <a:lnTo>
                    <a:pt x="56" y="253"/>
                  </a:lnTo>
                  <a:lnTo>
                    <a:pt x="33" y="268"/>
                  </a:lnTo>
                  <a:lnTo>
                    <a:pt x="22" y="279"/>
                  </a:lnTo>
                  <a:lnTo>
                    <a:pt x="15" y="283"/>
                  </a:lnTo>
                  <a:lnTo>
                    <a:pt x="11" y="295"/>
                  </a:lnTo>
                  <a:lnTo>
                    <a:pt x="5" y="299"/>
                  </a:lnTo>
                  <a:lnTo>
                    <a:pt x="0" y="310"/>
                  </a:lnTo>
                  <a:lnTo>
                    <a:pt x="0" y="322"/>
                  </a:lnTo>
                  <a:lnTo>
                    <a:pt x="2" y="331"/>
                  </a:lnTo>
                  <a:lnTo>
                    <a:pt x="5" y="335"/>
                  </a:lnTo>
                  <a:lnTo>
                    <a:pt x="9" y="340"/>
                  </a:lnTo>
                  <a:lnTo>
                    <a:pt x="8" y="342"/>
                  </a:lnTo>
                  <a:lnTo>
                    <a:pt x="5" y="344"/>
                  </a:lnTo>
                  <a:lnTo>
                    <a:pt x="4" y="350"/>
                  </a:lnTo>
                  <a:lnTo>
                    <a:pt x="4" y="358"/>
                  </a:lnTo>
                  <a:lnTo>
                    <a:pt x="1" y="367"/>
                  </a:lnTo>
                  <a:lnTo>
                    <a:pt x="1" y="376"/>
                  </a:lnTo>
                  <a:lnTo>
                    <a:pt x="3" y="386"/>
                  </a:lnTo>
                  <a:lnTo>
                    <a:pt x="9" y="397"/>
                  </a:lnTo>
                  <a:lnTo>
                    <a:pt x="17" y="404"/>
                  </a:lnTo>
                  <a:lnTo>
                    <a:pt x="30" y="410"/>
                  </a:lnTo>
                  <a:lnTo>
                    <a:pt x="41" y="405"/>
                  </a:lnTo>
                  <a:lnTo>
                    <a:pt x="50" y="398"/>
                  </a:lnTo>
                  <a:lnTo>
                    <a:pt x="56" y="388"/>
                  </a:lnTo>
                  <a:lnTo>
                    <a:pt x="60" y="376"/>
                  </a:lnTo>
                  <a:lnTo>
                    <a:pt x="61" y="373"/>
                  </a:lnTo>
                  <a:lnTo>
                    <a:pt x="72" y="368"/>
                  </a:lnTo>
                  <a:lnTo>
                    <a:pt x="75" y="362"/>
                  </a:lnTo>
                  <a:lnTo>
                    <a:pt x="82" y="352"/>
                  </a:lnTo>
                  <a:lnTo>
                    <a:pt x="83" y="344"/>
                  </a:lnTo>
                  <a:lnTo>
                    <a:pt x="83" y="339"/>
                  </a:lnTo>
                  <a:lnTo>
                    <a:pt x="91" y="355"/>
                  </a:lnTo>
                  <a:lnTo>
                    <a:pt x="100" y="351"/>
                  </a:lnTo>
                  <a:lnTo>
                    <a:pt x="105" y="342"/>
                  </a:lnTo>
                  <a:lnTo>
                    <a:pt x="106" y="322"/>
                  </a:lnTo>
                  <a:lnTo>
                    <a:pt x="106" y="259"/>
                  </a:lnTo>
                  <a:lnTo>
                    <a:pt x="104" y="253"/>
                  </a:lnTo>
                  <a:lnTo>
                    <a:pt x="128" y="239"/>
                  </a:lnTo>
                  <a:lnTo>
                    <a:pt x="129" y="215"/>
                  </a:lnTo>
                  <a:lnTo>
                    <a:pt x="140" y="198"/>
                  </a:lnTo>
                  <a:lnTo>
                    <a:pt x="143" y="181"/>
                  </a:lnTo>
                  <a:lnTo>
                    <a:pt x="145" y="181"/>
                  </a:lnTo>
                  <a:lnTo>
                    <a:pt x="168" y="156"/>
                  </a:lnTo>
                  <a:lnTo>
                    <a:pt x="170" y="134"/>
                  </a:lnTo>
                  <a:lnTo>
                    <a:pt x="172" y="132"/>
                  </a:lnTo>
                  <a:lnTo>
                    <a:pt x="177" y="123"/>
                  </a:lnTo>
                  <a:lnTo>
                    <a:pt x="178" y="118"/>
                  </a:lnTo>
                  <a:lnTo>
                    <a:pt x="184" y="104"/>
                  </a:lnTo>
                  <a:lnTo>
                    <a:pt x="204" y="85"/>
                  </a:lnTo>
                  <a:lnTo>
                    <a:pt x="219" y="74"/>
                  </a:lnTo>
                  <a:lnTo>
                    <a:pt x="238" y="63"/>
                  </a:lnTo>
                  <a:lnTo>
                    <a:pt x="246" y="61"/>
                  </a:lnTo>
                  <a:lnTo>
                    <a:pt x="251" y="64"/>
                  </a:lnTo>
                  <a:lnTo>
                    <a:pt x="258" y="69"/>
                  </a:lnTo>
                  <a:lnTo>
                    <a:pt x="278" y="70"/>
                  </a:lnTo>
                  <a:lnTo>
                    <a:pt x="287" y="68"/>
                  </a:lnTo>
                  <a:lnTo>
                    <a:pt x="294" y="65"/>
                  </a:lnTo>
                  <a:lnTo>
                    <a:pt x="296" y="58"/>
                  </a:lnTo>
                  <a:lnTo>
                    <a:pt x="299" y="52"/>
                  </a:lnTo>
                  <a:lnTo>
                    <a:pt x="304" y="49"/>
                  </a:lnTo>
                  <a:lnTo>
                    <a:pt x="315" y="49"/>
                  </a:lnTo>
                  <a:lnTo>
                    <a:pt x="349" y="66"/>
                  </a:lnTo>
                  <a:lnTo>
                    <a:pt x="350" y="65"/>
                  </a:lnTo>
                  <a:lnTo>
                    <a:pt x="352" y="56"/>
                  </a:lnTo>
                  <a:lnTo>
                    <a:pt x="362" y="55"/>
                  </a:lnTo>
                  <a:lnTo>
                    <a:pt x="349" y="51"/>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79" name="Freeform 416">
              <a:extLst>
                <a:ext uri="{FF2B5EF4-FFF2-40B4-BE49-F238E27FC236}">
                  <a16:creationId xmlns:a16="http://schemas.microsoft.com/office/drawing/2014/main" id="{0C18F059-20A8-4F31-A99F-04917BEF45EE}"/>
                </a:ext>
              </a:extLst>
            </p:cNvPr>
            <p:cNvSpPr>
              <a:spLocks/>
            </p:cNvSpPr>
            <p:nvPr/>
          </p:nvSpPr>
          <p:spPr bwMode="auto">
            <a:xfrm>
              <a:off x="2993" y="2125"/>
              <a:ext cx="145" cy="124"/>
            </a:xfrm>
            <a:custGeom>
              <a:avLst/>
              <a:gdLst>
                <a:gd name="T0" fmla="*/ 133 w 171"/>
                <a:gd name="T1" fmla="*/ 42 h 133"/>
                <a:gd name="T2" fmla="*/ 121 w 171"/>
                <a:gd name="T3" fmla="*/ 48 h 133"/>
                <a:gd name="T4" fmla="*/ 109 w 171"/>
                <a:gd name="T5" fmla="*/ 63 h 133"/>
                <a:gd name="T6" fmla="*/ 105 w 171"/>
                <a:gd name="T7" fmla="*/ 77 h 133"/>
                <a:gd name="T8" fmla="*/ 86 w 171"/>
                <a:gd name="T9" fmla="*/ 108 h 133"/>
                <a:gd name="T10" fmla="*/ 63 w 171"/>
                <a:gd name="T11" fmla="*/ 108 h 133"/>
                <a:gd name="T12" fmla="*/ 49 w 171"/>
                <a:gd name="T13" fmla="*/ 110 h 133"/>
                <a:gd name="T14" fmla="*/ 36 w 171"/>
                <a:gd name="T15" fmla="*/ 111 h 133"/>
                <a:gd name="T16" fmla="*/ 26 w 171"/>
                <a:gd name="T17" fmla="*/ 118 h 133"/>
                <a:gd name="T18" fmla="*/ 20 w 171"/>
                <a:gd name="T19" fmla="*/ 120 h 133"/>
                <a:gd name="T20" fmla="*/ 14 w 171"/>
                <a:gd name="T21" fmla="*/ 114 h 133"/>
                <a:gd name="T22" fmla="*/ 16 w 171"/>
                <a:gd name="T23" fmla="*/ 100 h 133"/>
                <a:gd name="T24" fmla="*/ 22 w 171"/>
                <a:gd name="T25" fmla="*/ 94 h 133"/>
                <a:gd name="T26" fmla="*/ 21 w 171"/>
                <a:gd name="T27" fmla="*/ 86 h 133"/>
                <a:gd name="T28" fmla="*/ 26 w 171"/>
                <a:gd name="T29" fmla="*/ 73 h 133"/>
                <a:gd name="T30" fmla="*/ 25 w 171"/>
                <a:gd name="T31" fmla="*/ 55 h 133"/>
                <a:gd name="T32" fmla="*/ 29 w 171"/>
                <a:gd name="T33" fmla="*/ 38 h 133"/>
                <a:gd name="T34" fmla="*/ 35 w 171"/>
                <a:gd name="T35" fmla="*/ 32 h 133"/>
                <a:gd name="T36" fmla="*/ 32 w 171"/>
                <a:gd name="T37" fmla="*/ 29 h 133"/>
                <a:gd name="T38" fmla="*/ 22 w 171"/>
                <a:gd name="T39" fmla="*/ 25 h 133"/>
                <a:gd name="T40" fmla="*/ 3 w 171"/>
                <a:gd name="T41" fmla="*/ 26 h 133"/>
                <a:gd name="T42" fmla="*/ 3 w 171"/>
                <a:gd name="T43" fmla="*/ 18 h 133"/>
                <a:gd name="T44" fmla="*/ 2 w 171"/>
                <a:gd name="T45" fmla="*/ 10 h 133"/>
                <a:gd name="T46" fmla="*/ 5 w 171"/>
                <a:gd name="T47" fmla="*/ 9 h 133"/>
                <a:gd name="T48" fmla="*/ 20 w 171"/>
                <a:gd name="T49" fmla="*/ 0 h 133"/>
                <a:gd name="T50" fmla="*/ 25 w 171"/>
                <a:gd name="T51" fmla="*/ 3 h 133"/>
                <a:gd name="T52" fmla="*/ 53 w 171"/>
                <a:gd name="T53" fmla="*/ 5 h 133"/>
                <a:gd name="T54" fmla="*/ 76 w 171"/>
                <a:gd name="T55" fmla="*/ 7 h 133"/>
                <a:gd name="T56" fmla="*/ 91 w 171"/>
                <a:gd name="T57" fmla="*/ 5 h 133"/>
                <a:gd name="T58" fmla="*/ 92 w 171"/>
                <a:gd name="T59" fmla="*/ 10 h 133"/>
                <a:gd name="T60" fmla="*/ 107 w 171"/>
                <a:gd name="T61" fmla="*/ 18 h 133"/>
                <a:gd name="T62" fmla="*/ 114 w 171"/>
                <a:gd name="T63" fmla="*/ 25 h 133"/>
                <a:gd name="T64" fmla="*/ 122 w 171"/>
                <a:gd name="T65" fmla="*/ 32 h 133"/>
                <a:gd name="T66" fmla="*/ 137 w 171"/>
                <a:gd name="T67" fmla="*/ 38 h 133"/>
                <a:gd name="T68" fmla="*/ 142 w 171"/>
                <a:gd name="T69" fmla="*/ 43 h 1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33"/>
                <a:gd name="T107" fmla="*/ 171 w 171"/>
                <a:gd name="T108" fmla="*/ 133 h 1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33">
                  <a:moveTo>
                    <a:pt x="167" y="46"/>
                  </a:moveTo>
                  <a:lnTo>
                    <a:pt x="157" y="45"/>
                  </a:lnTo>
                  <a:lnTo>
                    <a:pt x="149" y="47"/>
                  </a:lnTo>
                  <a:lnTo>
                    <a:pt x="143" y="51"/>
                  </a:lnTo>
                  <a:lnTo>
                    <a:pt x="131" y="60"/>
                  </a:lnTo>
                  <a:lnTo>
                    <a:pt x="128" y="68"/>
                  </a:lnTo>
                  <a:lnTo>
                    <a:pt x="130" y="77"/>
                  </a:lnTo>
                  <a:lnTo>
                    <a:pt x="124" y="83"/>
                  </a:lnTo>
                  <a:lnTo>
                    <a:pt x="115" y="95"/>
                  </a:lnTo>
                  <a:lnTo>
                    <a:pt x="102" y="116"/>
                  </a:lnTo>
                  <a:lnTo>
                    <a:pt x="95" y="117"/>
                  </a:lnTo>
                  <a:lnTo>
                    <a:pt x="74" y="116"/>
                  </a:lnTo>
                  <a:lnTo>
                    <a:pt x="65" y="116"/>
                  </a:lnTo>
                  <a:lnTo>
                    <a:pt x="58" y="118"/>
                  </a:lnTo>
                  <a:lnTo>
                    <a:pt x="53" y="121"/>
                  </a:lnTo>
                  <a:lnTo>
                    <a:pt x="43" y="119"/>
                  </a:lnTo>
                  <a:lnTo>
                    <a:pt x="36" y="120"/>
                  </a:lnTo>
                  <a:lnTo>
                    <a:pt x="31" y="127"/>
                  </a:lnTo>
                  <a:lnTo>
                    <a:pt x="31" y="132"/>
                  </a:lnTo>
                  <a:lnTo>
                    <a:pt x="24" y="129"/>
                  </a:lnTo>
                  <a:lnTo>
                    <a:pt x="19" y="127"/>
                  </a:lnTo>
                  <a:lnTo>
                    <a:pt x="16" y="122"/>
                  </a:lnTo>
                  <a:lnTo>
                    <a:pt x="16" y="117"/>
                  </a:lnTo>
                  <a:lnTo>
                    <a:pt x="19" y="107"/>
                  </a:lnTo>
                  <a:lnTo>
                    <a:pt x="24" y="102"/>
                  </a:lnTo>
                  <a:lnTo>
                    <a:pt x="26" y="101"/>
                  </a:lnTo>
                  <a:lnTo>
                    <a:pt x="31" y="97"/>
                  </a:lnTo>
                  <a:lnTo>
                    <a:pt x="25" y="92"/>
                  </a:lnTo>
                  <a:lnTo>
                    <a:pt x="29" y="88"/>
                  </a:lnTo>
                  <a:lnTo>
                    <a:pt x="31" y="78"/>
                  </a:lnTo>
                  <a:lnTo>
                    <a:pt x="31" y="71"/>
                  </a:lnTo>
                  <a:lnTo>
                    <a:pt x="29" y="59"/>
                  </a:lnTo>
                  <a:lnTo>
                    <a:pt x="31" y="49"/>
                  </a:lnTo>
                  <a:lnTo>
                    <a:pt x="34" y="41"/>
                  </a:lnTo>
                  <a:lnTo>
                    <a:pt x="38" y="39"/>
                  </a:lnTo>
                  <a:lnTo>
                    <a:pt x="41" y="34"/>
                  </a:lnTo>
                  <a:lnTo>
                    <a:pt x="41" y="33"/>
                  </a:lnTo>
                  <a:lnTo>
                    <a:pt x="38" y="31"/>
                  </a:lnTo>
                  <a:lnTo>
                    <a:pt x="29" y="27"/>
                  </a:lnTo>
                  <a:lnTo>
                    <a:pt x="26" y="27"/>
                  </a:lnTo>
                  <a:lnTo>
                    <a:pt x="11" y="30"/>
                  </a:lnTo>
                  <a:lnTo>
                    <a:pt x="3" y="28"/>
                  </a:lnTo>
                  <a:lnTo>
                    <a:pt x="3" y="23"/>
                  </a:lnTo>
                  <a:lnTo>
                    <a:pt x="3" y="19"/>
                  </a:lnTo>
                  <a:lnTo>
                    <a:pt x="0" y="13"/>
                  </a:lnTo>
                  <a:lnTo>
                    <a:pt x="2" y="11"/>
                  </a:lnTo>
                  <a:lnTo>
                    <a:pt x="4" y="9"/>
                  </a:lnTo>
                  <a:lnTo>
                    <a:pt x="6" y="10"/>
                  </a:lnTo>
                  <a:lnTo>
                    <a:pt x="19" y="1"/>
                  </a:lnTo>
                  <a:lnTo>
                    <a:pt x="23" y="0"/>
                  </a:lnTo>
                  <a:lnTo>
                    <a:pt x="26" y="1"/>
                  </a:lnTo>
                  <a:lnTo>
                    <a:pt x="29" y="3"/>
                  </a:lnTo>
                  <a:lnTo>
                    <a:pt x="55" y="6"/>
                  </a:lnTo>
                  <a:lnTo>
                    <a:pt x="62" y="5"/>
                  </a:lnTo>
                  <a:lnTo>
                    <a:pt x="77" y="6"/>
                  </a:lnTo>
                  <a:lnTo>
                    <a:pt x="90" y="7"/>
                  </a:lnTo>
                  <a:lnTo>
                    <a:pt x="105" y="4"/>
                  </a:lnTo>
                  <a:lnTo>
                    <a:pt x="107" y="5"/>
                  </a:lnTo>
                  <a:lnTo>
                    <a:pt x="109" y="9"/>
                  </a:lnTo>
                  <a:lnTo>
                    <a:pt x="109" y="11"/>
                  </a:lnTo>
                  <a:lnTo>
                    <a:pt x="121" y="18"/>
                  </a:lnTo>
                  <a:lnTo>
                    <a:pt x="126" y="19"/>
                  </a:lnTo>
                  <a:lnTo>
                    <a:pt x="130" y="22"/>
                  </a:lnTo>
                  <a:lnTo>
                    <a:pt x="134" y="27"/>
                  </a:lnTo>
                  <a:lnTo>
                    <a:pt x="136" y="25"/>
                  </a:lnTo>
                  <a:lnTo>
                    <a:pt x="144" y="34"/>
                  </a:lnTo>
                  <a:lnTo>
                    <a:pt x="144" y="36"/>
                  </a:lnTo>
                  <a:lnTo>
                    <a:pt x="162" y="41"/>
                  </a:lnTo>
                  <a:lnTo>
                    <a:pt x="170" y="42"/>
                  </a:lnTo>
                  <a:lnTo>
                    <a:pt x="167" y="46"/>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80" name="Freeform 417">
              <a:extLst>
                <a:ext uri="{FF2B5EF4-FFF2-40B4-BE49-F238E27FC236}">
                  <a16:creationId xmlns:a16="http://schemas.microsoft.com/office/drawing/2014/main" id="{1B6134AD-F657-4D38-BA86-1F473C3F8720}"/>
                </a:ext>
              </a:extLst>
            </p:cNvPr>
            <p:cNvSpPr>
              <a:spLocks/>
            </p:cNvSpPr>
            <p:nvPr/>
          </p:nvSpPr>
          <p:spPr bwMode="auto">
            <a:xfrm>
              <a:off x="3130" y="2194"/>
              <a:ext cx="18" cy="18"/>
            </a:xfrm>
            <a:custGeom>
              <a:avLst/>
              <a:gdLst>
                <a:gd name="T0" fmla="*/ 15 w 20"/>
                <a:gd name="T1" fmla="*/ 0 h 19"/>
                <a:gd name="T2" fmla="*/ 10 w 20"/>
                <a:gd name="T3" fmla="*/ 0 h 19"/>
                <a:gd name="T4" fmla="*/ 2 w 20"/>
                <a:gd name="T5" fmla="*/ 0 h 19"/>
                <a:gd name="T6" fmla="*/ 0 w 20"/>
                <a:gd name="T7" fmla="*/ 9 h 19"/>
                <a:gd name="T8" fmla="*/ 0 w 20"/>
                <a:gd name="T9" fmla="*/ 12 h 19"/>
                <a:gd name="T10" fmla="*/ 4 w 20"/>
                <a:gd name="T11" fmla="*/ 17 h 19"/>
                <a:gd name="T12" fmla="*/ 14 w 20"/>
                <a:gd name="T13" fmla="*/ 12 h 19"/>
                <a:gd name="T14" fmla="*/ 17 w 20"/>
                <a:gd name="T15" fmla="*/ 10 h 19"/>
                <a:gd name="T16" fmla="*/ 15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17" y="0"/>
                  </a:moveTo>
                  <a:lnTo>
                    <a:pt x="11" y="0"/>
                  </a:lnTo>
                  <a:lnTo>
                    <a:pt x="2" y="0"/>
                  </a:lnTo>
                  <a:lnTo>
                    <a:pt x="0" y="9"/>
                  </a:lnTo>
                  <a:lnTo>
                    <a:pt x="0" y="13"/>
                  </a:lnTo>
                  <a:lnTo>
                    <a:pt x="4" y="18"/>
                  </a:lnTo>
                  <a:lnTo>
                    <a:pt x="15" y="13"/>
                  </a:lnTo>
                  <a:lnTo>
                    <a:pt x="19" y="11"/>
                  </a:lnTo>
                  <a:lnTo>
                    <a:pt x="17"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81" name="Freeform 418">
              <a:extLst>
                <a:ext uri="{FF2B5EF4-FFF2-40B4-BE49-F238E27FC236}">
                  <a16:creationId xmlns:a16="http://schemas.microsoft.com/office/drawing/2014/main" id="{21C059A4-B549-47AA-B812-6071FA9B3584}"/>
                </a:ext>
              </a:extLst>
            </p:cNvPr>
            <p:cNvSpPr>
              <a:spLocks/>
            </p:cNvSpPr>
            <p:nvPr/>
          </p:nvSpPr>
          <p:spPr bwMode="auto">
            <a:xfrm>
              <a:off x="3177" y="2090"/>
              <a:ext cx="146" cy="138"/>
            </a:xfrm>
            <a:custGeom>
              <a:avLst/>
              <a:gdLst>
                <a:gd name="T0" fmla="*/ 84 w 171"/>
                <a:gd name="T1" fmla="*/ 16 h 149"/>
                <a:gd name="T2" fmla="*/ 86 w 171"/>
                <a:gd name="T3" fmla="*/ 19 h 149"/>
                <a:gd name="T4" fmla="*/ 78 w 171"/>
                <a:gd name="T5" fmla="*/ 22 h 149"/>
                <a:gd name="T6" fmla="*/ 78 w 171"/>
                <a:gd name="T7" fmla="*/ 37 h 149"/>
                <a:gd name="T8" fmla="*/ 94 w 171"/>
                <a:gd name="T9" fmla="*/ 48 h 149"/>
                <a:gd name="T10" fmla="*/ 99 w 171"/>
                <a:gd name="T11" fmla="*/ 60 h 149"/>
                <a:gd name="T12" fmla="*/ 136 w 171"/>
                <a:gd name="T13" fmla="*/ 94 h 149"/>
                <a:gd name="T14" fmla="*/ 139 w 171"/>
                <a:gd name="T15" fmla="*/ 116 h 149"/>
                <a:gd name="T16" fmla="*/ 126 w 171"/>
                <a:gd name="T17" fmla="*/ 108 h 149"/>
                <a:gd name="T18" fmla="*/ 126 w 171"/>
                <a:gd name="T19" fmla="*/ 122 h 149"/>
                <a:gd name="T20" fmla="*/ 120 w 171"/>
                <a:gd name="T21" fmla="*/ 132 h 149"/>
                <a:gd name="T22" fmla="*/ 110 w 171"/>
                <a:gd name="T23" fmla="*/ 132 h 149"/>
                <a:gd name="T24" fmla="*/ 108 w 171"/>
                <a:gd name="T25" fmla="*/ 121 h 149"/>
                <a:gd name="T26" fmla="*/ 114 w 171"/>
                <a:gd name="T27" fmla="*/ 119 h 149"/>
                <a:gd name="T28" fmla="*/ 106 w 171"/>
                <a:gd name="T29" fmla="*/ 103 h 149"/>
                <a:gd name="T30" fmla="*/ 82 w 171"/>
                <a:gd name="T31" fmla="*/ 86 h 149"/>
                <a:gd name="T32" fmla="*/ 67 w 171"/>
                <a:gd name="T33" fmla="*/ 70 h 149"/>
                <a:gd name="T34" fmla="*/ 45 w 171"/>
                <a:gd name="T35" fmla="*/ 42 h 149"/>
                <a:gd name="T36" fmla="*/ 36 w 171"/>
                <a:gd name="T37" fmla="*/ 37 h 149"/>
                <a:gd name="T38" fmla="*/ 12 w 171"/>
                <a:gd name="T39" fmla="*/ 45 h 149"/>
                <a:gd name="T40" fmla="*/ 12 w 171"/>
                <a:gd name="T41" fmla="*/ 40 h 149"/>
                <a:gd name="T42" fmla="*/ 2 w 171"/>
                <a:gd name="T43" fmla="*/ 30 h 149"/>
                <a:gd name="T44" fmla="*/ 9 w 171"/>
                <a:gd name="T45" fmla="*/ 21 h 149"/>
                <a:gd name="T46" fmla="*/ 26 w 171"/>
                <a:gd name="T47" fmla="*/ 15 h 149"/>
                <a:gd name="T48" fmla="*/ 26 w 171"/>
                <a:gd name="T49" fmla="*/ 11 h 149"/>
                <a:gd name="T50" fmla="*/ 30 w 171"/>
                <a:gd name="T51" fmla="*/ 15 h 149"/>
                <a:gd name="T52" fmla="*/ 38 w 171"/>
                <a:gd name="T53" fmla="*/ 9 h 149"/>
                <a:gd name="T54" fmla="*/ 41 w 171"/>
                <a:gd name="T55" fmla="*/ 9 h 149"/>
                <a:gd name="T56" fmla="*/ 44 w 171"/>
                <a:gd name="T57" fmla="*/ 11 h 149"/>
                <a:gd name="T58" fmla="*/ 44 w 171"/>
                <a:gd name="T59" fmla="*/ 6 h 149"/>
                <a:gd name="T60" fmla="*/ 46 w 171"/>
                <a:gd name="T61" fmla="*/ 4 h 149"/>
                <a:gd name="T62" fmla="*/ 57 w 171"/>
                <a:gd name="T63" fmla="*/ 1 h 149"/>
                <a:gd name="T64" fmla="*/ 66 w 171"/>
                <a:gd name="T65" fmla="*/ 1 h 149"/>
                <a:gd name="T66" fmla="*/ 76 w 171"/>
                <a:gd name="T67" fmla="*/ 7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
                <a:gd name="T103" fmla="*/ 0 h 149"/>
                <a:gd name="T104" fmla="*/ 171 w 171"/>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 h="149">
                  <a:moveTo>
                    <a:pt x="102" y="14"/>
                  </a:moveTo>
                  <a:lnTo>
                    <a:pt x="98" y="17"/>
                  </a:lnTo>
                  <a:lnTo>
                    <a:pt x="101" y="17"/>
                  </a:lnTo>
                  <a:lnTo>
                    <a:pt x="101" y="20"/>
                  </a:lnTo>
                  <a:lnTo>
                    <a:pt x="101" y="22"/>
                  </a:lnTo>
                  <a:lnTo>
                    <a:pt x="91" y="24"/>
                  </a:lnTo>
                  <a:lnTo>
                    <a:pt x="81" y="29"/>
                  </a:lnTo>
                  <a:lnTo>
                    <a:pt x="91" y="40"/>
                  </a:lnTo>
                  <a:lnTo>
                    <a:pt x="101" y="48"/>
                  </a:lnTo>
                  <a:lnTo>
                    <a:pt x="110" y="52"/>
                  </a:lnTo>
                  <a:lnTo>
                    <a:pt x="110" y="57"/>
                  </a:lnTo>
                  <a:lnTo>
                    <a:pt x="116" y="65"/>
                  </a:lnTo>
                  <a:lnTo>
                    <a:pt x="149" y="90"/>
                  </a:lnTo>
                  <a:lnTo>
                    <a:pt x="159" y="102"/>
                  </a:lnTo>
                  <a:lnTo>
                    <a:pt x="170" y="119"/>
                  </a:lnTo>
                  <a:lnTo>
                    <a:pt x="163" y="125"/>
                  </a:lnTo>
                  <a:lnTo>
                    <a:pt x="156" y="117"/>
                  </a:lnTo>
                  <a:lnTo>
                    <a:pt x="148" y="117"/>
                  </a:lnTo>
                  <a:lnTo>
                    <a:pt x="145" y="123"/>
                  </a:lnTo>
                  <a:lnTo>
                    <a:pt x="148" y="132"/>
                  </a:lnTo>
                  <a:lnTo>
                    <a:pt x="140" y="135"/>
                  </a:lnTo>
                  <a:lnTo>
                    <a:pt x="140" y="142"/>
                  </a:lnTo>
                  <a:lnTo>
                    <a:pt x="134" y="148"/>
                  </a:lnTo>
                  <a:lnTo>
                    <a:pt x="129" y="143"/>
                  </a:lnTo>
                  <a:lnTo>
                    <a:pt x="130" y="134"/>
                  </a:lnTo>
                  <a:lnTo>
                    <a:pt x="126" y="131"/>
                  </a:lnTo>
                  <a:lnTo>
                    <a:pt x="127" y="128"/>
                  </a:lnTo>
                  <a:lnTo>
                    <a:pt x="133" y="128"/>
                  </a:lnTo>
                  <a:lnTo>
                    <a:pt x="133" y="113"/>
                  </a:lnTo>
                  <a:lnTo>
                    <a:pt x="124" y="111"/>
                  </a:lnTo>
                  <a:lnTo>
                    <a:pt x="118" y="107"/>
                  </a:lnTo>
                  <a:lnTo>
                    <a:pt x="96" y="93"/>
                  </a:lnTo>
                  <a:lnTo>
                    <a:pt x="88" y="84"/>
                  </a:lnTo>
                  <a:lnTo>
                    <a:pt x="79" y="76"/>
                  </a:lnTo>
                  <a:lnTo>
                    <a:pt x="54" y="53"/>
                  </a:lnTo>
                  <a:lnTo>
                    <a:pt x="53" y="45"/>
                  </a:lnTo>
                  <a:lnTo>
                    <a:pt x="50" y="41"/>
                  </a:lnTo>
                  <a:lnTo>
                    <a:pt x="42" y="40"/>
                  </a:lnTo>
                  <a:lnTo>
                    <a:pt x="19" y="49"/>
                  </a:lnTo>
                  <a:lnTo>
                    <a:pt x="14" y="49"/>
                  </a:lnTo>
                  <a:lnTo>
                    <a:pt x="13" y="49"/>
                  </a:lnTo>
                  <a:lnTo>
                    <a:pt x="14" y="43"/>
                  </a:lnTo>
                  <a:lnTo>
                    <a:pt x="4" y="34"/>
                  </a:lnTo>
                  <a:lnTo>
                    <a:pt x="2" y="32"/>
                  </a:lnTo>
                  <a:lnTo>
                    <a:pt x="0" y="23"/>
                  </a:lnTo>
                  <a:lnTo>
                    <a:pt x="11" y="23"/>
                  </a:lnTo>
                  <a:lnTo>
                    <a:pt x="17" y="24"/>
                  </a:lnTo>
                  <a:lnTo>
                    <a:pt x="30" y="16"/>
                  </a:lnTo>
                  <a:lnTo>
                    <a:pt x="27" y="13"/>
                  </a:lnTo>
                  <a:lnTo>
                    <a:pt x="31" y="12"/>
                  </a:lnTo>
                  <a:lnTo>
                    <a:pt x="31" y="14"/>
                  </a:lnTo>
                  <a:lnTo>
                    <a:pt x="35" y="16"/>
                  </a:lnTo>
                  <a:lnTo>
                    <a:pt x="42" y="14"/>
                  </a:lnTo>
                  <a:lnTo>
                    <a:pt x="44" y="10"/>
                  </a:lnTo>
                  <a:lnTo>
                    <a:pt x="49" y="7"/>
                  </a:lnTo>
                  <a:lnTo>
                    <a:pt x="48" y="10"/>
                  </a:lnTo>
                  <a:lnTo>
                    <a:pt x="51" y="13"/>
                  </a:lnTo>
                  <a:lnTo>
                    <a:pt x="52" y="12"/>
                  </a:lnTo>
                  <a:lnTo>
                    <a:pt x="52" y="8"/>
                  </a:lnTo>
                  <a:lnTo>
                    <a:pt x="51" y="6"/>
                  </a:lnTo>
                  <a:lnTo>
                    <a:pt x="52" y="5"/>
                  </a:lnTo>
                  <a:lnTo>
                    <a:pt x="54" y="4"/>
                  </a:lnTo>
                  <a:lnTo>
                    <a:pt x="58" y="1"/>
                  </a:lnTo>
                  <a:lnTo>
                    <a:pt x="67" y="1"/>
                  </a:lnTo>
                  <a:lnTo>
                    <a:pt x="71" y="0"/>
                  </a:lnTo>
                  <a:lnTo>
                    <a:pt x="77" y="1"/>
                  </a:lnTo>
                  <a:lnTo>
                    <a:pt x="79" y="5"/>
                  </a:lnTo>
                  <a:lnTo>
                    <a:pt x="89" y="8"/>
                  </a:lnTo>
                  <a:lnTo>
                    <a:pt x="102" y="1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82" name="Freeform 419">
              <a:extLst>
                <a:ext uri="{FF2B5EF4-FFF2-40B4-BE49-F238E27FC236}">
                  <a16:creationId xmlns:a16="http://schemas.microsoft.com/office/drawing/2014/main" id="{9C72BFD2-298E-4937-A5B0-89E1F4A77D35}"/>
                </a:ext>
              </a:extLst>
            </p:cNvPr>
            <p:cNvSpPr>
              <a:spLocks/>
            </p:cNvSpPr>
            <p:nvPr/>
          </p:nvSpPr>
          <p:spPr bwMode="auto">
            <a:xfrm>
              <a:off x="3244" y="2217"/>
              <a:ext cx="39" cy="22"/>
            </a:xfrm>
            <a:custGeom>
              <a:avLst/>
              <a:gdLst>
                <a:gd name="T0" fmla="*/ 6 w 46"/>
                <a:gd name="T1" fmla="*/ 3 h 24"/>
                <a:gd name="T2" fmla="*/ 2 w 46"/>
                <a:gd name="T3" fmla="*/ 4 h 24"/>
                <a:gd name="T4" fmla="*/ 0 w 46"/>
                <a:gd name="T5" fmla="*/ 5 h 24"/>
                <a:gd name="T6" fmla="*/ 2 w 46"/>
                <a:gd name="T7" fmla="*/ 8 h 24"/>
                <a:gd name="T8" fmla="*/ 20 w 46"/>
                <a:gd name="T9" fmla="*/ 13 h 24"/>
                <a:gd name="T10" fmla="*/ 21 w 46"/>
                <a:gd name="T11" fmla="*/ 17 h 24"/>
                <a:gd name="T12" fmla="*/ 25 w 46"/>
                <a:gd name="T13" fmla="*/ 21 h 24"/>
                <a:gd name="T14" fmla="*/ 36 w 46"/>
                <a:gd name="T15" fmla="*/ 16 h 24"/>
                <a:gd name="T16" fmla="*/ 35 w 46"/>
                <a:gd name="T17" fmla="*/ 9 h 24"/>
                <a:gd name="T18" fmla="*/ 38 w 46"/>
                <a:gd name="T19" fmla="*/ 3 h 24"/>
                <a:gd name="T20" fmla="*/ 38 w 46"/>
                <a:gd name="T21" fmla="*/ 1 h 24"/>
                <a:gd name="T22" fmla="*/ 36 w 46"/>
                <a:gd name="T23" fmla="*/ 0 h 24"/>
                <a:gd name="T24" fmla="*/ 35 w 46"/>
                <a:gd name="T25" fmla="*/ 0 h 24"/>
                <a:gd name="T26" fmla="*/ 24 w 46"/>
                <a:gd name="T27" fmla="*/ 3 h 24"/>
                <a:gd name="T28" fmla="*/ 6 w 46"/>
                <a:gd name="T29" fmla="*/ 3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4"/>
                <a:gd name="T47" fmla="*/ 46 w 46"/>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4">
                  <a:moveTo>
                    <a:pt x="7" y="3"/>
                  </a:moveTo>
                  <a:lnTo>
                    <a:pt x="2" y="4"/>
                  </a:lnTo>
                  <a:lnTo>
                    <a:pt x="0" y="5"/>
                  </a:lnTo>
                  <a:lnTo>
                    <a:pt x="2" y="9"/>
                  </a:lnTo>
                  <a:lnTo>
                    <a:pt x="24" y="14"/>
                  </a:lnTo>
                  <a:lnTo>
                    <a:pt x="25" y="18"/>
                  </a:lnTo>
                  <a:lnTo>
                    <a:pt x="30" y="23"/>
                  </a:lnTo>
                  <a:lnTo>
                    <a:pt x="42" y="17"/>
                  </a:lnTo>
                  <a:lnTo>
                    <a:pt x="41" y="10"/>
                  </a:lnTo>
                  <a:lnTo>
                    <a:pt x="45" y="3"/>
                  </a:lnTo>
                  <a:lnTo>
                    <a:pt x="45" y="1"/>
                  </a:lnTo>
                  <a:lnTo>
                    <a:pt x="43" y="0"/>
                  </a:lnTo>
                  <a:lnTo>
                    <a:pt x="41" y="0"/>
                  </a:lnTo>
                  <a:lnTo>
                    <a:pt x="28" y="3"/>
                  </a:lnTo>
                  <a:lnTo>
                    <a:pt x="7" y="3"/>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83" name="Freeform 420">
              <a:extLst>
                <a:ext uri="{FF2B5EF4-FFF2-40B4-BE49-F238E27FC236}">
                  <a16:creationId xmlns:a16="http://schemas.microsoft.com/office/drawing/2014/main" id="{A15F56A3-1F1A-4975-B8B4-37977FA7F02E}"/>
                </a:ext>
              </a:extLst>
            </p:cNvPr>
            <p:cNvSpPr>
              <a:spLocks/>
            </p:cNvSpPr>
            <p:nvPr/>
          </p:nvSpPr>
          <p:spPr bwMode="auto">
            <a:xfrm>
              <a:off x="3199" y="2171"/>
              <a:ext cx="19" cy="37"/>
            </a:xfrm>
            <a:custGeom>
              <a:avLst/>
              <a:gdLst>
                <a:gd name="T0" fmla="*/ 12 w 23"/>
                <a:gd name="T1" fmla="*/ 0 h 40"/>
                <a:gd name="T2" fmla="*/ 10 w 23"/>
                <a:gd name="T3" fmla="*/ 2 h 40"/>
                <a:gd name="T4" fmla="*/ 2 w 23"/>
                <a:gd name="T5" fmla="*/ 4 h 40"/>
                <a:gd name="T6" fmla="*/ 0 w 23"/>
                <a:gd name="T7" fmla="*/ 2 h 40"/>
                <a:gd name="T8" fmla="*/ 2 w 23"/>
                <a:gd name="T9" fmla="*/ 6 h 40"/>
                <a:gd name="T10" fmla="*/ 1 w 23"/>
                <a:gd name="T11" fmla="*/ 16 h 40"/>
                <a:gd name="T12" fmla="*/ 0 w 23"/>
                <a:gd name="T13" fmla="*/ 32 h 40"/>
                <a:gd name="T14" fmla="*/ 10 w 23"/>
                <a:gd name="T15" fmla="*/ 36 h 40"/>
                <a:gd name="T16" fmla="*/ 11 w 23"/>
                <a:gd name="T17" fmla="*/ 32 h 40"/>
                <a:gd name="T18" fmla="*/ 12 w 23"/>
                <a:gd name="T19" fmla="*/ 31 h 40"/>
                <a:gd name="T20" fmla="*/ 17 w 23"/>
                <a:gd name="T21" fmla="*/ 30 h 40"/>
                <a:gd name="T22" fmla="*/ 17 w 23"/>
                <a:gd name="T23" fmla="*/ 17 h 40"/>
                <a:gd name="T24" fmla="*/ 15 w 23"/>
                <a:gd name="T25" fmla="*/ 15 h 40"/>
                <a:gd name="T26" fmla="*/ 17 w 23"/>
                <a:gd name="T27" fmla="*/ 14 h 40"/>
                <a:gd name="T28" fmla="*/ 18 w 23"/>
                <a:gd name="T29" fmla="*/ 7 h 40"/>
                <a:gd name="T30" fmla="*/ 17 w 23"/>
                <a:gd name="T31" fmla="*/ 3 h 40"/>
                <a:gd name="T32" fmla="*/ 12 w 2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40"/>
                <a:gd name="T53" fmla="*/ 23 w 2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40">
                  <a:moveTo>
                    <a:pt x="15" y="0"/>
                  </a:moveTo>
                  <a:lnTo>
                    <a:pt x="12" y="2"/>
                  </a:lnTo>
                  <a:lnTo>
                    <a:pt x="3" y="4"/>
                  </a:lnTo>
                  <a:lnTo>
                    <a:pt x="0" y="2"/>
                  </a:lnTo>
                  <a:lnTo>
                    <a:pt x="2" y="7"/>
                  </a:lnTo>
                  <a:lnTo>
                    <a:pt x="1" y="17"/>
                  </a:lnTo>
                  <a:lnTo>
                    <a:pt x="0" y="35"/>
                  </a:lnTo>
                  <a:lnTo>
                    <a:pt x="12" y="39"/>
                  </a:lnTo>
                  <a:lnTo>
                    <a:pt x="13" y="35"/>
                  </a:lnTo>
                  <a:lnTo>
                    <a:pt x="15" y="33"/>
                  </a:lnTo>
                  <a:lnTo>
                    <a:pt x="20" y="32"/>
                  </a:lnTo>
                  <a:lnTo>
                    <a:pt x="20" y="18"/>
                  </a:lnTo>
                  <a:lnTo>
                    <a:pt x="18" y="16"/>
                  </a:lnTo>
                  <a:lnTo>
                    <a:pt x="20" y="15"/>
                  </a:lnTo>
                  <a:lnTo>
                    <a:pt x="22" y="8"/>
                  </a:lnTo>
                  <a:lnTo>
                    <a:pt x="20" y="3"/>
                  </a:lnTo>
                  <a:lnTo>
                    <a:pt x="15"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84" name="Freeform 421">
              <a:extLst>
                <a:ext uri="{FF2B5EF4-FFF2-40B4-BE49-F238E27FC236}">
                  <a16:creationId xmlns:a16="http://schemas.microsoft.com/office/drawing/2014/main" id="{450A8F0D-759C-4B39-B18B-12687E60E850}"/>
                </a:ext>
              </a:extLst>
            </p:cNvPr>
            <p:cNvSpPr>
              <a:spLocks/>
            </p:cNvSpPr>
            <p:nvPr/>
          </p:nvSpPr>
          <p:spPr bwMode="auto">
            <a:xfrm>
              <a:off x="3204" y="2139"/>
              <a:ext cx="18" cy="27"/>
            </a:xfrm>
            <a:custGeom>
              <a:avLst/>
              <a:gdLst>
                <a:gd name="T0" fmla="*/ 7 w 21"/>
                <a:gd name="T1" fmla="*/ 3 h 29"/>
                <a:gd name="T2" fmla="*/ 3 w 21"/>
                <a:gd name="T3" fmla="*/ 3 h 29"/>
                <a:gd name="T4" fmla="*/ 0 w 21"/>
                <a:gd name="T5" fmla="*/ 7 h 29"/>
                <a:gd name="T6" fmla="*/ 1 w 21"/>
                <a:gd name="T7" fmla="*/ 13 h 29"/>
                <a:gd name="T8" fmla="*/ 6 w 21"/>
                <a:gd name="T9" fmla="*/ 20 h 29"/>
                <a:gd name="T10" fmla="*/ 11 w 21"/>
                <a:gd name="T11" fmla="*/ 26 h 29"/>
                <a:gd name="T12" fmla="*/ 13 w 21"/>
                <a:gd name="T13" fmla="*/ 21 h 29"/>
                <a:gd name="T14" fmla="*/ 17 w 21"/>
                <a:gd name="T15" fmla="*/ 16 h 29"/>
                <a:gd name="T16" fmla="*/ 15 w 21"/>
                <a:gd name="T17" fmla="*/ 10 h 29"/>
                <a:gd name="T18" fmla="*/ 15 w 21"/>
                <a:gd name="T19" fmla="*/ 6 h 29"/>
                <a:gd name="T20" fmla="*/ 13 w 21"/>
                <a:gd name="T21" fmla="*/ 4 h 29"/>
                <a:gd name="T22" fmla="*/ 9 w 21"/>
                <a:gd name="T23" fmla="*/ 0 h 29"/>
                <a:gd name="T24" fmla="*/ 7 w 21"/>
                <a:gd name="T25" fmla="*/ 3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9"/>
                <a:gd name="T41" fmla="*/ 21 w 2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9">
                  <a:moveTo>
                    <a:pt x="8" y="3"/>
                  </a:moveTo>
                  <a:lnTo>
                    <a:pt x="3" y="3"/>
                  </a:lnTo>
                  <a:lnTo>
                    <a:pt x="0" y="7"/>
                  </a:lnTo>
                  <a:lnTo>
                    <a:pt x="1" y="14"/>
                  </a:lnTo>
                  <a:lnTo>
                    <a:pt x="7" y="22"/>
                  </a:lnTo>
                  <a:lnTo>
                    <a:pt x="13" y="28"/>
                  </a:lnTo>
                  <a:lnTo>
                    <a:pt x="15" y="23"/>
                  </a:lnTo>
                  <a:lnTo>
                    <a:pt x="20" y="17"/>
                  </a:lnTo>
                  <a:lnTo>
                    <a:pt x="18" y="11"/>
                  </a:lnTo>
                  <a:lnTo>
                    <a:pt x="17" y="6"/>
                  </a:lnTo>
                  <a:lnTo>
                    <a:pt x="15" y="4"/>
                  </a:lnTo>
                  <a:lnTo>
                    <a:pt x="11" y="0"/>
                  </a:lnTo>
                  <a:lnTo>
                    <a:pt x="8" y="3"/>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85" name="Freeform 422">
              <a:extLst>
                <a:ext uri="{FF2B5EF4-FFF2-40B4-BE49-F238E27FC236}">
                  <a16:creationId xmlns:a16="http://schemas.microsoft.com/office/drawing/2014/main" id="{C52120DC-449E-4274-8C97-8F1C2ADB8274}"/>
                </a:ext>
              </a:extLst>
            </p:cNvPr>
            <p:cNvSpPr>
              <a:spLocks/>
            </p:cNvSpPr>
            <p:nvPr/>
          </p:nvSpPr>
          <p:spPr bwMode="auto">
            <a:xfrm>
              <a:off x="3211" y="2039"/>
              <a:ext cx="96" cy="56"/>
            </a:xfrm>
            <a:custGeom>
              <a:avLst/>
              <a:gdLst>
                <a:gd name="T0" fmla="*/ 33 w 113"/>
                <a:gd name="T1" fmla="*/ 55 h 60"/>
                <a:gd name="T2" fmla="*/ 31 w 113"/>
                <a:gd name="T3" fmla="*/ 51 h 60"/>
                <a:gd name="T4" fmla="*/ 29 w 113"/>
                <a:gd name="T5" fmla="*/ 51 h 60"/>
                <a:gd name="T6" fmla="*/ 14 w 113"/>
                <a:gd name="T7" fmla="*/ 51 h 60"/>
                <a:gd name="T8" fmla="*/ 12 w 113"/>
                <a:gd name="T9" fmla="*/ 55 h 60"/>
                <a:gd name="T10" fmla="*/ 10 w 113"/>
                <a:gd name="T11" fmla="*/ 55 h 60"/>
                <a:gd name="T12" fmla="*/ 10 w 113"/>
                <a:gd name="T13" fmla="*/ 52 h 60"/>
                <a:gd name="T14" fmla="*/ 8 w 113"/>
                <a:gd name="T15" fmla="*/ 51 h 60"/>
                <a:gd name="T16" fmla="*/ 6 w 113"/>
                <a:gd name="T17" fmla="*/ 51 h 60"/>
                <a:gd name="T18" fmla="*/ 8 w 113"/>
                <a:gd name="T19" fmla="*/ 49 h 60"/>
                <a:gd name="T20" fmla="*/ 0 w 113"/>
                <a:gd name="T21" fmla="*/ 35 h 60"/>
                <a:gd name="T22" fmla="*/ 8 w 113"/>
                <a:gd name="T23" fmla="*/ 35 h 60"/>
                <a:gd name="T24" fmla="*/ 20 w 113"/>
                <a:gd name="T25" fmla="*/ 29 h 60"/>
                <a:gd name="T26" fmla="*/ 25 w 113"/>
                <a:gd name="T27" fmla="*/ 31 h 60"/>
                <a:gd name="T28" fmla="*/ 28 w 113"/>
                <a:gd name="T29" fmla="*/ 28 h 60"/>
                <a:gd name="T30" fmla="*/ 27 w 113"/>
                <a:gd name="T31" fmla="*/ 24 h 60"/>
                <a:gd name="T32" fmla="*/ 27 w 113"/>
                <a:gd name="T33" fmla="*/ 14 h 60"/>
                <a:gd name="T34" fmla="*/ 45 w 113"/>
                <a:gd name="T35" fmla="*/ 4 h 60"/>
                <a:gd name="T36" fmla="*/ 50 w 113"/>
                <a:gd name="T37" fmla="*/ 0 h 60"/>
                <a:gd name="T38" fmla="*/ 52 w 113"/>
                <a:gd name="T39" fmla="*/ 0 h 60"/>
                <a:gd name="T40" fmla="*/ 54 w 113"/>
                <a:gd name="T41" fmla="*/ 4 h 60"/>
                <a:gd name="T42" fmla="*/ 60 w 113"/>
                <a:gd name="T43" fmla="*/ 5 h 60"/>
                <a:gd name="T44" fmla="*/ 65 w 113"/>
                <a:gd name="T45" fmla="*/ 4 h 60"/>
                <a:gd name="T46" fmla="*/ 66 w 113"/>
                <a:gd name="T47" fmla="*/ 2 h 60"/>
                <a:gd name="T48" fmla="*/ 75 w 113"/>
                <a:gd name="T49" fmla="*/ 2 h 60"/>
                <a:gd name="T50" fmla="*/ 74 w 113"/>
                <a:gd name="T51" fmla="*/ 4 h 60"/>
                <a:gd name="T52" fmla="*/ 76 w 113"/>
                <a:gd name="T53" fmla="*/ 7 h 60"/>
                <a:gd name="T54" fmla="*/ 89 w 113"/>
                <a:gd name="T55" fmla="*/ 9 h 60"/>
                <a:gd name="T56" fmla="*/ 95 w 113"/>
                <a:gd name="T57" fmla="*/ 16 h 60"/>
                <a:gd name="T58" fmla="*/ 92 w 113"/>
                <a:gd name="T59" fmla="*/ 20 h 60"/>
                <a:gd name="T60" fmla="*/ 89 w 113"/>
                <a:gd name="T61" fmla="*/ 24 h 60"/>
                <a:gd name="T62" fmla="*/ 89 w 113"/>
                <a:gd name="T63" fmla="*/ 31 h 60"/>
                <a:gd name="T64" fmla="*/ 86 w 113"/>
                <a:gd name="T65" fmla="*/ 34 h 60"/>
                <a:gd name="T66" fmla="*/ 85 w 113"/>
                <a:gd name="T67" fmla="*/ 41 h 60"/>
                <a:gd name="T68" fmla="*/ 64 w 113"/>
                <a:gd name="T69" fmla="*/ 43 h 60"/>
                <a:gd name="T70" fmla="*/ 42 w 113"/>
                <a:gd name="T71" fmla="*/ 51 h 60"/>
                <a:gd name="T72" fmla="*/ 37 w 113"/>
                <a:gd name="T73" fmla="*/ 53 h 60"/>
                <a:gd name="T74" fmla="*/ 33 w 113"/>
                <a:gd name="T75" fmla="*/ 55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
                <a:gd name="T115" fmla="*/ 0 h 60"/>
                <a:gd name="T116" fmla="*/ 113 w 113"/>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 h="60">
                  <a:moveTo>
                    <a:pt x="39" y="59"/>
                  </a:moveTo>
                  <a:lnTo>
                    <a:pt x="36" y="55"/>
                  </a:lnTo>
                  <a:lnTo>
                    <a:pt x="34" y="55"/>
                  </a:lnTo>
                  <a:lnTo>
                    <a:pt x="17" y="55"/>
                  </a:lnTo>
                  <a:lnTo>
                    <a:pt x="14" y="59"/>
                  </a:lnTo>
                  <a:lnTo>
                    <a:pt x="12" y="59"/>
                  </a:lnTo>
                  <a:lnTo>
                    <a:pt x="12" y="56"/>
                  </a:lnTo>
                  <a:lnTo>
                    <a:pt x="10" y="55"/>
                  </a:lnTo>
                  <a:lnTo>
                    <a:pt x="7" y="55"/>
                  </a:lnTo>
                  <a:lnTo>
                    <a:pt x="10" y="52"/>
                  </a:lnTo>
                  <a:lnTo>
                    <a:pt x="0" y="38"/>
                  </a:lnTo>
                  <a:lnTo>
                    <a:pt x="10" y="37"/>
                  </a:lnTo>
                  <a:lnTo>
                    <a:pt x="23" y="31"/>
                  </a:lnTo>
                  <a:lnTo>
                    <a:pt x="30" y="33"/>
                  </a:lnTo>
                  <a:lnTo>
                    <a:pt x="33" y="30"/>
                  </a:lnTo>
                  <a:lnTo>
                    <a:pt x="32" y="26"/>
                  </a:lnTo>
                  <a:lnTo>
                    <a:pt x="32" y="15"/>
                  </a:lnTo>
                  <a:lnTo>
                    <a:pt x="53" y="4"/>
                  </a:lnTo>
                  <a:lnTo>
                    <a:pt x="59" y="0"/>
                  </a:lnTo>
                  <a:lnTo>
                    <a:pt x="61" y="0"/>
                  </a:lnTo>
                  <a:lnTo>
                    <a:pt x="63" y="4"/>
                  </a:lnTo>
                  <a:lnTo>
                    <a:pt x="71" y="5"/>
                  </a:lnTo>
                  <a:lnTo>
                    <a:pt x="76" y="4"/>
                  </a:lnTo>
                  <a:lnTo>
                    <a:pt x="78" y="2"/>
                  </a:lnTo>
                  <a:lnTo>
                    <a:pt x="88" y="2"/>
                  </a:lnTo>
                  <a:lnTo>
                    <a:pt x="87" y="4"/>
                  </a:lnTo>
                  <a:lnTo>
                    <a:pt x="90" y="7"/>
                  </a:lnTo>
                  <a:lnTo>
                    <a:pt x="105" y="10"/>
                  </a:lnTo>
                  <a:lnTo>
                    <a:pt x="112" y="17"/>
                  </a:lnTo>
                  <a:lnTo>
                    <a:pt x="108" y="21"/>
                  </a:lnTo>
                  <a:lnTo>
                    <a:pt x="105" y="26"/>
                  </a:lnTo>
                  <a:lnTo>
                    <a:pt x="105" y="33"/>
                  </a:lnTo>
                  <a:lnTo>
                    <a:pt x="101" y="36"/>
                  </a:lnTo>
                  <a:lnTo>
                    <a:pt x="100" y="44"/>
                  </a:lnTo>
                  <a:lnTo>
                    <a:pt x="75" y="46"/>
                  </a:lnTo>
                  <a:lnTo>
                    <a:pt x="49" y="55"/>
                  </a:lnTo>
                  <a:lnTo>
                    <a:pt x="43" y="57"/>
                  </a:lnTo>
                  <a:lnTo>
                    <a:pt x="39" y="5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89" name="Freeform 423">
              <a:extLst>
                <a:ext uri="{FF2B5EF4-FFF2-40B4-BE49-F238E27FC236}">
                  <a16:creationId xmlns:a16="http://schemas.microsoft.com/office/drawing/2014/main" id="{F49C7A80-5645-4140-8616-5ECB2380261C}"/>
                </a:ext>
              </a:extLst>
            </p:cNvPr>
            <p:cNvSpPr>
              <a:spLocks/>
            </p:cNvSpPr>
            <p:nvPr/>
          </p:nvSpPr>
          <p:spPr bwMode="auto">
            <a:xfrm>
              <a:off x="3171" y="2076"/>
              <a:ext cx="52" cy="38"/>
            </a:xfrm>
            <a:custGeom>
              <a:avLst/>
              <a:gdLst>
                <a:gd name="T0" fmla="*/ 28 w 60"/>
                <a:gd name="T1" fmla="*/ 4 h 41"/>
                <a:gd name="T2" fmla="*/ 19 w 60"/>
                <a:gd name="T3" fmla="*/ 6 h 41"/>
                <a:gd name="T4" fmla="*/ 6 w 60"/>
                <a:gd name="T5" fmla="*/ 15 h 41"/>
                <a:gd name="T6" fmla="*/ 0 w 60"/>
                <a:gd name="T7" fmla="*/ 26 h 41"/>
                <a:gd name="T8" fmla="*/ 3 w 60"/>
                <a:gd name="T9" fmla="*/ 24 h 41"/>
                <a:gd name="T10" fmla="*/ 6 w 60"/>
                <a:gd name="T11" fmla="*/ 24 h 41"/>
                <a:gd name="T12" fmla="*/ 6 w 60"/>
                <a:gd name="T13" fmla="*/ 30 h 41"/>
                <a:gd name="T14" fmla="*/ 4 w 60"/>
                <a:gd name="T15" fmla="*/ 35 h 41"/>
                <a:gd name="T16" fmla="*/ 20 w 60"/>
                <a:gd name="T17" fmla="*/ 37 h 41"/>
                <a:gd name="T18" fmla="*/ 30 w 60"/>
                <a:gd name="T19" fmla="*/ 30 h 41"/>
                <a:gd name="T20" fmla="*/ 29 w 60"/>
                <a:gd name="T21" fmla="*/ 26 h 41"/>
                <a:gd name="T22" fmla="*/ 32 w 60"/>
                <a:gd name="T23" fmla="*/ 24 h 41"/>
                <a:gd name="T24" fmla="*/ 32 w 60"/>
                <a:gd name="T25" fmla="*/ 27 h 41"/>
                <a:gd name="T26" fmla="*/ 36 w 60"/>
                <a:gd name="T27" fmla="*/ 30 h 41"/>
                <a:gd name="T28" fmla="*/ 40 w 60"/>
                <a:gd name="T29" fmla="*/ 28 h 41"/>
                <a:gd name="T30" fmla="*/ 44 w 60"/>
                <a:gd name="T31" fmla="*/ 24 h 41"/>
                <a:gd name="T32" fmla="*/ 48 w 60"/>
                <a:gd name="T33" fmla="*/ 20 h 41"/>
                <a:gd name="T34" fmla="*/ 46 w 60"/>
                <a:gd name="T35" fmla="*/ 24 h 41"/>
                <a:gd name="T36" fmla="*/ 49 w 60"/>
                <a:gd name="T37" fmla="*/ 26 h 41"/>
                <a:gd name="T38" fmla="*/ 51 w 60"/>
                <a:gd name="T39" fmla="*/ 25 h 41"/>
                <a:gd name="T40" fmla="*/ 51 w 60"/>
                <a:gd name="T41" fmla="*/ 23 h 41"/>
                <a:gd name="T42" fmla="*/ 49 w 60"/>
                <a:gd name="T43" fmla="*/ 20 h 41"/>
                <a:gd name="T44" fmla="*/ 51 w 60"/>
                <a:gd name="T45" fmla="*/ 19 h 41"/>
                <a:gd name="T46" fmla="*/ 51 w 60"/>
                <a:gd name="T47" fmla="*/ 17 h 41"/>
                <a:gd name="T48" fmla="*/ 49 w 60"/>
                <a:gd name="T49" fmla="*/ 15 h 41"/>
                <a:gd name="T50" fmla="*/ 46 w 60"/>
                <a:gd name="T51" fmla="*/ 16 h 41"/>
                <a:gd name="T52" fmla="*/ 48 w 60"/>
                <a:gd name="T53" fmla="*/ 11 h 41"/>
                <a:gd name="T54" fmla="*/ 40 w 60"/>
                <a:gd name="T55" fmla="*/ 0 h 41"/>
                <a:gd name="T56" fmla="*/ 34 w 60"/>
                <a:gd name="T57" fmla="*/ 2 h 41"/>
                <a:gd name="T58" fmla="*/ 28 w 60"/>
                <a:gd name="T59" fmla="*/ 4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0"/>
                <a:gd name="T91" fmla="*/ 0 h 41"/>
                <a:gd name="T92" fmla="*/ 60 w 60"/>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0" h="41">
                  <a:moveTo>
                    <a:pt x="32" y="4"/>
                  </a:moveTo>
                  <a:lnTo>
                    <a:pt x="22" y="6"/>
                  </a:lnTo>
                  <a:lnTo>
                    <a:pt x="7" y="16"/>
                  </a:lnTo>
                  <a:lnTo>
                    <a:pt x="0" y="28"/>
                  </a:lnTo>
                  <a:lnTo>
                    <a:pt x="4" y="26"/>
                  </a:lnTo>
                  <a:lnTo>
                    <a:pt x="7" y="26"/>
                  </a:lnTo>
                  <a:lnTo>
                    <a:pt x="7" y="32"/>
                  </a:lnTo>
                  <a:lnTo>
                    <a:pt x="5" y="38"/>
                  </a:lnTo>
                  <a:lnTo>
                    <a:pt x="23" y="40"/>
                  </a:lnTo>
                  <a:lnTo>
                    <a:pt x="35" y="32"/>
                  </a:lnTo>
                  <a:lnTo>
                    <a:pt x="33" y="28"/>
                  </a:lnTo>
                  <a:lnTo>
                    <a:pt x="37" y="26"/>
                  </a:lnTo>
                  <a:lnTo>
                    <a:pt x="37" y="29"/>
                  </a:lnTo>
                  <a:lnTo>
                    <a:pt x="41" y="32"/>
                  </a:lnTo>
                  <a:lnTo>
                    <a:pt x="46" y="30"/>
                  </a:lnTo>
                  <a:lnTo>
                    <a:pt x="51" y="26"/>
                  </a:lnTo>
                  <a:lnTo>
                    <a:pt x="55" y="22"/>
                  </a:lnTo>
                  <a:lnTo>
                    <a:pt x="53" y="26"/>
                  </a:lnTo>
                  <a:lnTo>
                    <a:pt x="56" y="28"/>
                  </a:lnTo>
                  <a:lnTo>
                    <a:pt x="59" y="27"/>
                  </a:lnTo>
                  <a:lnTo>
                    <a:pt x="59" y="25"/>
                  </a:lnTo>
                  <a:lnTo>
                    <a:pt x="56" y="22"/>
                  </a:lnTo>
                  <a:lnTo>
                    <a:pt x="59" y="20"/>
                  </a:lnTo>
                  <a:lnTo>
                    <a:pt x="59" y="18"/>
                  </a:lnTo>
                  <a:lnTo>
                    <a:pt x="57" y="16"/>
                  </a:lnTo>
                  <a:lnTo>
                    <a:pt x="53" y="17"/>
                  </a:lnTo>
                  <a:lnTo>
                    <a:pt x="55" y="12"/>
                  </a:lnTo>
                  <a:lnTo>
                    <a:pt x="46" y="0"/>
                  </a:lnTo>
                  <a:lnTo>
                    <a:pt x="39" y="2"/>
                  </a:lnTo>
                  <a:lnTo>
                    <a:pt x="32" y="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90" name="Freeform 424">
              <a:extLst>
                <a:ext uri="{FF2B5EF4-FFF2-40B4-BE49-F238E27FC236}">
                  <a16:creationId xmlns:a16="http://schemas.microsoft.com/office/drawing/2014/main" id="{2B7F473F-E80F-4ACF-AFFD-79238B33B694}"/>
                </a:ext>
              </a:extLst>
            </p:cNvPr>
            <p:cNvSpPr>
              <a:spLocks/>
            </p:cNvSpPr>
            <p:nvPr/>
          </p:nvSpPr>
          <p:spPr bwMode="auto">
            <a:xfrm>
              <a:off x="3050" y="1999"/>
              <a:ext cx="145" cy="168"/>
            </a:xfrm>
            <a:custGeom>
              <a:avLst/>
              <a:gdLst>
                <a:gd name="T0" fmla="*/ 125 w 169"/>
                <a:gd name="T1" fmla="*/ 110 h 181"/>
                <a:gd name="T2" fmla="*/ 130 w 169"/>
                <a:gd name="T3" fmla="*/ 123 h 181"/>
                <a:gd name="T4" fmla="*/ 137 w 169"/>
                <a:gd name="T5" fmla="*/ 137 h 181"/>
                <a:gd name="T6" fmla="*/ 100 w 169"/>
                <a:gd name="T7" fmla="*/ 142 h 181"/>
                <a:gd name="T8" fmla="*/ 91 w 169"/>
                <a:gd name="T9" fmla="*/ 152 h 181"/>
                <a:gd name="T10" fmla="*/ 91 w 169"/>
                <a:gd name="T11" fmla="*/ 161 h 181"/>
                <a:gd name="T12" fmla="*/ 81 w 169"/>
                <a:gd name="T13" fmla="*/ 164 h 181"/>
                <a:gd name="T14" fmla="*/ 65 w 169"/>
                <a:gd name="T15" fmla="*/ 160 h 181"/>
                <a:gd name="T16" fmla="*/ 57 w 169"/>
                <a:gd name="T17" fmla="*/ 152 h 181"/>
                <a:gd name="T18" fmla="*/ 48 w 169"/>
                <a:gd name="T19" fmla="*/ 146 h 181"/>
                <a:gd name="T20" fmla="*/ 35 w 169"/>
                <a:gd name="T21" fmla="*/ 137 h 181"/>
                <a:gd name="T22" fmla="*/ 34 w 169"/>
                <a:gd name="T23" fmla="*/ 134 h 181"/>
                <a:gd name="T24" fmla="*/ 35 w 169"/>
                <a:gd name="T25" fmla="*/ 129 h 181"/>
                <a:gd name="T26" fmla="*/ 33 w 169"/>
                <a:gd name="T27" fmla="*/ 79 h 181"/>
                <a:gd name="T28" fmla="*/ 19 w 169"/>
                <a:gd name="T29" fmla="*/ 64 h 181"/>
                <a:gd name="T30" fmla="*/ 2 w 169"/>
                <a:gd name="T31" fmla="*/ 54 h 181"/>
                <a:gd name="T32" fmla="*/ 0 w 169"/>
                <a:gd name="T33" fmla="*/ 47 h 181"/>
                <a:gd name="T34" fmla="*/ 12 w 169"/>
                <a:gd name="T35" fmla="*/ 45 h 181"/>
                <a:gd name="T36" fmla="*/ 19 w 169"/>
                <a:gd name="T37" fmla="*/ 32 h 181"/>
                <a:gd name="T38" fmla="*/ 38 w 169"/>
                <a:gd name="T39" fmla="*/ 29 h 181"/>
                <a:gd name="T40" fmla="*/ 51 w 169"/>
                <a:gd name="T41" fmla="*/ 23 h 181"/>
                <a:gd name="T42" fmla="*/ 63 w 169"/>
                <a:gd name="T43" fmla="*/ 14 h 181"/>
                <a:gd name="T44" fmla="*/ 87 w 169"/>
                <a:gd name="T45" fmla="*/ 0 h 181"/>
                <a:gd name="T46" fmla="*/ 99 w 169"/>
                <a:gd name="T47" fmla="*/ 20 h 181"/>
                <a:gd name="T48" fmla="*/ 104 w 169"/>
                <a:gd name="T49" fmla="*/ 28 h 181"/>
                <a:gd name="T50" fmla="*/ 111 w 169"/>
                <a:gd name="T51" fmla="*/ 31 h 181"/>
                <a:gd name="T52" fmla="*/ 115 w 169"/>
                <a:gd name="T53" fmla="*/ 44 h 181"/>
                <a:gd name="T54" fmla="*/ 144 w 169"/>
                <a:gd name="T55" fmla="*/ 56 h 181"/>
                <a:gd name="T56" fmla="*/ 138 w 169"/>
                <a:gd name="T57" fmla="*/ 82 h 181"/>
                <a:gd name="T58" fmla="*/ 127 w 169"/>
                <a:gd name="T59" fmla="*/ 92 h 181"/>
                <a:gd name="T60" fmla="*/ 124 w 169"/>
                <a:gd name="T61" fmla="*/ 101 h 181"/>
                <a:gd name="T62" fmla="*/ 127 w 169"/>
                <a:gd name="T63" fmla="*/ 106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9"/>
                <a:gd name="T97" fmla="*/ 0 h 181"/>
                <a:gd name="T98" fmla="*/ 169 w 169"/>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9" h="181">
                  <a:moveTo>
                    <a:pt x="148" y="114"/>
                  </a:moveTo>
                  <a:lnTo>
                    <a:pt x="146" y="119"/>
                  </a:lnTo>
                  <a:lnTo>
                    <a:pt x="148" y="128"/>
                  </a:lnTo>
                  <a:lnTo>
                    <a:pt x="152" y="133"/>
                  </a:lnTo>
                  <a:lnTo>
                    <a:pt x="160" y="141"/>
                  </a:lnTo>
                  <a:lnTo>
                    <a:pt x="160" y="148"/>
                  </a:lnTo>
                  <a:lnTo>
                    <a:pt x="149" y="154"/>
                  </a:lnTo>
                  <a:lnTo>
                    <a:pt x="116" y="153"/>
                  </a:lnTo>
                  <a:lnTo>
                    <a:pt x="107" y="157"/>
                  </a:lnTo>
                  <a:lnTo>
                    <a:pt x="106" y="164"/>
                  </a:lnTo>
                  <a:lnTo>
                    <a:pt x="106" y="167"/>
                  </a:lnTo>
                  <a:lnTo>
                    <a:pt x="106" y="173"/>
                  </a:lnTo>
                  <a:lnTo>
                    <a:pt x="101" y="180"/>
                  </a:lnTo>
                  <a:lnTo>
                    <a:pt x="94" y="177"/>
                  </a:lnTo>
                  <a:lnTo>
                    <a:pt x="75" y="173"/>
                  </a:lnTo>
                  <a:lnTo>
                    <a:pt x="76" y="172"/>
                  </a:lnTo>
                  <a:lnTo>
                    <a:pt x="67" y="163"/>
                  </a:lnTo>
                  <a:lnTo>
                    <a:pt x="66" y="164"/>
                  </a:lnTo>
                  <a:lnTo>
                    <a:pt x="62" y="159"/>
                  </a:lnTo>
                  <a:lnTo>
                    <a:pt x="56" y="157"/>
                  </a:lnTo>
                  <a:lnTo>
                    <a:pt x="53" y="155"/>
                  </a:lnTo>
                  <a:lnTo>
                    <a:pt x="41" y="148"/>
                  </a:lnTo>
                  <a:lnTo>
                    <a:pt x="41" y="146"/>
                  </a:lnTo>
                  <a:lnTo>
                    <a:pt x="40" y="144"/>
                  </a:lnTo>
                  <a:lnTo>
                    <a:pt x="36" y="141"/>
                  </a:lnTo>
                  <a:lnTo>
                    <a:pt x="41" y="139"/>
                  </a:lnTo>
                  <a:lnTo>
                    <a:pt x="41" y="92"/>
                  </a:lnTo>
                  <a:lnTo>
                    <a:pt x="38" y="85"/>
                  </a:lnTo>
                  <a:lnTo>
                    <a:pt x="31" y="77"/>
                  </a:lnTo>
                  <a:lnTo>
                    <a:pt x="22" y="69"/>
                  </a:lnTo>
                  <a:lnTo>
                    <a:pt x="22" y="66"/>
                  </a:lnTo>
                  <a:lnTo>
                    <a:pt x="2" y="58"/>
                  </a:lnTo>
                  <a:lnTo>
                    <a:pt x="0" y="55"/>
                  </a:lnTo>
                  <a:lnTo>
                    <a:pt x="0" y="51"/>
                  </a:lnTo>
                  <a:lnTo>
                    <a:pt x="2" y="46"/>
                  </a:lnTo>
                  <a:lnTo>
                    <a:pt x="14" y="49"/>
                  </a:lnTo>
                  <a:lnTo>
                    <a:pt x="12" y="37"/>
                  </a:lnTo>
                  <a:lnTo>
                    <a:pt x="22" y="34"/>
                  </a:lnTo>
                  <a:lnTo>
                    <a:pt x="28" y="34"/>
                  </a:lnTo>
                  <a:lnTo>
                    <a:pt x="44" y="31"/>
                  </a:lnTo>
                  <a:lnTo>
                    <a:pt x="52" y="28"/>
                  </a:lnTo>
                  <a:lnTo>
                    <a:pt x="60" y="25"/>
                  </a:lnTo>
                  <a:lnTo>
                    <a:pt x="66" y="27"/>
                  </a:lnTo>
                  <a:lnTo>
                    <a:pt x="74" y="15"/>
                  </a:lnTo>
                  <a:lnTo>
                    <a:pt x="81" y="12"/>
                  </a:lnTo>
                  <a:lnTo>
                    <a:pt x="101" y="0"/>
                  </a:lnTo>
                  <a:lnTo>
                    <a:pt x="116" y="15"/>
                  </a:lnTo>
                  <a:lnTo>
                    <a:pt x="115" y="22"/>
                  </a:lnTo>
                  <a:lnTo>
                    <a:pt x="116" y="27"/>
                  </a:lnTo>
                  <a:lnTo>
                    <a:pt x="121" y="30"/>
                  </a:lnTo>
                  <a:lnTo>
                    <a:pt x="126" y="31"/>
                  </a:lnTo>
                  <a:lnTo>
                    <a:pt x="129" y="33"/>
                  </a:lnTo>
                  <a:lnTo>
                    <a:pt x="131" y="42"/>
                  </a:lnTo>
                  <a:lnTo>
                    <a:pt x="134" y="47"/>
                  </a:lnTo>
                  <a:lnTo>
                    <a:pt x="143" y="51"/>
                  </a:lnTo>
                  <a:lnTo>
                    <a:pt x="168" y="60"/>
                  </a:lnTo>
                  <a:lnTo>
                    <a:pt x="165" y="77"/>
                  </a:lnTo>
                  <a:lnTo>
                    <a:pt x="161" y="88"/>
                  </a:lnTo>
                  <a:lnTo>
                    <a:pt x="162" y="88"/>
                  </a:lnTo>
                  <a:lnTo>
                    <a:pt x="148" y="99"/>
                  </a:lnTo>
                  <a:lnTo>
                    <a:pt x="142" y="110"/>
                  </a:lnTo>
                  <a:lnTo>
                    <a:pt x="145" y="109"/>
                  </a:lnTo>
                  <a:lnTo>
                    <a:pt x="148" y="110"/>
                  </a:lnTo>
                  <a:lnTo>
                    <a:pt x="148" y="114"/>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91" name="Freeform 425">
              <a:extLst>
                <a:ext uri="{FF2B5EF4-FFF2-40B4-BE49-F238E27FC236}">
                  <a16:creationId xmlns:a16="http://schemas.microsoft.com/office/drawing/2014/main" id="{97273A74-A809-4896-B9DA-E25D1DFAB4B2}"/>
                </a:ext>
              </a:extLst>
            </p:cNvPr>
            <p:cNvSpPr>
              <a:spLocks/>
            </p:cNvSpPr>
            <p:nvPr/>
          </p:nvSpPr>
          <p:spPr bwMode="auto">
            <a:xfrm>
              <a:off x="2992" y="2151"/>
              <a:ext cx="38" cy="84"/>
            </a:xfrm>
            <a:custGeom>
              <a:avLst/>
              <a:gdLst>
                <a:gd name="T0" fmla="*/ 4 w 44"/>
                <a:gd name="T1" fmla="*/ 1 h 90"/>
                <a:gd name="T2" fmla="*/ 4 w 44"/>
                <a:gd name="T3" fmla="*/ 30 h 90"/>
                <a:gd name="T4" fmla="*/ 3 w 44"/>
                <a:gd name="T5" fmla="*/ 46 h 90"/>
                <a:gd name="T6" fmla="*/ 0 w 44"/>
                <a:gd name="T7" fmla="*/ 52 h 90"/>
                <a:gd name="T8" fmla="*/ 1 w 44"/>
                <a:gd name="T9" fmla="*/ 61 h 90"/>
                <a:gd name="T10" fmla="*/ 3 w 44"/>
                <a:gd name="T11" fmla="*/ 63 h 90"/>
                <a:gd name="T12" fmla="*/ 3 w 44"/>
                <a:gd name="T13" fmla="*/ 78 h 90"/>
                <a:gd name="T14" fmla="*/ 10 w 44"/>
                <a:gd name="T15" fmla="*/ 81 h 90"/>
                <a:gd name="T16" fmla="*/ 12 w 44"/>
                <a:gd name="T17" fmla="*/ 80 h 90"/>
                <a:gd name="T18" fmla="*/ 13 w 44"/>
                <a:gd name="T19" fmla="*/ 80 h 90"/>
                <a:gd name="T20" fmla="*/ 16 w 44"/>
                <a:gd name="T21" fmla="*/ 83 h 90"/>
                <a:gd name="T22" fmla="*/ 17 w 44"/>
                <a:gd name="T23" fmla="*/ 76 h 90"/>
                <a:gd name="T24" fmla="*/ 21 w 44"/>
                <a:gd name="T25" fmla="*/ 70 h 90"/>
                <a:gd name="T26" fmla="*/ 24 w 44"/>
                <a:gd name="T27" fmla="*/ 69 h 90"/>
                <a:gd name="T28" fmla="*/ 28 w 44"/>
                <a:gd name="T29" fmla="*/ 64 h 90"/>
                <a:gd name="T30" fmla="*/ 24 w 44"/>
                <a:gd name="T31" fmla="*/ 61 h 90"/>
                <a:gd name="T32" fmla="*/ 27 w 44"/>
                <a:gd name="T33" fmla="*/ 56 h 90"/>
                <a:gd name="T34" fmla="*/ 29 w 44"/>
                <a:gd name="T35" fmla="*/ 48 h 90"/>
                <a:gd name="T36" fmla="*/ 29 w 44"/>
                <a:gd name="T37" fmla="*/ 39 h 90"/>
                <a:gd name="T38" fmla="*/ 26 w 44"/>
                <a:gd name="T39" fmla="*/ 29 h 90"/>
                <a:gd name="T40" fmla="*/ 28 w 44"/>
                <a:gd name="T41" fmla="*/ 20 h 90"/>
                <a:gd name="T42" fmla="*/ 30 w 44"/>
                <a:gd name="T43" fmla="*/ 13 h 90"/>
                <a:gd name="T44" fmla="*/ 35 w 44"/>
                <a:gd name="T45" fmla="*/ 9 h 90"/>
                <a:gd name="T46" fmla="*/ 37 w 44"/>
                <a:gd name="T47" fmla="*/ 7 h 90"/>
                <a:gd name="T48" fmla="*/ 35 w 44"/>
                <a:gd name="T49" fmla="*/ 4 h 90"/>
                <a:gd name="T50" fmla="*/ 28 w 44"/>
                <a:gd name="T51" fmla="*/ 0 h 90"/>
                <a:gd name="T52" fmla="*/ 24 w 44"/>
                <a:gd name="T53" fmla="*/ 0 h 90"/>
                <a:gd name="T54" fmla="*/ 11 w 44"/>
                <a:gd name="T55" fmla="*/ 2 h 90"/>
                <a:gd name="T56" fmla="*/ 4 w 44"/>
                <a:gd name="T57" fmla="*/ 1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90"/>
                <a:gd name="T89" fmla="*/ 44 w 44"/>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90">
                  <a:moveTo>
                    <a:pt x="5" y="1"/>
                  </a:moveTo>
                  <a:lnTo>
                    <a:pt x="5" y="32"/>
                  </a:lnTo>
                  <a:lnTo>
                    <a:pt x="3" y="49"/>
                  </a:lnTo>
                  <a:lnTo>
                    <a:pt x="0" y="56"/>
                  </a:lnTo>
                  <a:lnTo>
                    <a:pt x="1" y="65"/>
                  </a:lnTo>
                  <a:lnTo>
                    <a:pt x="3" y="67"/>
                  </a:lnTo>
                  <a:lnTo>
                    <a:pt x="3" y="84"/>
                  </a:lnTo>
                  <a:lnTo>
                    <a:pt x="11" y="87"/>
                  </a:lnTo>
                  <a:lnTo>
                    <a:pt x="14" y="86"/>
                  </a:lnTo>
                  <a:lnTo>
                    <a:pt x="15" y="86"/>
                  </a:lnTo>
                  <a:lnTo>
                    <a:pt x="18" y="89"/>
                  </a:lnTo>
                  <a:lnTo>
                    <a:pt x="20" y="81"/>
                  </a:lnTo>
                  <a:lnTo>
                    <a:pt x="24" y="75"/>
                  </a:lnTo>
                  <a:lnTo>
                    <a:pt x="28" y="74"/>
                  </a:lnTo>
                  <a:lnTo>
                    <a:pt x="32" y="69"/>
                  </a:lnTo>
                  <a:lnTo>
                    <a:pt x="28" y="65"/>
                  </a:lnTo>
                  <a:lnTo>
                    <a:pt x="31" y="60"/>
                  </a:lnTo>
                  <a:lnTo>
                    <a:pt x="34" y="51"/>
                  </a:lnTo>
                  <a:lnTo>
                    <a:pt x="34" y="42"/>
                  </a:lnTo>
                  <a:lnTo>
                    <a:pt x="30" y="31"/>
                  </a:lnTo>
                  <a:lnTo>
                    <a:pt x="32" y="21"/>
                  </a:lnTo>
                  <a:lnTo>
                    <a:pt x="35" y="14"/>
                  </a:lnTo>
                  <a:lnTo>
                    <a:pt x="41" y="10"/>
                  </a:lnTo>
                  <a:lnTo>
                    <a:pt x="43" y="7"/>
                  </a:lnTo>
                  <a:lnTo>
                    <a:pt x="41" y="4"/>
                  </a:lnTo>
                  <a:lnTo>
                    <a:pt x="32" y="0"/>
                  </a:lnTo>
                  <a:lnTo>
                    <a:pt x="28" y="0"/>
                  </a:lnTo>
                  <a:lnTo>
                    <a:pt x="13" y="2"/>
                  </a:lnTo>
                  <a:lnTo>
                    <a:pt x="5"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92" name="Freeform 426">
              <a:extLst>
                <a:ext uri="{FF2B5EF4-FFF2-40B4-BE49-F238E27FC236}">
                  <a16:creationId xmlns:a16="http://schemas.microsoft.com/office/drawing/2014/main" id="{4B19AB07-DF15-4C97-B532-AF258B3AFD20}"/>
                </a:ext>
              </a:extLst>
            </p:cNvPr>
            <p:cNvSpPr>
              <a:spLocks/>
            </p:cNvSpPr>
            <p:nvPr/>
          </p:nvSpPr>
          <p:spPr bwMode="auto">
            <a:xfrm>
              <a:off x="3165" y="1918"/>
              <a:ext cx="95" cy="165"/>
            </a:xfrm>
            <a:custGeom>
              <a:avLst/>
              <a:gdLst>
                <a:gd name="T0" fmla="*/ 21 w 111"/>
                <a:gd name="T1" fmla="*/ 134 h 178"/>
                <a:gd name="T2" fmla="*/ 4 w 111"/>
                <a:gd name="T3" fmla="*/ 106 h 178"/>
                <a:gd name="T4" fmla="*/ 3 w 111"/>
                <a:gd name="T5" fmla="*/ 99 h 178"/>
                <a:gd name="T6" fmla="*/ 8 w 111"/>
                <a:gd name="T7" fmla="*/ 81 h 178"/>
                <a:gd name="T8" fmla="*/ 5 w 111"/>
                <a:gd name="T9" fmla="*/ 76 h 178"/>
                <a:gd name="T10" fmla="*/ 14 w 111"/>
                <a:gd name="T11" fmla="*/ 70 h 178"/>
                <a:gd name="T12" fmla="*/ 15 w 111"/>
                <a:gd name="T13" fmla="*/ 57 h 178"/>
                <a:gd name="T14" fmla="*/ 17 w 111"/>
                <a:gd name="T15" fmla="*/ 52 h 178"/>
                <a:gd name="T16" fmla="*/ 20 w 111"/>
                <a:gd name="T17" fmla="*/ 43 h 178"/>
                <a:gd name="T18" fmla="*/ 22 w 111"/>
                <a:gd name="T19" fmla="*/ 31 h 178"/>
                <a:gd name="T20" fmla="*/ 33 w 111"/>
                <a:gd name="T21" fmla="*/ 26 h 178"/>
                <a:gd name="T22" fmla="*/ 39 w 111"/>
                <a:gd name="T23" fmla="*/ 25 h 178"/>
                <a:gd name="T24" fmla="*/ 58 w 111"/>
                <a:gd name="T25" fmla="*/ 0 h 178"/>
                <a:gd name="T26" fmla="*/ 61 w 111"/>
                <a:gd name="T27" fmla="*/ 10 h 178"/>
                <a:gd name="T28" fmla="*/ 70 w 111"/>
                <a:gd name="T29" fmla="*/ 18 h 178"/>
                <a:gd name="T30" fmla="*/ 66 w 111"/>
                <a:gd name="T31" fmla="*/ 26 h 178"/>
                <a:gd name="T32" fmla="*/ 75 w 111"/>
                <a:gd name="T33" fmla="*/ 37 h 178"/>
                <a:gd name="T34" fmla="*/ 69 w 111"/>
                <a:gd name="T35" fmla="*/ 38 h 178"/>
                <a:gd name="T36" fmla="*/ 72 w 111"/>
                <a:gd name="T37" fmla="*/ 44 h 178"/>
                <a:gd name="T38" fmla="*/ 68 w 111"/>
                <a:gd name="T39" fmla="*/ 53 h 178"/>
                <a:gd name="T40" fmla="*/ 66 w 111"/>
                <a:gd name="T41" fmla="*/ 57 h 178"/>
                <a:gd name="T42" fmla="*/ 64 w 111"/>
                <a:gd name="T43" fmla="*/ 66 h 178"/>
                <a:gd name="T44" fmla="*/ 61 w 111"/>
                <a:gd name="T45" fmla="*/ 78 h 178"/>
                <a:gd name="T46" fmla="*/ 58 w 111"/>
                <a:gd name="T47" fmla="*/ 85 h 178"/>
                <a:gd name="T48" fmla="*/ 69 w 111"/>
                <a:gd name="T49" fmla="*/ 86 h 178"/>
                <a:gd name="T50" fmla="*/ 81 w 111"/>
                <a:gd name="T51" fmla="*/ 89 h 178"/>
                <a:gd name="T52" fmla="*/ 87 w 111"/>
                <a:gd name="T53" fmla="*/ 100 h 178"/>
                <a:gd name="T54" fmla="*/ 94 w 111"/>
                <a:gd name="T55" fmla="*/ 121 h 178"/>
                <a:gd name="T56" fmla="*/ 87 w 111"/>
                <a:gd name="T57" fmla="*/ 127 h 178"/>
                <a:gd name="T58" fmla="*/ 72 w 111"/>
                <a:gd name="T59" fmla="*/ 135 h 178"/>
                <a:gd name="T60" fmla="*/ 73 w 111"/>
                <a:gd name="T61" fmla="*/ 149 h 178"/>
                <a:gd name="T62" fmla="*/ 64 w 111"/>
                <a:gd name="T63" fmla="*/ 149 h 178"/>
                <a:gd name="T64" fmla="*/ 44 w 111"/>
                <a:gd name="T65" fmla="*/ 159 h 178"/>
                <a:gd name="T66" fmla="*/ 23 w 111"/>
                <a:gd name="T67" fmla="*/ 164 h 1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
                <a:gd name="T103" fmla="*/ 0 h 178"/>
                <a:gd name="T104" fmla="*/ 111 w 111"/>
                <a:gd name="T105" fmla="*/ 178 h 1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 h="178">
                  <a:moveTo>
                    <a:pt x="33" y="148"/>
                  </a:moveTo>
                  <a:lnTo>
                    <a:pt x="24" y="145"/>
                  </a:lnTo>
                  <a:lnTo>
                    <a:pt x="12" y="140"/>
                  </a:lnTo>
                  <a:lnTo>
                    <a:pt x="5" y="114"/>
                  </a:lnTo>
                  <a:lnTo>
                    <a:pt x="6" y="110"/>
                  </a:lnTo>
                  <a:lnTo>
                    <a:pt x="3" y="107"/>
                  </a:lnTo>
                  <a:lnTo>
                    <a:pt x="0" y="96"/>
                  </a:lnTo>
                  <a:lnTo>
                    <a:pt x="9" y="87"/>
                  </a:lnTo>
                  <a:lnTo>
                    <a:pt x="8" y="85"/>
                  </a:lnTo>
                  <a:lnTo>
                    <a:pt x="6" y="82"/>
                  </a:lnTo>
                  <a:lnTo>
                    <a:pt x="12" y="75"/>
                  </a:lnTo>
                  <a:lnTo>
                    <a:pt x="16" y="75"/>
                  </a:lnTo>
                  <a:lnTo>
                    <a:pt x="20" y="73"/>
                  </a:lnTo>
                  <a:lnTo>
                    <a:pt x="17" y="62"/>
                  </a:lnTo>
                  <a:lnTo>
                    <a:pt x="16" y="58"/>
                  </a:lnTo>
                  <a:lnTo>
                    <a:pt x="20" y="56"/>
                  </a:lnTo>
                  <a:lnTo>
                    <a:pt x="23" y="51"/>
                  </a:lnTo>
                  <a:lnTo>
                    <a:pt x="23" y="46"/>
                  </a:lnTo>
                  <a:lnTo>
                    <a:pt x="18" y="37"/>
                  </a:lnTo>
                  <a:lnTo>
                    <a:pt x="26" y="33"/>
                  </a:lnTo>
                  <a:lnTo>
                    <a:pt x="32" y="31"/>
                  </a:lnTo>
                  <a:lnTo>
                    <a:pt x="38" y="28"/>
                  </a:lnTo>
                  <a:lnTo>
                    <a:pt x="42" y="31"/>
                  </a:lnTo>
                  <a:lnTo>
                    <a:pt x="46" y="27"/>
                  </a:lnTo>
                  <a:lnTo>
                    <a:pt x="45" y="3"/>
                  </a:lnTo>
                  <a:lnTo>
                    <a:pt x="68" y="0"/>
                  </a:lnTo>
                  <a:lnTo>
                    <a:pt x="67" y="5"/>
                  </a:lnTo>
                  <a:lnTo>
                    <a:pt x="71" y="11"/>
                  </a:lnTo>
                  <a:lnTo>
                    <a:pt x="78" y="13"/>
                  </a:lnTo>
                  <a:lnTo>
                    <a:pt x="82" y="19"/>
                  </a:lnTo>
                  <a:lnTo>
                    <a:pt x="78" y="22"/>
                  </a:lnTo>
                  <a:lnTo>
                    <a:pt x="77" y="28"/>
                  </a:lnTo>
                  <a:lnTo>
                    <a:pt x="78" y="38"/>
                  </a:lnTo>
                  <a:lnTo>
                    <a:pt x="88" y="40"/>
                  </a:lnTo>
                  <a:lnTo>
                    <a:pt x="84" y="40"/>
                  </a:lnTo>
                  <a:lnTo>
                    <a:pt x="81" y="41"/>
                  </a:lnTo>
                  <a:lnTo>
                    <a:pt x="79" y="43"/>
                  </a:lnTo>
                  <a:lnTo>
                    <a:pt x="84" y="48"/>
                  </a:lnTo>
                  <a:lnTo>
                    <a:pt x="82" y="54"/>
                  </a:lnTo>
                  <a:lnTo>
                    <a:pt x="79" y="57"/>
                  </a:lnTo>
                  <a:lnTo>
                    <a:pt x="77" y="58"/>
                  </a:lnTo>
                  <a:lnTo>
                    <a:pt x="77" y="62"/>
                  </a:lnTo>
                  <a:lnTo>
                    <a:pt x="81" y="67"/>
                  </a:lnTo>
                  <a:lnTo>
                    <a:pt x="75" y="71"/>
                  </a:lnTo>
                  <a:lnTo>
                    <a:pt x="71" y="77"/>
                  </a:lnTo>
                  <a:lnTo>
                    <a:pt x="71" y="84"/>
                  </a:lnTo>
                  <a:lnTo>
                    <a:pt x="68" y="89"/>
                  </a:lnTo>
                  <a:lnTo>
                    <a:pt x="68" y="92"/>
                  </a:lnTo>
                  <a:lnTo>
                    <a:pt x="71" y="94"/>
                  </a:lnTo>
                  <a:lnTo>
                    <a:pt x="81" y="93"/>
                  </a:lnTo>
                  <a:lnTo>
                    <a:pt x="86" y="92"/>
                  </a:lnTo>
                  <a:lnTo>
                    <a:pt x="95" y="96"/>
                  </a:lnTo>
                  <a:lnTo>
                    <a:pt x="95" y="107"/>
                  </a:lnTo>
                  <a:lnTo>
                    <a:pt x="102" y="108"/>
                  </a:lnTo>
                  <a:lnTo>
                    <a:pt x="106" y="114"/>
                  </a:lnTo>
                  <a:lnTo>
                    <a:pt x="110" y="130"/>
                  </a:lnTo>
                  <a:lnTo>
                    <a:pt x="108" y="133"/>
                  </a:lnTo>
                  <a:lnTo>
                    <a:pt x="102" y="137"/>
                  </a:lnTo>
                  <a:lnTo>
                    <a:pt x="94" y="143"/>
                  </a:lnTo>
                  <a:lnTo>
                    <a:pt x="84" y="146"/>
                  </a:lnTo>
                  <a:lnTo>
                    <a:pt x="84" y="156"/>
                  </a:lnTo>
                  <a:lnTo>
                    <a:pt x="85" y="161"/>
                  </a:lnTo>
                  <a:lnTo>
                    <a:pt x="83" y="162"/>
                  </a:lnTo>
                  <a:lnTo>
                    <a:pt x="75" y="161"/>
                  </a:lnTo>
                  <a:lnTo>
                    <a:pt x="63" y="169"/>
                  </a:lnTo>
                  <a:lnTo>
                    <a:pt x="51" y="171"/>
                  </a:lnTo>
                  <a:lnTo>
                    <a:pt x="38" y="175"/>
                  </a:lnTo>
                  <a:lnTo>
                    <a:pt x="27" y="177"/>
                  </a:lnTo>
                  <a:lnTo>
                    <a:pt x="33" y="148"/>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93" name="Freeform 427">
              <a:extLst>
                <a:ext uri="{FF2B5EF4-FFF2-40B4-BE49-F238E27FC236}">
                  <a16:creationId xmlns:a16="http://schemas.microsoft.com/office/drawing/2014/main" id="{7F695C86-3735-4D55-8646-2CBB1844FD6D}"/>
                </a:ext>
              </a:extLst>
            </p:cNvPr>
            <p:cNvSpPr>
              <a:spLocks/>
            </p:cNvSpPr>
            <p:nvPr/>
          </p:nvSpPr>
          <p:spPr bwMode="auto">
            <a:xfrm>
              <a:off x="3142" y="1951"/>
              <a:ext cx="44" cy="58"/>
            </a:xfrm>
            <a:custGeom>
              <a:avLst/>
              <a:gdLst>
                <a:gd name="T0" fmla="*/ 22 w 51"/>
                <a:gd name="T1" fmla="*/ 57 h 62"/>
                <a:gd name="T2" fmla="*/ 18 w 51"/>
                <a:gd name="T3" fmla="*/ 54 h 62"/>
                <a:gd name="T4" fmla="*/ 13 w 51"/>
                <a:gd name="T5" fmla="*/ 51 h 62"/>
                <a:gd name="T6" fmla="*/ 0 w 51"/>
                <a:gd name="T7" fmla="*/ 43 h 62"/>
                <a:gd name="T8" fmla="*/ 4 w 51"/>
                <a:gd name="T9" fmla="*/ 36 h 62"/>
                <a:gd name="T10" fmla="*/ 9 w 51"/>
                <a:gd name="T11" fmla="*/ 31 h 62"/>
                <a:gd name="T12" fmla="*/ 12 w 51"/>
                <a:gd name="T13" fmla="*/ 22 h 62"/>
                <a:gd name="T14" fmla="*/ 18 w 51"/>
                <a:gd name="T15" fmla="*/ 12 h 62"/>
                <a:gd name="T16" fmla="*/ 22 w 51"/>
                <a:gd name="T17" fmla="*/ 4 h 62"/>
                <a:gd name="T18" fmla="*/ 31 w 51"/>
                <a:gd name="T19" fmla="*/ 0 h 62"/>
                <a:gd name="T20" fmla="*/ 40 w 51"/>
                <a:gd name="T21" fmla="*/ 1 h 62"/>
                <a:gd name="T22" fmla="*/ 41 w 51"/>
                <a:gd name="T23" fmla="*/ 7 h 62"/>
                <a:gd name="T24" fmla="*/ 43 w 51"/>
                <a:gd name="T25" fmla="*/ 13 h 62"/>
                <a:gd name="T26" fmla="*/ 41 w 51"/>
                <a:gd name="T27" fmla="*/ 20 h 62"/>
                <a:gd name="T28" fmla="*/ 37 w 51"/>
                <a:gd name="T29" fmla="*/ 21 h 62"/>
                <a:gd name="T30" fmla="*/ 37 w 51"/>
                <a:gd name="T31" fmla="*/ 22 h 62"/>
                <a:gd name="T32" fmla="*/ 38 w 51"/>
                <a:gd name="T33" fmla="*/ 23 h 62"/>
                <a:gd name="T34" fmla="*/ 41 w 51"/>
                <a:gd name="T35" fmla="*/ 29 h 62"/>
                <a:gd name="T36" fmla="*/ 38 w 51"/>
                <a:gd name="T37" fmla="*/ 36 h 62"/>
                <a:gd name="T38" fmla="*/ 33 w 51"/>
                <a:gd name="T39" fmla="*/ 36 h 62"/>
                <a:gd name="T40" fmla="*/ 30 w 51"/>
                <a:gd name="T41" fmla="*/ 42 h 62"/>
                <a:gd name="T42" fmla="*/ 29 w 51"/>
                <a:gd name="T43" fmla="*/ 44 h 62"/>
                <a:gd name="T44" fmla="*/ 31 w 51"/>
                <a:gd name="T45" fmla="*/ 48 h 62"/>
                <a:gd name="T46" fmla="*/ 22 w 51"/>
                <a:gd name="T47" fmla="*/ 5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62"/>
                <a:gd name="T74" fmla="*/ 51 w 51"/>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62">
                  <a:moveTo>
                    <a:pt x="26" y="61"/>
                  </a:moveTo>
                  <a:lnTo>
                    <a:pt x="21" y="58"/>
                  </a:lnTo>
                  <a:lnTo>
                    <a:pt x="15" y="54"/>
                  </a:lnTo>
                  <a:lnTo>
                    <a:pt x="0" y="46"/>
                  </a:lnTo>
                  <a:lnTo>
                    <a:pt x="5" y="39"/>
                  </a:lnTo>
                  <a:lnTo>
                    <a:pt x="11" y="33"/>
                  </a:lnTo>
                  <a:lnTo>
                    <a:pt x="14" y="23"/>
                  </a:lnTo>
                  <a:lnTo>
                    <a:pt x="21" y="13"/>
                  </a:lnTo>
                  <a:lnTo>
                    <a:pt x="26" y="4"/>
                  </a:lnTo>
                  <a:lnTo>
                    <a:pt x="36" y="0"/>
                  </a:lnTo>
                  <a:lnTo>
                    <a:pt x="46" y="1"/>
                  </a:lnTo>
                  <a:lnTo>
                    <a:pt x="48" y="7"/>
                  </a:lnTo>
                  <a:lnTo>
                    <a:pt x="50" y="14"/>
                  </a:lnTo>
                  <a:lnTo>
                    <a:pt x="47" y="21"/>
                  </a:lnTo>
                  <a:lnTo>
                    <a:pt x="43" y="22"/>
                  </a:lnTo>
                  <a:lnTo>
                    <a:pt x="43" y="23"/>
                  </a:lnTo>
                  <a:lnTo>
                    <a:pt x="44" y="25"/>
                  </a:lnTo>
                  <a:lnTo>
                    <a:pt x="47" y="31"/>
                  </a:lnTo>
                  <a:lnTo>
                    <a:pt x="44" y="39"/>
                  </a:lnTo>
                  <a:lnTo>
                    <a:pt x="38" y="39"/>
                  </a:lnTo>
                  <a:lnTo>
                    <a:pt x="35" y="45"/>
                  </a:lnTo>
                  <a:lnTo>
                    <a:pt x="34" y="47"/>
                  </a:lnTo>
                  <a:lnTo>
                    <a:pt x="36" y="51"/>
                  </a:lnTo>
                  <a:lnTo>
                    <a:pt x="26" y="6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94" name="Freeform 428">
              <a:extLst>
                <a:ext uri="{FF2B5EF4-FFF2-40B4-BE49-F238E27FC236}">
                  <a16:creationId xmlns:a16="http://schemas.microsoft.com/office/drawing/2014/main" id="{C0B7F0F1-9235-44C8-A908-61EE6834B7F5}"/>
                </a:ext>
              </a:extLst>
            </p:cNvPr>
            <p:cNvSpPr>
              <a:spLocks/>
            </p:cNvSpPr>
            <p:nvPr/>
          </p:nvSpPr>
          <p:spPr bwMode="auto">
            <a:xfrm>
              <a:off x="3137" y="1995"/>
              <a:ext cx="35" cy="41"/>
            </a:xfrm>
            <a:custGeom>
              <a:avLst/>
              <a:gdLst>
                <a:gd name="T0" fmla="*/ 4 w 41"/>
                <a:gd name="T1" fmla="*/ 0 h 44"/>
                <a:gd name="T2" fmla="*/ 17 w 41"/>
                <a:gd name="T3" fmla="*/ 7 h 44"/>
                <a:gd name="T4" fmla="*/ 22 w 41"/>
                <a:gd name="T5" fmla="*/ 11 h 44"/>
                <a:gd name="T6" fmla="*/ 27 w 41"/>
                <a:gd name="T7" fmla="*/ 13 h 44"/>
                <a:gd name="T8" fmla="*/ 30 w 41"/>
                <a:gd name="T9" fmla="*/ 21 h 44"/>
                <a:gd name="T10" fmla="*/ 34 w 41"/>
                <a:gd name="T11" fmla="*/ 25 h 44"/>
                <a:gd name="T12" fmla="*/ 32 w 41"/>
                <a:gd name="T13" fmla="*/ 29 h 44"/>
                <a:gd name="T14" fmla="*/ 31 w 41"/>
                <a:gd name="T15" fmla="*/ 31 h 44"/>
                <a:gd name="T16" fmla="*/ 26 w 41"/>
                <a:gd name="T17" fmla="*/ 35 h 44"/>
                <a:gd name="T18" fmla="*/ 24 w 41"/>
                <a:gd name="T19" fmla="*/ 40 h 44"/>
                <a:gd name="T20" fmla="*/ 20 w 41"/>
                <a:gd name="T21" fmla="*/ 34 h 44"/>
                <a:gd name="T22" fmla="*/ 17 w 41"/>
                <a:gd name="T23" fmla="*/ 32 h 44"/>
                <a:gd name="T24" fmla="*/ 13 w 41"/>
                <a:gd name="T25" fmla="*/ 29 h 44"/>
                <a:gd name="T26" fmla="*/ 12 w 41"/>
                <a:gd name="T27" fmla="*/ 25 h 44"/>
                <a:gd name="T28" fmla="*/ 13 w 41"/>
                <a:gd name="T29" fmla="*/ 19 h 44"/>
                <a:gd name="T30" fmla="*/ 0 w 41"/>
                <a:gd name="T31" fmla="*/ 5 h 44"/>
                <a:gd name="T32" fmla="*/ 4 w 41"/>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4"/>
                <a:gd name="T53" fmla="*/ 41 w 41"/>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4">
                  <a:moveTo>
                    <a:pt x="5" y="0"/>
                  </a:moveTo>
                  <a:lnTo>
                    <a:pt x="20" y="7"/>
                  </a:lnTo>
                  <a:lnTo>
                    <a:pt x="26" y="12"/>
                  </a:lnTo>
                  <a:lnTo>
                    <a:pt x="32" y="14"/>
                  </a:lnTo>
                  <a:lnTo>
                    <a:pt x="35" y="23"/>
                  </a:lnTo>
                  <a:lnTo>
                    <a:pt x="40" y="27"/>
                  </a:lnTo>
                  <a:lnTo>
                    <a:pt x="38" y="31"/>
                  </a:lnTo>
                  <a:lnTo>
                    <a:pt x="36" y="33"/>
                  </a:lnTo>
                  <a:lnTo>
                    <a:pt x="30" y="38"/>
                  </a:lnTo>
                  <a:lnTo>
                    <a:pt x="28" y="43"/>
                  </a:lnTo>
                  <a:lnTo>
                    <a:pt x="23" y="36"/>
                  </a:lnTo>
                  <a:lnTo>
                    <a:pt x="20" y="34"/>
                  </a:lnTo>
                  <a:lnTo>
                    <a:pt x="15" y="31"/>
                  </a:lnTo>
                  <a:lnTo>
                    <a:pt x="14" y="27"/>
                  </a:lnTo>
                  <a:lnTo>
                    <a:pt x="15" y="20"/>
                  </a:lnTo>
                  <a:lnTo>
                    <a:pt x="0" y="5"/>
                  </a:lnTo>
                  <a:lnTo>
                    <a:pt x="5" y="0"/>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95" name="Freeform 429">
              <a:extLst>
                <a:ext uri="{FF2B5EF4-FFF2-40B4-BE49-F238E27FC236}">
                  <a16:creationId xmlns:a16="http://schemas.microsoft.com/office/drawing/2014/main" id="{6EF69C8A-3A34-44AD-8FC4-B24B2FE19D2B}"/>
                </a:ext>
              </a:extLst>
            </p:cNvPr>
            <p:cNvSpPr>
              <a:spLocks/>
            </p:cNvSpPr>
            <p:nvPr/>
          </p:nvSpPr>
          <p:spPr bwMode="auto">
            <a:xfrm>
              <a:off x="3164" y="2024"/>
              <a:ext cx="17" cy="25"/>
            </a:xfrm>
            <a:custGeom>
              <a:avLst/>
              <a:gdLst>
                <a:gd name="T0" fmla="*/ 9 w 20"/>
                <a:gd name="T1" fmla="*/ 0 h 27"/>
                <a:gd name="T2" fmla="*/ 5 w 20"/>
                <a:gd name="T3" fmla="*/ 2 h 27"/>
                <a:gd name="T4" fmla="*/ 1 w 20"/>
                <a:gd name="T5" fmla="*/ 4 h 27"/>
                <a:gd name="T6" fmla="*/ 0 w 20"/>
                <a:gd name="T7" fmla="*/ 10 h 27"/>
                <a:gd name="T8" fmla="*/ 1 w 20"/>
                <a:gd name="T9" fmla="*/ 14 h 27"/>
                <a:gd name="T10" fmla="*/ 9 w 20"/>
                <a:gd name="T11" fmla="*/ 21 h 27"/>
                <a:gd name="T12" fmla="*/ 16 w 20"/>
                <a:gd name="T13" fmla="*/ 24 h 27"/>
                <a:gd name="T14" fmla="*/ 9 w 20"/>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7"/>
                <a:gd name="T26" fmla="*/ 20 w 20"/>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7">
                  <a:moveTo>
                    <a:pt x="11" y="0"/>
                  </a:moveTo>
                  <a:lnTo>
                    <a:pt x="6" y="2"/>
                  </a:lnTo>
                  <a:lnTo>
                    <a:pt x="1" y="4"/>
                  </a:lnTo>
                  <a:lnTo>
                    <a:pt x="0" y="11"/>
                  </a:lnTo>
                  <a:lnTo>
                    <a:pt x="1" y="15"/>
                  </a:lnTo>
                  <a:lnTo>
                    <a:pt x="11" y="23"/>
                  </a:lnTo>
                  <a:lnTo>
                    <a:pt x="19" y="26"/>
                  </a:lnTo>
                  <a:lnTo>
                    <a:pt x="11" y="0"/>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96" name="Freeform 430">
              <a:extLst>
                <a:ext uri="{FF2B5EF4-FFF2-40B4-BE49-F238E27FC236}">
                  <a16:creationId xmlns:a16="http://schemas.microsoft.com/office/drawing/2014/main" id="{1BB8029F-9028-4FF2-B62B-104694C37BBE}"/>
                </a:ext>
              </a:extLst>
            </p:cNvPr>
            <p:cNvSpPr>
              <a:spLocks/>
            </p:cNvSpPr>
            <p:nvPr/>
          </p:nvSpPr>
          <p:spPr bwMode="auto">
            <a:xfrm>
              <a:off x="2976" y="1912"/>
              <a:ext cx="63" cy="79"/>
            </a:xfrm>
            <a:custGeom>
              <a:avLst/>
              <a:gdLst>
                <a:gd name="T0" fmla="*/ 54 w 74"/>
                <a:gd name="T1" fmla="*/ 28 h 85"/>
                <a:gd name="T2" fmla="*/ 49 w 74"/>
                <a:gd name="T3" fmla="*/ 24 h 85"/>
                <a:gd name="T4" fmla="*/ 47 w 74"/>
                <a:gd name="T5" fmla="*/ 16 h 85"/>
                <a:gd name="T6" fmla="*/ 43 w 74"/>
                <a:gd name="T7" fmla="*/ 19 h 85"/>
                <a:gd name="T8" fmla="*/ 40 w 74"/>
                <a:gd name="T9" fmla="*/ 20 h 85"/>
                <a:gd name="T10" fmla="*/ 35 w 74"/>
                <a:gd name="T11" fmla="*/ 15 h 85"/>
                <a:gd name="T12" fmla="*/ 34 w 74"/>
                <a:gd name="T13" fmla="*/ 12 h 85"/>
                <a:gd name="T14" fmla="*/ 35 w 74"/>
                <a:gd name="T15" fmla="*/ 7 h 85"/>
                <a:gd name="T16" fmla="*/ 45 w 74"/>
                <a:gd name="T17" fmla="*/ 2 h 85"/>
                <a:gd name="T18" fmla="*/ 34 w 74"/>
                <a:gd name="T19" fmla="*/ 0 h 85"/>
                <a:gd name="T20" fmla="*/ 26 w 74"/>
                <a:gd name="T21" fmla="*/ 6 h 85"/>
                <a:gd name="T22" fmla="*/ 26 w 74"/>
                <a:gd name="T23" fmla="*/ 12 h 85"/>
                <a:gd name="T24" fmla="*/ 27 w 74"/>
                <a:gd name="T25" fmla="*/ 13 h 85"/>
                <a:gd name="T26" fmla="*/ 25 w 74"/>
                <a:gd name="T27" fmla="*/ 19 h 85"/>
                <a:gd name="T28" fmla="*/ 17 w 74"/>
                <a:gd name="T29" fmla="*/ 24 h 85"/>
                <a:gd name="T30" fmla="*/ 7 w 74"/>
                <a:gd name="T31" fmla="*/ 20 h 85"/>
                <a:gd name="T32" fmla="*/ 1 w 74"/>
                <a:gd name="T33" fmla="*/ 21 h 85"/>
                <a:gd name="T34" fmla="*/ 0 w 74"/>
                <a:gd name="T35" fmla="*/ 26 h 85"/>
                <a:gd name="T36" fmla="*/ 1 w 74"/>
                <a:gd name="T37" fmla="*/ 32 h 85"/>
                <a:gd name="T38" fmla="*/ 5 w 74"/>
                <a:gd name="T39" fmla="*/ 33 h 85"/>
                <a:gd name="T40" fmla="*/ 10 w 74"/>
                <a:gd name="T41" fmla="*/ 39 h 85"/>
                <a:gd name="T42" fmla="*/ 12 w 74"/>
                <a:gd name="T43" fmla="*/ 49 h 85"/>
                <a:gd name="T44" fmla="*/ 12 w 74"/>
                <a:gd name="T45" fmla="*/ 66 h 85"/>
                <a:gd name="T46" fmla="*/ 11 w 74"/>
                <a:gd name="T47" fmla="*/ 68 h 85"/>
                <a:gd name="T48" fmla="*/ 11 w 74"/>
                <a:gd name="T49" fmla="*/ 72 h 85"/>
                <a:gd name="T50" fmla="*/ 13 w 74"/>
                <a:gd name="T51" fmla="*/ 75 h 85"/>
                <a:gd name="T52" fmla="*/ 22 w 74"/>
                <a:gd name="T53" fmla="*/ 78 h 85"/>
                <a:gd name="T54" fmla="*/ 37 w 74"/>
                <a:gd name="T55" fmla="*/ 72 h 85"/>
                <a:gd name="T56" fmla="*/ 56 w 74"/>
                <a:gd name="T57" fmla="*/ 61 h 85"/>
                <a:gd name="T58" fmla="*/ 62 w 74"/>
                <a:gd name="T59" fmla="*/ 52 h 85"/>
                <a:gd name="T60" fmla="*/ 62 w 74"/>
                <a:gd name="T61" fmla="*/ 46 h 85"/>
                <a:gd name="T62" fmla="*/ 54 w 74"/>
                <a:gd name="T63" fmla="*/ 28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85"/>
                <a:gd name="T98" fmla="*/ 74 w 74"/>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85">
                  <a:moveTo>
                    <a:pt x="64" y="30"/>
                  </a:moveTo>
                  <a:lnTo>
                    <a:pt x="57" y="26"/>
                  </a:lnTo>
                  <a:lnTo>
                    <a:pt x="55" y="17"/>
                  </a:lnTo>
                  <a:lnTo>
                    <a:pt x="51" y="20"/>
                  </a:lnTo>
                  <a:lnTo>
                    <a:pt x="47" y="21"/>
                  </a:lnTo>
                  <a:lnTo>
                    <a:pt x="41" y="16"/>
                  </a:lnTo>
                  <a:lnTo>
                    <a:pt x="40" y="13"/>
                  </a:lnTo>
                  <a:lnTo>
                    <a:pt x="41" y="7"/>
                  </a:lnTo>
                  <a:lnTo>
                    <a:pt x="53" y="2"/>
                  </a:lnTo>
                  <a:lnTo>
                    <a:pt x="40" y="0"/>
                  </a:lnTo>
                  <a:lnTo>
                    <a:pt x="30" y="6"/>
                  </a:lnTo>
                  <a:lnTo>
                    <a:pt x="30" y="13"/>
                  </a:lnTo>
                  <a:lnTo>
                    <a:pt x="32" y="14"/>
                  </a:lnTo>
                  <a:lnTo>
                    <a:pt x="29" y="20"/>
                  </a:lnTo>
                  <a:lnTo>
                    <a:pt x="20" y="26"/>
                  </a:lnTo>
                  <a:lnTo>
                    <a:pt x="8" y="21"/>
                  </a:lnTo>
                  <a:lnTo>
                    <a:pt x="1" y="23"/>
                  </a:lnTo>
                  <a:lnTo>
                    <a:pt x="0" y="28"/>
                  </a:lnTo>
                  <a:lnTo>
                    <a:pt x="1" y="34"/>
                  </a:lnTo>
                  <a:lnTo>
                    <a:pt x="6" y="36"/>
                  </a:lnTo>
                  <a:lnTo>
                    <a:pt x="12" y="42"/>
                  </a:lnTo>
                  <a:lnTo>
                    <a:pt x="14" y="53"/>
                  </a:lnTo>
                  <a:lnTo>
                    <a:pt x="14" y="71"/>
                  </a:lnTo>
                  <a:lnTo>
                    <a:pt x="13" y="73"/>
                  </a:lnTo>
                  <a:lnTo>
                    <a:pt x="13" y="78"/>
                  </a:lnTo>
                  <a:lnTo>
                    <a:pt x="15" y="81"/>
                  </a:lnTo>
                  <a:lnTo>
                    <a:pt x="26" y="84"/>
                  </a:lnTo>
                  <a:lnTo>
                    <a:pt x="43" y="78"/>
                  </a:lnTo>
                  <a:lnTo>
                    <a:pt x="66" y="66"/>
                  </a:lnTo>
                  <a:lnTo>
                    <a:pt x="73" y="56"/>
                  </a:lnTo>
                  <a:lnTo>
                    <a:pt x="73" y="49"/>
                  </a:lnTo>
                  <a:lnTo>
                    <a:pt x="64" y="3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97" name="Freeform 431">
              <a:extLst>
                <a:ext uri="{FF2B5EF4-FFF2-40B4-BE49-F238E27FC236}">
                  <a16:creationId xmlns:a16="http://schemas.microsoft.com/office/drawing/2014/main" id="{22E9D197-0BCB-4AC0-9A39-560A752B4FC6}"/>
                </a:ext>
              </a:extLst>
            </p:cNvPr>
            <p:cNvSpPr>
              <a:spLocks/>
            </p:cNvSpPr>
            <p:nvPr/>
          </p:nvSpPr>
          <p:spPr bwMode="auto">
            <a:xfrm>
              <a:off x="3030" y="1836"/>
              <a:ext cx="98" cy="186"/>
            </a:xfrm>
            <a:custGeom>
              <a:avLst/>
              <a:gdLst>
                <a:gd name="T0" fmla="*/ 30 w 116"/>
                <a:gd name="T1" fmla="*/ 1 h 200"/>
                <a:gd name="T2" fmla="*/ 21 w 116"/>
                <a:gd name="T3" fmla="*/ 2 h 200"/>
                <a:gd name="T4" fmla="*/ 14 w 116"/>
                <a:gd name="T5" fmla="*/ 19 h 200"/>
                <a:gd name="T6" fmla="*/ 13 w 116"/>
                <a:gd name="T7" fmla="*/ 29 h 200"/>
                <a:gd name="T8" fmla="*/ 3 w 116"/>
                <a:gd name="T9" fmla="*/ 45 h 200"/>
                <a:gd name="T10" fmla="*/ 13 w 116"/>
                <a:gd name="T11" fmla="*/ 51 h 200"/>
                <a:gd name="T12" fmla="*/ 11 w 116"/>
                <a:gd name="T13" fmla="*/ 62 h 200"/>
                <a:gd name="T14" fmla="*/ 21 w 116"/>
                <a:gd name="T15" fmla="*/ 70 h 200"/>
                <a:gd name="T16" fmla="*/ 19 w 116"/>
                <a:gd name="T17" fmla="*/ 83 h 200"/>
                <a:gd name="T18" fmla="*/ 20 w 116"/>
                <a:gd name="T19" fmla="*/ 91 h 200"/>
                <a:gd name="T20" fmla="*/ 40 w 116"/>
                <a:gd name="T21" fmla="*/ 86 h 200"/>
                <a:gd name="T22" fmla="*/ 30 w 116"/>
                <a:gd name="T23" fmla="*/ 105 h 200"/>
                <a:gd name="T24" fmla="*/ 36 w 116"/>
                <a:gd name="T25" fmla="*/ 118 h 200"/>
                <a:gd name="T26" fmla="*/ 20 w 116"/>
                <a:gd name="T27" fmla="*/ 128 h 200"/>
                <a:gd name="T28" fmla="*/ 19 w 116"/>
                <a:gd name="T29" fmla="*/ 140 h 200"/>
                <a:gd name="T30" fmla="*/ 14 w 116"/>
                <a:gd name="T31" fmla="*/ 147 h 200"/>
                <a:gd name="T32" fmla="*/ 34 w 116"/>
                <a:gd name="T33" fmla="*/ 152 h 200"/>
                <a:gd name="T34" fmla="*/ 46 w 116"/>
                <a:gd name="T35" fmla="*/ 147 h 200"/>
                <a:gd name="T36" fmla="*/ 41 w 116"/>
                <a:gd name="T37" fmla="*/ 154 h 200"/>
                <a:gd name="T38" fmla="*/ 0 w 116"/>
                <a:gd name="T39" fmla="*/ 181 h 200"/>
                <a:gd name="T40" fmla="*/ 24 w 116"/>
                <a:gd name="T41" fmla="*/ 177 h 200"/>
                <a:gd name="T42" fmla="*/ 53 w 116"/>
                <a:gd name="T43" fmla="*/ 174 h 200"/>
                <a:gd name="T44" fmla="*/ 97 w 116"/>
                <a:gd name="T45" fmla="*/ 161 h 200"/>
                <a:gd name="T46" fmla="*/ 90 w 116"/>
                <a:gd name="T47" fmla="*/ 148 h 200"/>
                <a:gd name="T48" fmla="*/ 91 w 116"/>
                <a:gd name="T49" fmla="*/ 139 h 200"/>
                <a:gd name="T50" fmla="*/ 84 w 116"/>
                <a:gd name="T51" fmla="*/ 128 h 200"/>
                <a:gd name="T52" fmla="*/ 75 w 116"/>
                <a:gd name="T53" fmla="*/ 112 h 200"/>
                <a:gd name="T54" fmla="*/ 66 w 116"/>
                <a:gd name="T55" fmla="*/ 96 h 200"/>
                <a:gd name="T56" fmla="*/ 57 w 116"/>
                <a:gd name="T57" fmla="*/ 77 h 200"/>
                <a:gd name="T58" fmla="*/ 51 w 116"/>
                <a:gd name="T59" fmla="*/ 62 h 200"/>
                <a:gd name="T60" fmla="*/ 51 w 116"/>
                <a:gd name="T61" fmla="*/ 41 h 200"/>
                <a:gd name="T62" fmla="*/ 46 w 116"/>
                <a:gd name="T63" fmla="*/ 32 h 200"/>
                <a:gd name="T64" fmla="*/ 31 w 116"/>
                <a:gd name="T65" fmla="*/ 27 h 200"/>
                <a:gd name="T66" fmla="*/ 30 w 116"/>
                <a:gd name="T67" fmla="*/ 18 h 200"/>
                <a:gd name="T68" fmla="*/ 36 w 116"/>
                <a:gd name="T69" fmla="*/ 7 h 200"/>
                <a:gd name="T70" fmla="*/ 35 w 116"/>
                <a:gd name="T71" fmla="*/ 2 h 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200"/>
                <a:gd name="T110" fmla="*/ 116 w 116"/>
                <a:gd name="T111" fmla="*/ 200 h 2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200">
                  <a:moveTo>
                    <a:pt x="42" y="2"/>
                  </a:moveTo>
                  <a:lnTo>
                    <a:pt x="36" y="1"/>
                  </a:lnTo>
                  <a:lnTo>
                    <a:pt x="31" y="0"/>
                  </a:lnTo>
                  <a:lnTo>
                    <a:pt x="25" y="2"/>
                  </a:lnTo>
                  <a:lnTo>
                    <a:pt x="15" y="15"/>
                  </a:lnTo>
                  <a:lnTo>
                    <a:pt x="16" y="20"/>
                  </a:lnTo>
                  <a:lnTo>
                    <a:pt x="17" y="24"/>
                  </a:lnTo>
                  <a:lnTo>
                    <a:pt x="15" y="31"/>
                  </a:lnTo>
                  <a:lnTo>
                    <a:pt x="7" y="40"/>
                  </a:lnTo>
                  <a:lnTo>
                    <a:pt x="4" y="48"/>
                  </a:lnTo>
                  <a:lnTo>
                    <a:pt x="7" y="56"/>
                  </a:lnTo>
                  <a:lnTo>
                    <a:pt x="15" y="55"/>
                  </a:lnTo>
                  <a:lnTo>
                    <a:pt x="11" y="61"/>
                  </a:lnTo>
                  <a:lnTo>
                    <a:pt x="13" y="67"/>
                  </a:lnTo>
                  <a:lnTo>
                    <a:pt x="17" y="70"/>
                  </a:lnTo>
                  <a:lnTo>
                    <a:pt x="25" y="75"/>
                  </a:lnTo>
                  <a:lnTo>
                    <a:pt x="25" y="80"/>
                  </a:lnTo>
                  <a:lnTo>
                    <a:pt x="22" y="89"/>
                  </a:lnTo>
                  <a:lnTo>
                    <a:pt x="20" y="95"/>
                  </a:lnTo>
                  <a:lnTo>
                    <a:pt x="24" y="98"/>
                  </a:lnTo>
                  <a:lnTo>
                    <a:pt x="35" y="92"/>
                  </a:lnTo>
                  <a:lnTo>
                    <a:pt x="47" y="93"/>
                  </a:lnTo>
                  <a:lnTo>
                    <a:pt x="37" y="102"/>
                  </a:lnTo>
                  <a:lnTo>
                    <a:pt x="36" y="113"/>
                  </a:lnTo>
                  <a:lnTo>
                    <a:pt x="43" y="114"/>
                  </a:lnTo>
                  <a:lnTo>
                    <a:pt x="43" y="127"/>
                  </a:lnTo>
                  <a:lnTo>
                    <a:pt x="24" y="127"/>
                  </a:lnTo>
                  <a:lnTo>
                    <a:pt x="24" y="138"/>
                  </a:lnTo>
                  <a:lnTo>
                    <a:pt x="31" y="140"/>
                  </a:lnTo>
                  <a:lnTo>
                    <a:pt x="22" y="151"/>
                  </a:lnTo>
                  <a:lnTo>
                    <a:pt x="18" y="155"/>
                  </a:lnTo>
                  <a:lnTo>
                    <a:pt x="17" y="158"/>
                  </a:lnTo>
                  <a:lnTo>
                    <a:pt x="22" y="160"/>
                  </a:lnTo>
                  <a:lnTo>
                    <a:pt x="40" y="163"/>
                  </a:lnTo>
                  <a:lnTo>
                    <a:pt x="51" y="160"/>
                  </a:lnTo>
                  <a:lnTo>
                    <a:pt x="55" y="158"/>
                  </a:lnTo>
                  <a:lnTo>
                    <a:pt x="54" y="160"/>
                  </a:lnTo>
                  <a:lnTo>
                    <a:pt x="48" y="166"/>
                  </a:lnTo>
                  <a:lnTo>
                    <a:pt x="22" y="175"/>
                  </a:lnTo>
                  <a:lnTo>
                    <a:pt x="0" y="195"/>
                  </a:lnTo>
                  <a:lnTo>
                    <a:pt x="11" y="199"/>
                  </a:lnTo>
                  <a:lnTo>
                    <a:pt x="28" y="190"/>
                  </a:lnTo>
                  <a:lnTo>
                    <a:pt x="39" y="187"/>
                  </a:lnTo>
                  <a:lnTo>
                    <a:pt x="63" y="187"/>
                  </a:lnTo>
                  <a:lnTo>
                    <a:pt x="89" y="179"/>
                  </a:lnTo>
                  <a:lnTo>
                    <a:pt x="115" y="173"/>
                  </a:lnTo>
                  <a:lnTo>
                    <a:pt x="103" y="164"/>
                  </a:lnTo>
                  <a:lnTo>
                    <a:pt x="107" y="159"/>
                  </a:lnTo>
                  <a:lnTo>
                    <a:pt x="109" y="155"/>
                  </a:lnTo>
                  <a:lnTo>
                    <a:pt x="108" y="149"/>
                  </a:lnTo>
                  <a:lnTo>
                    <a:pt x="103" y="142"/>
                  </a:lnTo>
                  <a:lnTo>
                    <a:pt x="99" y="138"/>
                  </a:lnTo>
                  <a:lnTo>
                    <a:pt x="92" y="136"/>
                  </a:lnTo>
                  <a:lnTo>
                    <a:pt x="89" y="120"/>
                  </a:lnTo>
                  <a:lnTo>
                    <a:pt x="82" y="107"/>
                  </a:lnTo>
                  <a:lnTo>
                    <a:pt x="78" y="103"/>
                  </a:lnTo>
                  <a:lnTo>
                    <a:pt x="70" y="98"/>
                  </a:lnTo>
                  <a:lnTo>
                    <a:pt x="68" y="83"/>
                  </a:lnTo>
                  <a:lnTo>
                    <a:pt x="64" y="73"/>
                  </a:lnTo>
                  <a:lnTo>
                    <a:pt x="60" y="67"/>
                  </a:lnTo>
                  <a:lnTo>
                    <a:pt x="51" y="61"/>
                  </a:lnTo>
                  <a:lnTo>
                    <a:pt x="60" y="44"/>
                  </a:lnTo>
                  <a:lnTo>
                    <a:pt x="59" y="39"/>
                  </a:lnTo>
                  <a:lnTo>
                    <a:pt x="54" y="34"/>
                  </a:lnTo>
                  <a:lnTo>
                    <a:pt x="47" y="30"/>
                  </a:lnTo>
                  <a:lnTo>
                    <a:pt x="37" y="29"/>
                  </a:lnTo>
                  <a:lnTo>
                    <a:pt x="36" y="23"/>
                  </a:lnTo>
                  <a:lnTo>
                    <a:pt x="36" y="19"/>
                  </a:lnTo>
                  <a:lnTo>
                    <a:pt x="37" y="16"/>
                  </a:lnTo>
                  <a:lnTo>
                    <a:pt x="43" y="8"/>
                  </a:lnTo>
                  <a:lnTo>
                    <a:pt x="43" y="4"/>
                  </a:lnTo>
                  <a:lnTo>
                    <a:pt x="42" y="2"/>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98" name="Freeform 432">
              <a:extLst>
                <a:ext uri="{FF2B5EF4-FFF2-40B4-BE49-F238E27FC236}">
                  <a16:creationId xmlns:a16="http://schemas.microsoft.com/office/drawing/2014/main" id="{D3B912A0-FFC9-4891-BF37-1B07B9908385}"/>
                </a:ext>
              </a:extLst>
            </p:cNvPr>
            <p:cNvSpPr>
              <a:spLocks/>
            </p:cNvSpPr>
            <p:nvPr/>
          </p:nvSpPr>
          <p:spPr bwMode="auto">
            <a:xfrm>
              <a:off x="3010" y="1912"/>
              <a:ext cx="34" cy="30"/>
            </a:xfrm>
            <a:custGeom>
              <a:avLst/>
              <a:gdLst>
                <a:gd name="T0" fmla="*/ 14 w 40"/>
                <a:gd name="T1" fmla="*/ 1 h 32"/>
                <a:gd name="T2" fmla="*/ 20 w 40"/>
                <a:gd name="T3" fmla="*/ 0 h 32"/>
                <a:gd name="T4" fmla="*/ 26 w 40"/>
                <a:gd name="T5" fmla="*/ 2 h 32"/>
                <a:gd name="T6" fmla="*/ 29 w 40"/>
                <a:gd name="T7" fmla="*/ 6 h 32"/>
                <a:gd name="T8" fmla="*/ 31 w 40"/>
                <a:gd name="T9" fmla="*/ 11 h 32"/>
                <a:gd name="T10" fmla="*/ 33 w 40"/>
                <a:gd name="T11" fmla="*/ 17 h 32"/>
                <a:gd name="T12" fmla="*/ 29 w 40"/>
                <a:gd name="T13" fmla="*/ 24 h 32"/>
                <a:gd name="T14" fmla="*/ 25 w 40"/>
                <a:gd name="T15" fmla="*/ 29 h 32"/>
                <a:gd name="T16" fmla="*/ 20 w 40"/>
                <a:gd name="T17" fmla="*/ 27 h 32"/>
                <a:gd name="T18" fmla="*/ 14 w 40"/>
                <a:gd name="T19" fmla="*/ 24 h 32"/>
                <a:gd name="T20" fmla="*/ 12 w 40"/>
                <a:gd name="T21" fmla="*/ 16 h 32"/>
                <a:gd name="T22" fmla="*/ 10 w 40"/>
                <a:gd name="T23" fmla="*/ 18 h 32"/>
                <a:gd name="T24" fmla="*/ 5 w 40"/>
                <a:gd name="T25" fmla="*/ 20 h 32"/>
                <a:gd name="T26" fmla="*/ 1 w 40"/>
                <a:gd name="T27" fmla="*/ 16 h 32"/>
                <a:gd name="T28" fmla="*/ 0 w 40"/>
                <a:gd name="T29" fmla="*/ 12 h 32"/>
                <a:gd name="T30" fmla="*/ 2 w 40"/>
                <a:gd name="T31" fmla="*/ 8 h 32"/>
                <a:gd name="T32" fmla="*/ 14 w 4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2"/>
                <a:gd name="T53" fmla="*/ 40 w 4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2">
                  <a:moveTo>
                    <a:pt x="16" y="1"/>
                  </a:moveTo>
                  <a:lnTo>
                    <a:pt x="24" y="0"/>
                  </a:lnTo>
                  <a:lnTo>
                    <a:pt x="30" y="2"/>
                  </a:lnTo>
                  <a:lnTo>
                    <a:pt x="34" y="6"/>
                  </a:lnTo>
                  <a:lnTo>
                    <a:pt x="37" y="12"/>
                  </a:lnTo>
                  <a:lnTo>
                    <a:pt x="39" y="18"/>
                  </a:lnTo>
                  <a:lnTo>
                    <a:pt x="34" y="26"/>
                  </a:lnTo>
                  <a:lnTo>
                    <a:pt x="29" y="31"/>
                  </a:lnTo>
                  <a:lnTo>
                    <a:pt x="24" y="29"/>
                  </a:lnTo>
                  <a:lnTo>
                    <a:pt x="16" y="26"/>
                  </a:lnTo>
                  <a:lnTo>
                    <a:pt x="14" y="17"/>
                  </a:lnTo>
                  <a:lnTo>
                    <a:pt x="12" y="19"/>
                  </a:lnTo>
                  <a:lnTo>
                    <a:pt x="6" y="21"/>
                  </a:lnTo>
                  <a:lnTo>
                    <a:pt x="1" y="17"/>
                  </a:lnTo>
                  <a:lnTo>
                    <a:pt x="0" y="13"/>
                  </a:lnTo>
                  <a:lnTo>
                    <a:pt x="2" y="8"/>
                  </a:lnTo>
                  <a:lnTo>
                    <a:pt x="16"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99" name="Freeform 433">
              <a:extLst>
                <a:ext uri="{FF2B5EF4-FFF2-40B4-BE49-F238E27FC236}">
                  <a16:creationId xmlns:a16="http://schemas.microsoft.com/office/drawing/2014/main" id="{D37290D2-83FA-43B9-861D-1F68DB355C80}"/>
                </a:ext>
              </a:extLst>
            </p:cNvPr>
            <p:cNvSpPr>
              <a:spLocks/>
            </p:cNvSpPr>
            <p:nvPr/>
          </p:nvSpPr>
          <p:spPr bwMode="auto">
            <a:xfrm>
              <a:off x="3198" y="1864"/>
              <a:ext cx="33" cy="59"/>
            </a:xfrm>
            <a:custGeom>
              <a:avLst/>
              <a:gdLst>
                <a:gd name="T0" fmla="*/ 25 w 39"/>
                <a:gd name="T1" fmla="*/ 54 h 63"/>
                <a:gd name="T2" fmla="*/ 26 w 39"/>
                <a:gd name="T3" fmla="*/ 42 h 63"/>
                <a:gd name="T4" fmla="*/ 25 w 39"/>
                <a:gd name="T5" fmla="*/ 35 h 63"/>
                <a:gd name="T6" fmla="*/ 26 w 39"/>
                <a:gd name="T7" fmla="*/ 30 h 63"/>
                <a:gd name="T8" fmla="*/ 30 w 39"/>
                <a:gd name="T9" fmla="*/ 27 h 63"/>
                <a:gd name="T10" fmla="*/ 32 w 39"/>
                <a:gd name="T11" fmla="*/ 23 h 63"/>
                <a:gd name="T12" fmla="*/ 30 w 39"/>
                <a:gd name="T13" fmla="*/ 21 h 63"/>
                <a:gd name="T14" fmla="*/ 26 w 39"/>
                <a:gd name="T15" fmla="*/ 14 h 63"/>
                <a:gd name="T16" fmla="*/ 25 w 39"/>
                <a:gd name="T17" fmla="*/ 0 h 63"/>
                <a:gd name="T18" fmla="*/ 21 w 39"/>
                <a:gd name="T19" fmla="*/ 1 h 63"/>
                <a:gd name="T20" fmla="*/ 2 w 39"/>
                <a:gd name="T21" fmla="*/ 19 h 63"/>
                <a:gd name="T22" fmla="*/ 0 w 39"/>
                <a:gd name="T23" fmla="*/ 22 h 63"/>
                <a:gd name="T24" fmla="*/ 0 w 39"/>
                <a:gd name="T25" fmla="*/ 31 h 63"/>
                <a:gd name="T26" fmla="*/ 1 w 39"/>
                <a:gd name="T27" fmla="*/ 42 h 63"/>
                <a:gd name="T28" fmla="*/ 7 w 39"/>
                <a:gd name="T29" fmla="*/ 51 h 63"/>
                <a:gd name="T30" fmla="*/ 7 w 39"/>
                <a:gd name="T31" fmla="*/ 58 h 63"/>
                <a:gd name="T32" fmla="*/ 25 w 39"/>
                <a:gd name="T33" fmla="*/ 54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63"/>
                <a:gd name="T53" fmla="*/ 39 w 39"/>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63">
                  <a:moveTo>
                    <a:pt x="30" y="58"/>
                  </a:moveTo>
                  <a:lnTo>
                    <a:pt x="31" y="45"/>
                  </a:lnTo>
                  <a:lnTo>
                    <a:pt x="30" y="37"/>
                  </a:lnTo>
                  <a:lnTo>
                    <a:pt x="31" y="32"/>
                  </a:lnTo>
                  <a:lnTo>
                    <a:pt x="36" y="29"/>
                  </a:lnTo>
                  <a:lnTo>
                    <a:pt x="38" y="25"/>
                  </a:lnTo>
                  <a:lnTo>
                    <a:pt x="36" y="22"/>
                  </a:lnTo>
                  <a:lnTo>
                    <a:pt x="31" y="15"/>
                  </a:lnTo>
                  <a:lnTo>
                    <a:pt x="30" y="0"/>
                  </a:lnTo>
                  <a:lnTo>
                    <a:pt x="25" y="1"/>
                  </a:lnTo>
                  <a:lnTo>
                    <a:pt x="2" y="20"/>
                  </a:lnTo>
                  <a:lnTo>
                    <a:pt x="0" y="24"/>
                  </a:lnTo>
                  <a:lnTo>
                    <a:pt x="0" y="33"/>
                  </a:lnTo>
                  <a:lnTo>
                    <a:pt x="1" y="45"/>
                  </a:lnTo>
                  <a:lnTo>
                    <a:pt x="8" y="54"/>
                  </a:lnTo>
                  <a:lnTo>
                    <a:pt x="8" y="62"/>
                  </a:lnTo>
                  <a:lnTo>
                    <a:pt x="30" y="5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00" name="Freeform 434">
              <a:extLst>
                <a:ext uri="{FF2B5EF4-FFF2-40B4-BE49-F238E27FC236}">
                  <a16:creationId xmlns:a16="http://schemas.microsoft.com/office/drawing/2014/main" id="{0D7902D8-93D8-44E8-926B-F2A3A5A2BBF1}"/>
                </a:ext>
              </a:extLst>
            </p:cNvPr>
            <p:cNvSpPr>
              <a:spLocks/>
            </p:cNvSpPr>
            <p:nvPr/>
          </p:nvSpPr>
          <p:spPr bwMode="auto">
            <a:xfrm>
              <a:off x="3242" y="1554"/>
              <a:ext cx="157" cy="359"/>
            </a:xfrm>
            <a:custGeom>
              <a:avLst/>
              <a:gdLst>
                <a:gd name="T0" fmla="*/ 2 w 183"/>
                <a:gd name="T1" fmla="*/ 275 h 388"/>
                <a:gd name="T2" fmla="*/ 1 w 183"/>
                <a:gd name="T3" fmla="*/ 321 h 388"/>
                <a:gd name="T4" fmla="*/ 16 w 183"/>
                <a:gd name="T5" fmla="*/ 355 h 388"/>
                <a:gd name="T6" fmla="*/ 34 w 183"/>
                <a:gd name="T7" fmla="*/ 354 h 388"/>
                <a:gd name="T8" fmla="*/ 43 w 183"/>
                <a:gd name="T9" fmla="*/ 343 h 388"/>
                <a:gd name="T10" fmla="*/ 60 w 183"/>
                <a:gd name="T11" fmla="*/ 317 h 388"/>
                <a:gd name="T12" fmla="*/ 61 w 183"/>
                <a:gd name="T13" fmla="*/ 294 h 388"/>
                <a:gd name="T14" fmla="*/ 83 w 183"/>
                <a:gd name="T15" fmla="*/ 269 h 388"/>
                <a:gd name="T16" fmla="*/ 87 w 183"/>
                <a:gd name="T17" fmla="*/ 254 h 388"/>
                <a:gd name="T18" fmla="*/ 79 w 183"/>
                <a:gd name="T19" fmla="*/ 243 h 388"/>
                <a:gd name="T20" fmla="*/ 72 w 183"/>
                <a:gd name="T21" fmla="*/ 210 h 388"/>
                <a:gd name="T22" fmla="*/ 75 w 183"/>
                <a:gd name="T23" fmla="*/ 206 h 388"/>
                <a:gd name="T24" fmla="*/ 82 w 183"/>
                <a:gd name="T25" fmla="*/ 183 h 388"/>
                <a:gd name="T26" fmla="*/ 103 w 183"/>
                <a:gd name="T27" fmla="*/ 167 h 388"/>
                <a:gd name="T28" fmla="*/ 112 w 183"/>
                <a:gd name="T29" fmla="*/ 150 h 388"/>
                <a:gd name="T30" fmla="*/ 115 w 183"/>
                <a:gd name="T31" fmla="*/ 129 h 388"/>
                <a:gd name="T32" fmla="*/ 133 w 183"/>
                <a:gd name="T33" fmla="*/ 111 h 388"/>
                <a:gd name="T34" fmla="*/ 147 w 183"/>
                <a:gd name="T35" fmla="*/ 106 h 388"/>
                <a:gd name="T36" fmla="*/ 156 w 183"/>
                <a:gd name="T37" fmla="*/ 108 h 388"/>
                <a:gd name="T38" fmla="*/ 148 w 183"/>
                <a:gd name="T39" fmla="*/ 92 h 388"/>
                <a:gd name="T40" fmla="*/ 142 w 183"/>
                <a:gd name="T41" fmla="*/ 67 h 388"/>
                <a:gd name="T42" fmla="*/ 146 w 183"/>
                <a:gd name="T43" fmla="*/ 54 h 388"/>
                <a:gd name="T44" fmla="*/ 132 w 183"/>
                <a:gd name="T45" fmla="*/ 37 h 388"/>
                <a:gd name="T46" fmla="*/ 122 w 183"/>
                <a:gd name="T47" fmla="*/ 22 h 388"/>
                <a:gd name="T48" fmla="*/ 110 w 183"/>
                <a:gd name="T49" fmla="*/ 0 h 388"/>
                <a:gd name="T50" fmla="*/ 86 w 183"/>
                <a:gd name="T51" fmla="*/ 21 h 388"/>
                <a:gd name="T52" fmla="*/ 75 w 183"/>
                <a:gd name="T53" fmla="*/ 39 h 388"/>
                <a:gd name="T54" fmla="*/ 69 w 183"/>
                <a:gd name="T55" fmla="*/ 54 h 388"/>
                <a:gd name="T56" fmla="*/ 58 w 183"/>
                <a:gd name="T57" fmla="*/ 86 h 388"/>
                <a:gd name="T58" fmla="*/ 45 w 183"/>
                <a:gd name="T59" fmla="*/ 96 h 388"/>
                <a:gd name="T60" fmla="*/ 33 w 183"/>
                <a:gd name="T61" fmla="*/ 128 h 388"/>
                <a:gd name="T62" fmla="*/ 12 w 183"/>
                <a:gd name="T63" fmla="*/ 163 h 388"/>
                <a:gd name="T64" fmla="*/ 14 w 183"/>
                <a:gd name="T65" fmla="*/ 214 h 388"/>
                <a:gd name="T66" fmla="*/ 12 w 183"/>
                <a:gd name="T67" fmla="*/ 248 h 388"/>
                <a:gd name="T68" fmla="*/ 1 w 183"/>
                <a:gd name="T69" fmla="*/ 258 h 3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3"/>
                <a:gd name="T106" fmla="*/ 0 h 388"/>
                <a:gd name="T107" fmla="*/ 183 w 183"/>
                <a:gd name="T108" fmla="*/ 388 h 3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3" h="388">
                  <a:moveTo>
                    <a:pt x="1" y="279"/>
                  </a:moveTo>
                  <a:lnTo>
                    <a:pt x="2" y="297"/>
                  </a:lnTo>
                  <a:lnTo>
                    <a:pt x="0" y="320"/>
                  </a:lnTo>
                  <a:lnTo>
                    <a:pt x="1" y="347"/>
                  </a:lnTo>
                  <a:lnTo>
                    <a:pt x="14" y="365"/>
                  </a:lnTo>
                  <a:lnTo>
                    <a:pt x="19" y="384"/>
                  </a:lnTo>
                  <a:lnTo>
                    <a:pt x="27" y="387"/>
                  </a:lnTo>
                  <a:lnTo>
                    <a:pt x="40" y="383"/>
                  </a:lnTo>
                  <a:lnTo>
                    <a:pt x="43" y="375"/>
                  </a:lnTo>
                  <a:lnTo>
                    <a:pt x="50" y="371"/>
                  </a:lnTo>
                  <a:lnTo>
                    <a:pt x="60" y="369"/>
                  </a:lnTo>
                  <a:lnTo>
                    <a:pt x="70" y="343"/>
                  </a:lnTo>
                  <a:lnTo>
                    <a:pt x="73" y="326"/>
                  </a:lnTo>
                  <a:lnTo>
                    <a:pt x="71" y="318"/>
                  </a:lnTo>
                  <a:lnTo>
                    <a:pt x="90" y="298"/>
                  </a:lnTo>
                  <a:lnTo>
                    <a:pt x="97" y="291"/>
                  </a:lnTo>
                  <a:lnTo>
                    <a:pt x="100" y="283"/>
                  </a:lnTo>
                  <a:lnTo>
                    <a:pt x="101" y="275"/>
                  </a:lnTo>
                  <a:lnTo>
                    <a:pt x="97" y="267"/>
                  </a:lnTo>
                  <a:lnTo>
                    <a:pt x="92" y="263"/>
                  </a:lnTo>
                  <a:lnTo>
                    <a:pt x="83" y="261"/>
                  </a:lnTo>
                  <a:lnTo>
                    <a:pt x="84" y="227"/>
                  </a:lnTo>
                  <a:lnTo>
                    <a:pt x="84" y="230"/>
                  </a:lnTo>
                  <a:lnTo>
                    <a:pt x="87" y="223"/>
                  </a:lnTo>
                  <a:lnTo>
                    <a:pt x="90" y="209"/>
                  </a:lnTo>
                  <a:lnTo>
                    <a:pt x="96" y="198"/>
                  </a:lnTo>
                  <a:lnTo>
                    <a:pt x="109" y="186"/>
                  </a:lnTo>
                  <a:lnTo>
                    <a:pt x="120" y="181"/>
                  </a:lnTo>
                  <a:lnTo>
                    <a:pt x="128" y="171"/>
                  </a:lnTo>
                  <a:lnTo>
                    <a:pt x="131" y="162"/>
                  </a:lnTo>
                  <a:lnTo>
                    <a:pt x="134" y="151"/>
                  </a:lnTo>
                  <a:lnTo>
                    <a:pt x="134" y="139"/>
                  </a:lnTo>
                  <a:lnTo>
                    <a:pt x="145" y="127"/>
                  </a:lnTo>
                  <a:lnTo>
                    <a:pt x="155" y="120"/>
                  </a:lnTo>
                  <a:lnTo>
                    <a:pt x="164" y="117"/>
                  </a:lnTo>
                  <a:lnTo>
                    <a:pt x="171" y="115"/>
                  </a:lnTo>
                  <a:lnTo>
                    <a:pt x="180" y="118"/>
                  </a:lnTo>
                  <a:lnTo>
                    <a:pt x="182" y="117"/>
                  </a:lnTo>
                  <a:lnTo>
                    <a:pt x="182" y="114"/>
                  </a:lnTo>
                  <a:lnTo>
                    <a:pt x="173" y="99"/>
                  </a:lnTo>
                  <a:lnTo>
                    <a:pt x="165" y="78"/>
                  </a:lnTo>
                  <a:lnTo>
                    <a:pt x="166" y="72"/>
                  </a:lnTo>
                  <a:lnTo>
                    <a:pt x="170" y="65"/>
                  </a:lnTo>
                  <a:lnTo>
                    <a:pt x="170" y="58"/>
                  </a:lnTo>
                  <a:lnTo>
                    <a:pt x="165" y="48"/>
                  </a:lnTo>
                  <a:lnTo>
                    <a:pt x="154" y="40"/>
                  </a:lnTo>
                  <a:lnTo>
                    <a:pt x="148" y="32"/>
                  </a:lnTo>
                  <a:lnTo>
                    <a:pt x="142" y="24"/>
                  </a:lnTo>
                  <a:lnTo>
                    <a:pt x="132" y="18"/>
                  </a:lnTo>
                  <a:lnTo>
                    <a:pt x="128" y="0"/>
                  </a:lnTo>
                  <a:lnTo>
                    <a:pt x="116" y="7"/>
                  </a:lnTo>
                  <a:lnTo>
                    <a:pt x="100" y="23"/>
                  </a:lnTo>
                  <a:lnTo>
                    <a:pt x="94" y="30"/>
                  </a:lnTo>
                  <a:lnTo>
                    <a:pt x="88" y="42"/>
                  </a:lnTo>
                  <a:lnTo>
                    <a:pt x="84" y="51"/>
                  </a:lnTo>
                  <a:lnTo>
                    <a:pt x="80" y="58"/>
                  </a:lnTo>
                  <a:lnTo>
                    <a:pt x="78" y="79"/>
                  </a:lnTo>
                  <a:lnTo>
                    <a:pt x="68" y="93"/>
                  </a:lnTo>
                  <a:lnTo>
                    <a:pt x="60" y="101"/>
                  </a:lnTo>
                  <a:lnTo>
                    <a:pt x="53" y="104"/>
                  </a:lnTo>
                  <a:lnTo>
                    <a:pt x="50" y="121"/>
                  </a:lnTo>
                  <a:lnTo>
                    <a:pt x="39" y="138"/>
                  </a:lnTo>
                  <a:lnTo>
                    <a:pt x="37" y="163"/>
                  </a:lnTo>
                  <a:lnTo>
                    <a:pt x="14" y="176"/>
                  </a:lnTo>
                  <a:lnTo>
                    <a:pt x="16" y="183"/>
                  </a:lnTo>
                  <a:lnTo>
                    <a:pt x="16" y="231"/>
                  </a:lnTo>
                  <a:lnTo>
                    <a:pt x="16" y="258"/>
                  </a:lnTo>
                  <a:lnTo>
                    <a:pt x="14" y="268"/>
                  </a:lnTo>
                  <a:lnTo>
                    <a:pt x="11" y="274"/>
                  </a:lnTo>
                  <a:lnTo>
                    <a:pt x="1" y="27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01" name="Freeform 435">
              <a:extLst>
                <a:ext uri="{FF2B5EF4-FFF2-40B4-BE49-F238E27FC236}">
                  <a16:creationId xmlns:a16="http://schemas.microsoft.com/office/drawing/2014/main" id="{6AF0E682-724F-4B37-8898-C3718AF6D15B}"/>
                </a:ext>
              </a:extLst>
            </p:cNvPr>
            <p:cNvSpPr>
              <a:spLocks/>
            </p:cNvSpPr>
            <p:nvPr/>
          </p:nvSpPr>
          <p:spPr bwMode="auto">
            <a:xfrm>
              <a:off x="3350" y="1528"/>
              <a:ext cx="118" cy="285"/>
            </a:xfrm>
            <a:custGeom>
              <a:avLst/>
              <a:gdLst>
                <a:gd name="T0" fmla="*/ 96 w 138"/>
                <a:gd name="T1" fmla="*/ 56 h 308"/>
                <a:gd name="T2" fmla="*/ 115 w 138"/>
                <a:gd name="T3" fmla="*/ 103 h 308"/>
                <a:gd name="T4" fmla="*/ 109 w 138"/>
                <a:gd name="T5" fmla="*/ 134 h 308"/>
                <a:gd name="T6" fmla="*/ 105 w 138"/>
                <a:gd name="T7" fmla="*/ 189 h 308"/>
                <a:gd name="T8" fmla="*/ 110 w 138"/>
                <a:gd name="T9" fmla="*/ 201 h 308"/>
                <a:gd name="T10" fmla="*/ 117 w 138"/>
                <a:gd name="T11" fmla="*/ 219 h 308"/>
                <a:gd name="T12" fmla="*/ 115 w 138"/>
                <a:gd name="T13" fmla="*/ 239 h 308"/>
                <a:gd name="T14" fmla="*/ 85 w 138"/>
                <a:gd name="T15" fmla="*/ 269 h 308"/>
                <a:gd name="T16" fmla="*/ 71 w 138"/>
                <a:gd name="T17" fmla="*/ 269 h 308"/>
                <a:gd name="T18" fmla="*/ 62 w 138"/>
                <a:gd name="T19" fmla="*/ 273 h 308"/>
                <a:gd name="T20" fmla="*/ 44 w 138"/>
                <a:gd name="T21" fmla="*/ 278 h 308"/>
                <a:gd name="T22" fmla="*/ 33 w 138"/>
                <a:gd name="T23" fmla="*/ 284 h 308"/>
                <a:gd name="T24" fmla="*/ 13 w 138"/>
                <a:gd name="T25" fmla="*/ 273 h 308"/>
                <a:gd name="T26" fmla="*/ 4 w 138"/>
                <a:gd name="T27" fmla="*/ 263 h 308"/>
                <a:gd name="T28" fmla="*/ 4 w 138"/>
                <a:gd name="T29" fmla="*/ 240 h 308"/>
                <a:gd name="T30" fmla="*/ 6 w 138"/>
                <a:gd name="T31" fmla="*/ 203 h 308"/>
                <a:gd name="T32" fmla="*/ 19 w 138"/>
                <a:gd name="T33" fmla="*/ 189 h 308"/>
                <a:gd name="T34" fmla="*/ 44 w 138"/>
                <a:gd name="T35" fmla="*/ 168 h 308"/>
                <a:gd name="T36" fmla="*/ 53 w 138"/>
                <a:gd name="T37" fmla="*/ 147 h 308"/>
                <a:gd name="T38" fmla="*/ 45 w 138"/>
                <a:gd name="T39" fmla="*/ 135 h 308"/>
                <a:gd name="T40" fmla="*/ 46 w 138"/>
                <a:gd name="T41" fmla="*/ 131 h 308"/>
                <a:gd name="T42" fmla="*/ 33 w 138"/>
                <a:gd name="T43" fmla="*/ 103 h 308"/>
                <a:gd name="T44" fmla="*/ 34 w 138"/>
                <a:gd name="T45" fmla="*/ 89 h 308"/>
                <a:gd name="T46" fmla="*/ 36 w 138"/>
                <a:gd name="T47" fmla="*/ 79 h 308"/>
                <a:gd name="T48" fmla="*/ 30 w 138"/>
                <a:gd name="T49" fmla="*/ 69 h 308"/>
                <a:gd name="T50" fmla="*/ 19 w 138"/>
                <a:gd name="T51" fmla="*/ 55 h 308"/>
                <a:gd name="T52" fmla="*/ 3 w 138"/>
                <a:gd name="T53" fmla="*/ 43 h 308"/>
                <a:gd name="T54" fmla="*/ 3 w 138"/>
                <a:gd name="T55" fmla="*/ 21 h 308"/>
                <a:gd name="T56" fmla="*/ 25 w 138"/>
                <a:gd name="T57" fmla="*/ 13 h 308"/>
                <a:gd name="T58" fmla="*/ 34 w 138"/>
                <a:gd name="T59" fmla="*/ 19 h 308"/>
                <a:gd name="T60" fmla="*/ 61 w 138"/>
                <a:gd name="T61" fmla="*/ 19 h 308"/>
                <a:gd name="T62" fmla="*/ 69 w 138"/>
                <a:gd name="T63" fmla="*/ 4 h 308"/>
                <a:gd name="T64" fmla="*/ 81 w 138"/>
                <a:gd name="T65" fmla="*/ 0 h 308"/>
                <a:gd name="T66" fmla="*/ 112 w 138"/>
                <a:gd name="T67" fmla="*/ 16 h 308"/>
                <a:gd name="T68" fmla="*/ 103 w 138"/>
                <a:gd name="T69" fmla="*/ 24 h 3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308"/>
                <a:gd name="T107" fmla="*/ 138 w 138"/>
                <a:gd name="T108" fmla="*/ 308 h 3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308">
                  <a:moveTo>
                    <a:pt x="110" y="44"/>
                  </a:moveTo>
                  <a:lnTo>
                    <a:pt x="112" y="60"/>
                  </a:lnTo>
                  <a:lnTo>
                    <a:pt x="134" y="80"/>
                  </a:lnTo>
                  <a:lnTo>
                    <a:pt x="134" y="111"/>
                  </a:lnTo>
                  <a:lnTo>
                    <a:pt x="121" y="124"/>
                  </a:lnTo>
                  <a:lnTo>
                    <a:pt x="128" y="145"/>
                  </a:lnTo>
                  <a:lnTo>
                    <a:pt x="123" y="179"/>
                  </a:lnTo>
                  <a:lnTo>
                    <a:pt x="123" y="204"/>
                  </a:lnTo>
                  <a:lnTo>
                    <a:pt x="125" y="212"/>
                  </a:lnTo>
                  <a:lnTo>
                    <a:pt x="129" y="217"/>
                  </a:lnTo>
                  <a:lnTo>
                    <a:pt x="134" y="226"/>
                  </a:lnTo>
                  <a:lnTo>
                    <a:pt x="137" y="237"/>
                  </a:lnTo>
                  <a:lnTo>
                    <a:pt x="135" y="250"/>
                  </a:lnTo>
                  <a:lnTo>
                    <a:pt x="134" y="258"/>
                  </a:lnTo>
                  <a:lnTo>
                    <a:pt x="99" y="290"/>
                  </a:lnTo>
                  <a:lnTo>
                    <a:pt x="99" y="291"/>
                  </a:lnTo>
                  <a:lnTo>
                    <a:pt x="92" y="290"/>
                  </a:lnTo>
                  <a:lnTo>
                    <a:pt x="83" y="291"/>
                  </a:lnTo>
                  <a:lnTo>
                    <a:pt x="78" y="292"/>
                  </a:lnTo>
                  <a:lnTo>
                    <a:pt x="73" y="295"/>
                  </a:lnTo>
                  <a:lnTo>
                    <a:pt x="59" y="300"/>
                  </a:lnTo>
                  <a:lnTo>
                    <a:pt x="51" y="300"/>
                  </a:lnTo>
                  <a:lnTo>
                    <a:pt x="43" y="303"/>
                  </a:lnTo>
                  <a:lnTo>
                    <a:pt x="39" y="307"/>
                  </a:lnTo>
                  <a:lnTo>
                    <a:pt x="25" y="302"/>
                  </a:lnTo>
                  <a:lnTo>
                    <a:pt x="15" y="295"/>
                  </a:lnTo>
                  <a:lnTo>
                    <a:pt x="10" y="291"/>
                  </a:lnTo>
                  <a:lnTo>
                    <a:pt x="5" y="284"/>
                  </a:lnTo>
                  <a:lnTo>
                    <a:pt x="3" y="275"/>
                  </a:lnTo>
                  <a:lnTo>
                    <a:pt x="5" y="259"/>
                  </a:lnTo>
                  <a:lnTo>
                    <a:pt x="4" y="227"/>
                  </a:lnTo>
                  <a:lnTo>
                    <a:pt x="7" y="219"/>
                  </a:lnTo>
                  <a:lnTo>
                    <a:pt x="12" y="212"/>
                  </a:lnTo>
                  <a:lnTo>
                    <a:pt x="22" y="204"/>
                  </a:lnTo>
                  <a:lnTo>
                    <a:pt x="46" y="185"/>
                  </a:lnTo>
                  <a:lnTo>
                    <a:pt x="51" y="182"/>
                  </a:lnTo>
                  <a:lnTo>
                    <a:pt x="59" y="172"/>
                  </a:lnTo>
                  <a:lnTo>
                    <a:pt x="62" y="159"/>
                  </a:lnTo>
                  <a:lnTo>
                    <a:pt x="60" y="152"/>
                  </a:lnTo>
                  <a:lnTo>
                    <a:pt x="53" y="146"/>
                  </a:lnTo>
                  <a:lnTo>
                    <a:pt x="54" y="143"/>
                  </a:lnTo>
                  <a:lnTo>
                    <a:pt x="54" y="142"/>
                  </a:lnTo>
                  <a:lnTo>
                    <a:pt x="43" y="124"/>
                  </a:lnTo>
                  <a:lnTo>
                    <a:pt x="39" y="111"/>
                  </a:lnTo>
                  <a:lnTo>
                    <a:pt x="37" y="98"/>
                  </a:lnTo>
                  <a:lnTo>
                    <a:pt x="40" y="96"/>
                  </a:lnTo>
                  <a:lnTo>
                    <a:pt x="42" y="89"/>
                  </a:lnTo>
                  <a:lnTo>
                    <a:pt x="42" y="85"/>
                  </a:lnTo>
                  <a:lnTo>
                    <a:pt x="40" y="80"/>
                  </a:lnTo>
                  <a:lnTo>
                    <a:pt x="35" y="75"/>
                  </a:lnTo>
                  <a:lnTo>
                    <a:pt x="25" y="68"/>
                  </a:lnTo>
                  <a:lnTo>
                    <a:pt x="22" y="59"/>
                  </a:lnTo>
                  <a:lnTo>
                    <a:pt x="14" y="52"/>
                  </a:lnTo>
                  <a:lnTo>
                    <a:pt x="4" y="46"/>
                  </a:lnTo>
                  <a:lnTo>
                    <a:pt x="0" y="26"/>
                  </a:lnTo>
                  <a:lnTo>
                    <a:pt x="4" y="23"/>
                  </a:lnTo>
                  <a:lnTo>
                    <a:pt x="15" y="16"/>
                  </a:lnTo>
                  <a:lnTo>
                    <a:pt x="29" y="14"/>
                  </a:lnTo>
                  <a:lnTo>
                    <a:pt x="35" y="15"/>
                  </a:lnTo>
                  <a:lnTo>
                    <a:pt x="40" y="21"/>
                  </a:lnTo>
                  <a:lnTo>
                    <a:pt x="59" y="22"/>
                  </a:lnTo>
                  <a:lnTo>
                    <a:pt x="71" y="20"/>
                  </a:lnTo>
                  <a:lnTo>
                    <a:pt x="78" y="13"/>
                  </a:lnTo>
                  <a:lnTo>
                    <a:pt x="81" y="4"/>
                  </a:lnTo>
                  <a:lnTo>
                    <a:pt x="89" y="0"/>
                  </a:lnTo>
                  <a:lnTo>
                    <a:pt x="95" y="0"/>
                  </a:lnTo>
                  <a:lnTo>
                    <a:pt x="101" y="1"/>
                  </a:lnTo>
                  <a:lnTo>
                    <a:pt x="131" y="17"/>
                  </a:lnTo>
                  <a:lnTo>
                    <a:pt x="129" y="21"/>
                  </a:lnTo>
                  <a:lnTo>
                    <a:pt x="121" y="26"/>
                  </a:lnTo>
                  <a:lnTo>
                    <a:pt x="110" y="4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02" name="Freeform 436">
              <a:extLst>
                <a:ext uri="{FF2B5EF4-FFF2-40B4-BE49-F238E27FC236}">
                  <a16:creationId xmlns:a16="http://schemas.microsoft.com/office/drawing/2014/main" id="{95D5DAC8-A761-4335-A6A0-32D7B149FCB9}"/>
                </a:ext>
              </a:extLst>
            </p:cNvPr>
            <p:cNvSpPr>
              <a:spLocks/>
            </p:cNvSpPr>
            <p:nvPr/>
          </p:nvSpPr>
          <p:spPr bwMode="auto">
            <a:xfrm>
              <a:off x="3224" y="1931"/>
              <a:ext cx="50" cy="77"/>
            </a:xfrm>
            <a:custGeom>
              <a:avLst/>
              <a:gdLst>
                <a:gd name="T0" fmla="*/ 24 w 58"/>
                <a:gd name="T1" fmla="*/ 76 h 83"/>
                <a:gd name="T2" fmla="*/ 16 w 58"/>
                <a:gd name="T3" fmla="*/ 71 h 83"/>
                <a:gd name="T4" fmla="*/ 11 w 58"/>
                <a:gd name="T5" fmla="*/ 72 h 83"/>
                <a:gd name="T6" fmla="*/ 2 w 58"/>
                <a:gd name="T7" fmla="*/ 74 h 83"/>
                <a:gd name="T8" fmla="*/ 0 w 58"/>
                <a:gd name="T9" fmla="*/ 71 h 83"/>
                <a:gd name="T10" fmla="*/ 0 w 58"/>
                <a:gd name="T11" fmla="*/ 69 h 83"/>
                <a:gd name="T12" fmla="*/ 2 w 58"/>
                <a:gd name="T13" fmla="*/ 65 h 83"/>
                <a:gd name="T14" fmla="*/ 3 w 58"/>
                <a:gd name="T15" fmla="*/ 59 h 83"/>
                <a:gd name="T16" fmla="*/ 7 w 58"/>
                <a:gd name="T17" fmla="*/ 52 h 83"/>
                <a:gd name="T18" fmla="*/ 11 w 58"/>
                <a:gd name="T19" fmla="*/ 49 h 83"/>
                <a:gd name="T20" fmla="*/ 7 w 58"/>
                <a:gd name="T21" fmla="*/ 44 h 83"/>
                <a:gd name="T22" fmla="*/ 7 w 58"/>
                <a:gd name="T23" fmla="*/ 41 h 83"/>
                <a:gd name="T24" fmla="*/ 10 w 58"/>
                <a:gd name="T25" fmla="*/ 39 h 83"/>
                <a:gd name="T26" fmla="*/ 13 w 58"/>
                <a:gd name="T27" fmla="*/ 36 h 83"/>
                <a:gd name="T28" fmla="*/ 14 w 58"/>
                <a:gd name="T29" fmla="*/ 32 h 83"/>
                <a:gd name="T30" fmla="*/ 9 w 58"/>
                <a:gd name="T31" fmla="*/ 27 h 83"/>
                <a:gd name="T32" fmla="*/ 11 w 58"/>
                <a:gd name="T33" fmla="*/ 24 h 83"/>
                <a:gd name="T34" fmla="*/ 13 w 58"/>
                <a:gd name="T35" fmla="*/ 23 h 83"/>
                <a:gd name="T36" fmla="*/ 19 w 58"/>
                <a:gd name="T37" fmla="*/ 23 h 83"/>
                <a:gd name="T38" fmla="*/ 9 w 58"/>
                <a:gd name="T39" fmla="*/ 22 h 83"/>
                <a:gd name="T40" fmla="*/ 7 w 58"/>
                <a:gd name="T41" fmla="*/ 19 h 83"/>
                <a:gd name="T42" fmla="*/ 9 w 58"/>
                <a:gd name="T43" fmla="*/ 12 h 83"/>
                <a:gd name="T44" fmla="*/ 9 w 58"/>
                <a:gd name="T45" fmla="*/ 13 h 83"/>
                <a:gd name="T46" fmla="*/ 13 w 58"/>
                <a:gd name="T47" fmla="*/ 11 h 83"/>
                <a:gd name="T48" fmla="*/ 17 w 58"/>
                <a:gd name="T49" fmla="*/ 7 h 83"/>
                <a:gd name="T50" fmla="*/ 28 w 58"/>
                <a:gd name="T51" fmla="*/ 0 h 83"/>
                <a:gd name="T52" fmla="*/ 34 w 58"/>
                <a:gd name="T53" fmla="*/ 1 h 83"/>
                <a:gd name="T54" fmla="*/ 41 w 58"/>
                <a:gd name="T55" fmla="*/ 9 h 83"/>
                <a:gd name="T56" fmla="*/ 43 w 58"/>
                <a:gd name="T57" fmla="*/ 24 h 83"/>
                <a:gd name="T58" fmla="*/ 41 w 58"/>
                <a:gd name="T59" fmla="*/ 27 h 83"/>
                <a:gd name="T60" fmla="*/ 41 w 58"/>
                <a:gd name="T61" fmla="*/ 29 h 83"/>
                <a:gd name="T62" fmla="*/ 39 w 58"/>
                <a:gd name="T63" fmla="*/ 31 h 83"/>
                <a:gd name="T64" fmla="*/ 39 w 58"/>
                <a:gd name="T65" fmla="*/ 32 h 83"/>
                <a:gd name="T66" fmla="*/ 43 w 58"/>
                <a:gd name="T67" fmla="*/ 38 h 83"/>
                <a:gd name="T68" fmla="*/ 47 w 58"/>
                <a:gd name="T69" fmla="*/ 43 h 83"/>
                <a:gd name="T70" fmla="*/ 49 w 58"/>
                <a:gd name="T71" fmla="*/ 45 h 83"/>
                <a:gd name="T72" fmla="*/ 47 w 58"/>
                <a:gd name="T73" fmla="*/ 46 h 83"/>
                <a:gd name="T74" fmla="*/ 46 w 58"/>
                <a:gd name="T75" fmla="*/ 49 h 83"/>
                <a:gd name="T76" fmla="*/ 43 w 58"/>
                <a:gd name="T77" fmla="*/ 53 h 83"/>
                <a:gd name="T78" fmla="*/ 46 w 58"/>
                <a:gd name="T79" fmla="*/ 56 h 83"/>
                <a:gd name="T80" fmla="*/ 43 w 58"/>
                <a:gd name="T81" fmla="*/ 61 h 83"/>
                <a:gd name="T82" fmla="*/ 43 w 58"/>
                <a:gd name="T83" fmla="*/ 64 h 83"/>
                <a:gd name="T84" fmla="*/ 46 w 58"/>
                <a:gd name="T85" fmla="*/ 69 h 83"/>
                <a:gd name="T86" fmla="*/ 43 w 58"/>
                <a:gd name="T87" fmla="*/ 71 h 83"/>
                <a:gd name="T88" fmla="*/ 41 w 58"/>
                <a:gd name="T89" fmla="*/ 69 h 83"/>
                <a:gd name="T90" fmla="*/ 40 w 58"/>
                <a:gd name="T91" fmla="*/ 69 h 83"/>
                <a:gd name="T92" fmla="*/ 41 w 58"/>
                <a:gd name="T93" fmla="*/ 71 h 83"/>
                <a:gd name="T94" fmla="*/ 34 w 58"/>
                <a:gd name="T95" fmla="*/ 74 h 83"/>
                <a:gd name="T96" fmla="*/ 28 w 58"/>
                <a:gd name="T97" fmla="*/ 76 h 83"/>
                <a:gd name="T98" fmla="*/ 24 w 58"/>
                <a:gd name="T99" fmla="*/ 76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
                <a:gd name="T151" fmla="*/ 0 h 83"/>
                <a:gd name="T152" fmla="*/ 58 w 58"/>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 h="83">
                  <a:moveTo>
                    <a:pt x="28" y="82"/>
                  </a:moveTo>
                  <a:lnTo>
                    <a:pt x="18" y="77"/>
                  </a:lnTo>
                  <a:lnTo>
                    <a:pt x="13" y="78"/>
                  </a:lnTo>
                  <a:lnTo>
                    <a:pt x="2" y="80"/>
                  </a:lnTo>
                  <a:lnTo>
                    <a:pt x="0" y="77"/>
                  </a:lnTo>
                  <a:lnTo>
                    <a:pt x="0" y="74"/>
                  </a:lnTo>
                  <a:lnTo>
                    <a:pt x="2" y="70"/>
                  </a:lnTo>
                  <a:lnTo>
                    <a:pt x="3" y="64"/>
                  </a:lnTo>
                  <a:lnTo>
                    <a:pt x="8" y="56"/>
                  </a:lnTo>
                  <a:lnTo>
                    <a:pt x="13" y="53"/>
                  </a:lnTo>
                  <a:lnTo>
                    <a:pt x="8" y="47"/>
                  </a:lnTo>
                  <a:lnTo>
                    <a:pt x="8" y="44"/>
                  </a:lnTo>
                  <a:lnTo>
                    <a:pt x="12" y="42"/>
                  </a:lnTo>
                  <a:lnTo>
                    <a:pt x="15" y="39"/>
                  </a:lnTo>
                  <a:lnTo>
                    <a:pt x="16" y="34"/>
                  </a:lnTo>
                  <a:lnTo>
                    <a:pt x="11" y="29"/>
                  </a:lnTo>
                  <a:lnTo>
                    <a:pt x="13" y="26"/>
                  </a:lnTo>
                  <a:lnTo>
                    <a:pt x="15" y="25"/>
                  </a:lnTo>
                  <a:lnTo>
                    <a:pt x="22" y="25"/>
                  </a:lnTo>
                  <a:lnTo>
                    <a:pt x="11" y="24"/>
                  </a:lnTo>
                  <a:lnTo>
                    <a:pt x="8" y="20"/>
                  </a:lnTo>
                  <a:lnTo>
                    <a:pt x="10" y="13"/>
                  </a:lnTo>
                  <a:lnTo>
                    <a:pt x="11" y="14"/>
                  </a:lnTo>
                  <a:lnTo>
                    <a:pt x="15" y="12"/>
                  </a:lnTo>
                  <a:lnTo>
                    <a:pt x="20" y="8"/>
                  </a:lnTo>
                  <a:lnTo>
                    <a:pt x="33" y="0"/>
                  </a:lnTo>
                  <a:lnTo>
                    <a:pt x="40" y="1"/>
                  </a:lnTo>
                  <a:lnTo>
                    <a:pt x="48" y="10"/>
                  </a:lnTo>
                  <a:lnTo>
                    <a:pt x="50" y="26"/>
                  </a:lnTo>
                  <a:lnTo>
                    <a:pt x="48" y="29"/>
                  </a:lnTo>
                  <a:lnTo>
                    <a:pt x="48" y="31"/>
                  </a:lnTo>
                  <a:lnTo>
                    <a:pt x="45" y="33"/>
                  </a:lnTo>
                  <a:lnTo>
                    <a:pt x="45" y="35"/>
                  </a:lnTo>
                  <a:lnTo>
                    <a:pt x="50" y="41"/>
                  </a:lnTo>
                  <a:lnTo>
                    <a:pt x="55" y="46"/>
                  </a:lnTo>
                  <a:lnTo>
                    <a:pt x="57" y="49"/>
                  </a:lnTo>
                  <a:lnTo>
                    <a:pt x="55" y="50"/>
                  </a:lnTo>
                  <a:lnTo>
                    <a:pt x="53" y="53"/>
                  </a:lnTo>
                  <a:lnTo>
                    <a:pt x="50" y="57"/>
                  </a:lnTo>
                  <a:lnTo>
                    <a:pt x="53" y="60"/>
                  </a:lnTo>
                  <a:lnTo>
                    <a:pt x="50" y="66"/>
                  </a:lnTo>
                  <a:lnTo>
                    <a:pt x="50" y="69"/>
                  </a:lnTo>
                  <a:lnTo>
                    <a:pt x="53" y="74"/>
                  </a:lnTo>
                  <a:lnTo>
                    <a:pt x="50" y="77"/>
                  </a:lnTo>
                  <a:lnTo>
                    <a:pt x="48" y="74"/>
                  </a:lnTo>
                  <a:lnTo>
                    <a:pt x="46" y="74"/>
                  </a:lnTo>
                  <a:lnTo>
                    <a:pt x="48" y="77"/>
                  </a:lnTo>
                  <a:lnTo>
                    <a:pt x="40" y="80"/>
                  </a:lnTo>
                  <a:lnTo>
                    <a:pt x="33" y="82"/>
                  </a:lnTo>
                  <a:lnTo>
                    <a:pt x="28" y="82"/>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03" name="Freeform 437">
              <a:extLst>
                <a:ext uri="{FF2B5EF4-FFF2-40B4-BE49-F238E27FC236}">
                  <a16:creationId xmlns:a16="http://schemas.microsoft.com/office/drawing/2014/main" id="{2CCEA887-4294-4C27-A75D-D396FDBE5882}"/>
                </a:ext>
              </a:extLst>
            </p:cNvPr>
            <p:cNvSpPr>
              <a:spLocks/>
            </p:cNvSpPr>
            <p:nvPr/>
          </p:nvSpPr>
          <p:spPr bwMode="auto">
            <a:xfrm>
              <a:off x="3410" y="2154"/>
              <a:ext cx="207" cy="104"/>
            </a:xfrm>
            <a:custGeom>
              <a:avLst/>
              <a:gdLst>
                <a:gd name="T0" fmla="*/ 187 w 243"/>
                <a:gd name="T1" fmla="*/ 37 h 112"/>
                <a:gd name="T2" fmla="*/ 198 w 243"/>
                <a:gd name="T3" fmla="*/ 54 h 112"/>
                <a:gd name="T4" fmla="*/ 206 w 243"/>
                <a:gd name="T5" fmla="*/ 74 h 112"/>
                <a:gd name="T6" fmla="*/ 201 w 243"/>
                <a:gd name="T7" fmla="*/ 74 h 112"/>
                <a:gd name="T8" fmla="*/ 190 w 243"/>
                <a:gd name="T9" fmla="*/ 73 h 112"/>
                <a:gd name="T10" fmla="*/ 175 w 243"/>
                <a:gd name="T11" fmla="*/ 76 h 112"/>
                <a:gd name="T12" fmla="*/ 160 w 243"/>
                <a:gd name="T13" fmla="*/ 85 h 112"/>
                <a:gd name="T14" fmla="*/ 153 w 243"/>
                <a:gd name="T15" fmla="*/ 86 h 112"/>
                <a:gd name="T16" fmla="*/ 149 w 243"/>
                <a:gd name="T17" fmla="*/ 91 h 112"/>
                <a:gd name="T18" fmla="*/ 130 w 243"/>
                <a:gd name="T19" fmla="*/ 95 h 112"/>
                <a:gd name="T20" fmla="*/ 118 w 243"/>
                <a:gd name="T21" fmla="*/ 91 h 112"/>
                <a:gd name="T22" fmla="*/ 112 w 243"/>
                <a:gd name="T23" fmla="*/ 95 h 112"/>
                <a:gd name="T24" fmla="*/ 105 w 243"/>
                <a:gd name="T25" fmla="*/ 103 h 112"/>
                <a:gd name="T26" fmla="*/ 107 w 243"/>
                <a:gd name="T27" fmla="*/ 97 h 112"/>
                <a:gd name="T28" fmla="*/ 106 w 243"/>
                <a:gd name="T29" fmla="*/ 92 h 112"/>
                <a:gd name="T30" fmla="*/ 94 w 243"/>
                <a:gd name="T31" fmla="*/ 98 h 112"/>
                <a:gd name="T32" fmla="*/ 85 w 243"/>
                <a:gd name="T33" fmla="*/ 98 h 112"/>
                <a:gd name="T34" fmla="*/ 68 w 243"/>
                <a:gd name="T35" fmla="*/ 98 h 112"/>
                <a:gd name="T36" fmla="*/ 54 w 243"/>
                <a:gd name="T37" fmla="*/ 95 h 112"/>
                <a:gd name="T38" fmla="*/ 43 w 243"/>
                <a:gd name="T39" fmla="*/ 103 h 112"/>
                <a:gd name="T40" fmla="*/ 31 w 243"/>
                <a:gd name="T41" fmla="*/ 98 h 112"/>
                <a:gd name="T42" fmla="*/ 11 w 243"/>
                <a:gd name="T43" fmla="*/ 84 h 112"/>
                <a:gd name="T44" fmla="*/ 9 w 243"/>
                <a:gd name="T45" fmla="*/ 73 h 112"/>
                <a:gd name="T46" fmla="*/ 1 w 243"/>
                <a:gd name="T47" fmla="*/ 64 h 112"/>
                <a:gd name="T48" fmla="*/ 1 w 243"/>
                <a:gd name="T49" fmla="*/ 49 h 112"/>
                <a:gd name="T50" fmla="*/ 7 w 243"/>
                <a:gd name="T51" fmla="*/ 41 h 112"/>
                <a:gd name="T52" fmla="*/ 26 w 243"/>
                <a:gd name="T53" fmla="*/ 41 h 112"/>
                <a:gd name="T54" fmla="*/ 37 w 243"/>
                <a:gd name="T55" fmla="*/ 37 h 112"/>
                <a:gd name="T56" fmla="*/ 40 w 243"/>
                <a:gd name="T57" fmla="*/ 35 h 112"/>
                <a:gd name="T58" fmla="*/ 34 w 243"/>
                <a:gd name="T59" fmla="*/ 27 h 112"/>
                <a:gd name="T60" fmla="*/ 43 w 243"/>
                <a:gd name="T61" fmla="*/ 15 h 112"/>
                <a:gd name="T62" fmla="*/ 65 w 243"/>
                <a:gd name="T63" fmla="*/ 12 h 112"/>
                <a:gd name="T64" fmla="*/ 83 w 243"/>
                <a:gd name="T65" fmla="*/ 1 h 112"/>
                <a:gd name="T66" fmla="*/ 101 w 243"/>
                <a:gd name="T67" fmla="*/ 4 h 112"/>
                <a:gd name="T68" fmla="*/ 127 w 243"/>
                <a:gd name="T69" fmla="*/ 12 h 112"/>
                <a:gd name="T70" fmla="*/ 141 w 243"/>
                <a:gd name="T71" fmla="*/ 12 h 112"/>
                <a:gd name="T72" fmla="*/ 149 w 243"/>
                <a:gd name="T73" fmla="*/ 19 h 112"/>
                <a:gd name="T74" fmla="*/ 167 w 243"/>
                <a:gd name="T75" fmla="*/ 26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3"/>
                <a:gd name="T115" fmla="*/ 0 h 112"/>
                <a:gd name="T116" fmla="*/ 243 w 243"/>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3" h="112">
                  <a:moveTo>
                    <a:pt x="204" y="30"/>
                  </a:moveTo>
                  <a:lnTo>
                    <a:pt x="219" y="40"/>
                  </a:lnTo>
                  <a:lnTo>
                    <a:pt x="226" y="47"/>
                  </a:lnTo>
                  <a:lnTo>
                    <a:pt x="233" y="58"/>
                  </a:lnTo>
                  <a:lnTo>
                    <a:pt x="240" y="77"/>
                  </a:lnTo>
                  <a:lnTo>
                    <a:pt x="242" y="80"/>
                  </a:lnTo>
                  <a:lnTo>
                    <a:pt x="239" y="81"/>
                  </a:lnTo>
                  <a:lnTo>
                    <a:pt x="236" y="80"/>
                  </a:lnTo>
                  <a:lnTo>
                    <a:pt x="234" y="77"/>
                  </a:lnTo>
                  <a:lnTo>
                    <a:pt x="223" y="79"/>
                  </a:lnTo>
                  <a:lnTo>
                    <a:pt x="216" y="79"/>
                  </a:lnTo>
                  <a:lnTo>
                    <a:pt x="206" y="82"/>
                  </a:lnTo>
                  <a:lnTo>
                    <a:pt x="194" y="87"/>
                  </a:lnTo>
                  <a:lnTo>
                    <a:pt x="188" y="91"/>
                  </a:lnTo>
                  <a:lnTo>
                    <a:pt x="184" y="93"/>
                  </a:lnTo>
                  <a:lnTo>
                    <a:pt x="180" y="93"/>
                  </a:lnTo>
                  <a:lnTo>
                    <a:pt x="177" y="95"/>
                  </a:lnTo>
                  <a:lnTo>
                    <a:pt x="175" y="98"/>
                  </a:lnTo>
                  <a:lnTo>
                    <a:pt x="165" y="102"/>
                  </a:lnTo>
                  <a:lnTo>
                    <a:pt x="153" y="102"/>
                  </a:lnTo>
                  <a:lnTo>
                    <a:pt x="141" y="100"/>
                  </a:lnTo>
                  <a:lnTo>
                    <a:pt x="138" y="98"/>
                  </a:lnTo>
                  <a:lnTo>
                    <a:pt x="136" y="98"/>
                  </a:lnTo>
                  <a:lnTo>
                    <a:pt x="132" y="102"/>
                  </a:lnTo>
                  <a:lnTo>
                    <a:pt x="127" y="108"/>
                  </a:lnTo>
                  <a:lnTo>
                    <a:pt x="123" y="111"/>
                  </a:lnTo>
                  <a:lnTo>
                    <a:pt x="120" y="107"/>
                  </a:lnTo>
                  <a:lnTo>
                    <a:pt x="126" y="104"/>
                  </a:lnTo>
                  <a:lnTo>
                    <a:pt x="126" y="102"/>
                  </a:lnTo>
                  <a:lnTo>
                    <a:pt x="124" y="99"/>
                  </a:lnTo>
                  <a:lnTo>
                    <a:pt x="117" y="102"/>
                  </a:lnTo>
                  <a:lnTo>
                    <a:pt x="110" y="105"/>
                  </a:lnTo>
                  <a:lnTo>
                    <a:pt x="104" y="103"/>
                  </a:lnTo>
                  <a:lnTo>
                    <a:pt x="100" y="105"/>
                  </a:lnTo>
                  <a:lnTo>
                    <a:pt x="90" y="107"/>
                  </a:lnTo>
                  <a:lnTo>
                    <a:pt x="80" y="105"/>
                  </a:lnTo>
                  <a:lnTo>
                    <a:pt x="72" y="103"/>
                  </a:lnTo>
                  <a:lnTo>
                    <a:pt x="63" y="102"/>
                  </a:lnTo>
                  <a:lnTo>
                    <a:pt x="60" y="106"/>
                  </a:lnTo>
                  <a:lnTo>
                    <a:pt x="51" y="111"/>
                  </a:lnTo>
                  <a:lnTo>
                    <a:pt x="46" y="107"/>
                  </a:lnTo>
                  <a:lnTo>
                    <a:pt x="36" y="105"/>
                  </a:lnTo>
                  <a:lnTo>
                    <a:pt x="25" y="100"/>
                  </a:lnTo>
                  <a:lnTo>
                    <a:pt x="13" y="90"/>
                  </a:lnTo>
                  <a:lnTo>
                    <a:pt x="12" y="84"/>
                  </a:lnTo>
                  <a:lnTo>
                    <a:pt x="10" y="79"/>
                  </a:lnTo>
                  <a:lnTo>
                    <a:pt x="7" y="77"/>
                  </a:lnTo>
                  <a:lnTo>
                    <a:pt x="1" y="69"/>
                  </a:lnTo>
                  <a:lnTo>
                    <a:pt x="0" y="61"/>
                  </a:lnTo>
                  <a:lnTo>
                    <a:pt x="1" y="53"/>
                  </a:lnTo>
                  <a:lnTo>
                    <a:pt x="4" y="49"/>
                  </a:lnTo>
                  <a:lnTo>
                    <a:pt x="8" y="44"/>
                  </a:lnTo>
                  <a:lnTo>
                    <a:pt x="14" y="43"/>
                  </a:lnTo>
                  <a:lnTo>
                    <a:pt x="31" y="44"/>
                  </a:lnTo>
                  <a:lnTo>
                    <a:pt x="36" y="42"/>
                  </a:lnTo>
                  <a:lnTo>
                    <a:pt x="44" y="40"/>
                  </a:lnTo>
                  <a:lnTo>
                    <a:pt x="53" y="40"/>
                  </a:lnTo>
                  <a:lnTo>
                    <a:pt x="47" y="38"/>
                  </a:lnTo>
                  <a:lnTo>
                    <a:pt x="41" y="35"/>
                  </a:lnTo>
                  <a:lnTo>
                    <a:pt x="40" y="29"/>
                  </a:lnTo>
                  <a:lnTo>
                    <a:pt x="43" y="22"/>
                  </a:lnTo>
                  <a:lnTo>
                    <a:pt x="51" y="16"/>
                  </a:lnTo>
                  <a:lnTo>
                    <a:pt x="66" y="17"/>
                  </a:lnTo>
                  <a:lnTo>
                    <a:pt x="76" y="13"/>
                  </a:lnTo>
                  <a:lnTo>
                    <a:pt x="92" y="5"/>
                  </a:lnTo>
                  <a:lnTo>
                    <a:pt x="98" y="1"/>
                  </a:lnTo>
                  <a:lnTo>
                    <a:pt x="105" y="0"/>
                  </a:lnTo>
                  <a:lnTo>
                    <a:pt x="119" y="4"/>
                  </a:lnTo>
                  <a:lnTo>
                    <a:pt x="137" y="15"/>
                  </a:lnTo>
                  <a:lnTo>
                    <a:pt x="149" y="13"/>
                  </a:lnTo>
                  <a:lnTo>
                    <a:pt x="157" y="12"/>
                  </a:lnTo>
                  <a:lnTo>
                    <a:pt x="165" y="13"/>
                  </a:lnTo>
                  <a:lnTo>
                    <a:pt x="170" y="15"/>
                  </a:lnTo>
                  <a:lnTo>
                    <a:pt x="175" y="20"/>
                  </a:lnTo>
                  <a:lnTo>
                    <a:pt x="192" y="26"/>
                  </a:lnTo>
                  <a:lnTo>
                    <a:pt x="196" y="28"/>
                  </a:lnTo>
                  <a:lnTo>
                    <a:pt x="204" y="3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04" name="Freeform 438">
              <a:extLst>
                <a:ext uri="{FF2B5EF4-FFF2-40B4-BE49-F238E27FC236}">
                  <a16:creationId xmlns:a16="http://schemas.microsoft.com/office/drawing/2014/main" id="{403C6772-3A6A-4BF9-9D42-65B9DDFB5406}"/>
                </a:ext>
              </a:extLst>
            </p:cNvPr>
            <p:cNvSpPr>
              <a:spLocks/>
            </p:cNvSpPr>
            <p:nvPr/>
          </p:nvSpPr>
          <p:spPr bwMode="auto">
            <a:xfrm>
              <a:off x="3342" y="2088"/>
              <a:ext cx="102" cy="84"/>
            </a:xfrm>
            <a:custGeom>
              <a:avLst/>
              <a:gdLst>
                <a:gd name="T0" fmla="*/ 32 w 119"/>
                <a:gd name="T1" fmla="*/ 83 h 90"/>
                <a:gd name="T2" fmla="*/ 24 w 119"/>
                <a:gd name="T3" fmla="*/ 70 h 90"/>
                <a:gd name="T4" fmla="*/ 21 w 119"/>
                <a:gd name="T5" fmla="*/ 62 h 90"/>
                <a:gd name="T6" fmla="*/ 27 w 119"/>
                <a:gd name="T7" fmla="*/ 55 h 90"/>
                <a:gd name="T8" fmla="*/ 29 w 119"/>
                <a:gd name="T9" fmla="*/ 53 h 90"/>
                <a:gd name="T10" fmla="*/ 29 w 119"/>
                <a:gd name="T11" fmla="*/ 50 h 90"/>
                <a:gd name="T12" fmla="*/ 27 w 119"/>
                <a:gd name="T13" fmla="*/ 47 h 90"/>
                <a:gd name="T14" fmla="*/ 22 w 119"/>
                <a:gd name="T15" fmla="*/ 42 h 90"/>
                <a:gd name="T16" fmla="*/ 20 w 119"/>
                <a:gd name="T17" fmla="*/ 29 h 90"/>
                <a:gd name="T18" fmla="*/ 15 w 119"/>
                <a:gd name="T19" fmla="*/ 22 h 90"/>
                <a:gd name="T20" fmla="*/ 15 w 119"/>
                <a:gd name="T21" fmla="*/ 20 h 90"/>
                <a:gd name="T22" fmla="*/ 11 w 119"/>
                <a:gd name="T23" fmla="*/ 21 h 90"/>
                <a:gd name="T24" fmla="*/ 3 w 119"/>
                <a:gd name="T25" fmla="*/ 12 h 90"/>
                <a:gd name="T26" fmla="*/ 3 w 119"/>
                <a:gd name="T27" fmla="*/ 7 h 90"/>
                <a:gd name="T28" fmla="*/ 2 w 119"/>
                <a:gd name="T29" fmla="*/ 3 h 90"/>
                <a:gd name="T30" fmla="*/ 0 w 119"/>
                <a:gd name="T31" fmla="*/ 0 h 90"/>
                <a:gd name="T32" fmla="*/ 9 w 119"/>
                <a:gd name="T33" fmla="*/ 1 h 90"/>
                <a:gd name="T34" fmla="*/ 15 w 119"/>
                <a:gd name="T35" fmla="*/ 3 h 90"/>
                <a:gd name="T36" fmla="*/ 22 w 119"/>
                <a:gd name="T37" fmla="*/ 11 h 90"/>
                <a:gd name="T38" fmla="*/ 31 w 119"/>
                <a:gd name="T39" fmla="*/ 15 h 90"/>
                <a:gd name="T40" fmla="*/ 40 w 119"/>
                <a:gd name="T41" fmla="*/ 18 h 90"/>
                <a:gd name="T42" fmla="*/ 53 w 119"/>
                <a:gd name="T43" fmla="*/ 12 h 90"/>
                <a:gd name="T44" fmla="*/ 65 w 119"/>
                <a:gd name="T45" fmla="*/ 11 h 90"/>
                <a:gd name="T46" fmla="*/ 70 w 119"/>
                <a:gd name="T47" fmla="*/ 12 h 90"/>
                <a:gd name="T48" fmla="*/ 77 w 119"/>
                <a:gd name="T49" fmla="*/ 17 h 90"/>
                <a:gd name="T50" fmla="*/ 90 w 119"/>
                <a:gd name="T51" fmla="*/ 21 h 90"/>
                <a:gd name="T52" fmla="*/ 95 w 119"/>
                <a:gd name="T53" fmla="*/ 23 h 90"/>
                <a:gd name="T54" fmla="*/ 99 w 119"/>
                <a:gd name="T55" fmla="*/ 27 h 90"/>
                <a:gd name="T56" fmla="*/ 101 w 119"/>
                <a:gd name="T57" fmla="*/ 30 h 90"/>
                <a:gd name="T58" fmla="*/ 98 w 119"/>
                <a:gd name="T59" fmla="*/ 43 h 90"/>
                <a:gd name="T60" fmla="*/ 94 w 119"/>
                <a:gd name="T61" fmla="*/ 47 h 90"/>
                <a:gd name="T62" fmla="*/ 91 w 119"/>
                <a:gd name="T63" fmla="*/ 52 h 90"/>
                <a:gd name="T64" fmla="*/ 88 w 119"/>
                <a:gd name="T65" fmla="*/ 55 h 90"/>
                <a:gd name="T66" fmla="*/ 87 w 119"/>
                <a:gd name="T67" fmla="*/ 61 h 90"/>
                <a:gd name="T68" fmla="*/ 87 w 119"/>
                <a:gd name="T69" fmla="*/ 63 h 90"/>
                <a:gd name="T70" fmla="*/ 79 w 119"/>
                <a:gd name="T71" fmla="*/ 65 h 90"/>
                <a:gd name="T72" fmla="*/ 71 w 119"/>
                <a:gd name="T73" fmla="*/ 71 h 90"/>
                <a:gd name="T74" fmla="*/ 66 w 119"/>
                <a:gd name="T75" fmla="*/ 83 h 90"/>
                <a:gd name="T76" fmla="*/ 51 w 119"/>
                <a:gd name="T77" fmla="*/ 83 h 90"/>
                <a:gd name="T78" fmla="*/ 48 w 119"/>
                <a:gd name="T79" fmla="*/ 80 h 90"/>
                <a:gd name="T80" fmla="*/ 32 w 119"/>
                <a:gd name="T81" fmla="*/ 83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9"/>
                <a:gd name="T124" fmla="*/ 0 h 90"/>
                <a:gd name="T125" fmla="*/ 119 w 119"/>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9" h="90">
                  <a:moveTo>
                    <a:pt x="37" y="89"/>
                  </a:moveTo>
                  <a:lnTo>
                    <a:pt x="28" y="75"/>
                  </a:lnTo>
                  <a:lnTo>
                    <a:pt x="25" y="66"/>
                  </a:lnTo>
                  <a:lnTo>
                    <a:pt x="31" y="59"/>
                  </a:lnTo>
                  <a:lnTo>
                    <a:pt x="34" y="57"/>
                  </a:lnTo>
                  <a:lnTo>
                    <a:pt x="34" y="54"/>
                  </a:lnTo>
                  <a:lnTo>
                    <a:pt x="31" y="50"/>
                  </a:lnTo>
                  <a:lnTo>
                    <a:pt x="26" y="45"/>
                  </a:lnTo>
                  <a:lnTo>
                    <a:pt x="23" y="31"/>
                  </a:lnTo>
                  <a:lnTo>
                    <a:pt x="17" y="24"/>
                  </a:lnTo>
                  <a:lnTo>
                    <a:pt x="18" y="21"/>
                  </a:lnTo>
                  <a:lnTo>
                    <a:pt x="13" y="22"/>
                  </a:lnTo>
                  <a:lnTo>
                    <a:pt x="3" y="13"/>
                  </a:lnTo>
                  <a:lnTo>
                    <a:pt x="4" y="7"/>
                  </a:lnTo>
                  <a:lnTo>
                    <a:pt x="2" y="3"/>
                  </a:lnTo>
                  <a:lnTo>
                    <a:pt x="0" y="0"/>
                  </a:lnTo>
                  <a:lnTo>
                    <a:pt x="11" y="1"/>
                  </a:lnTo>
                  <a:lnTo>
                    <a:pt x="17" y="3"/>
                  </a:lnTo>
                  <a:lnTo>
                    <a:pt x="26" y="12"/>
                  </a:lnTo>
                  <a:lnTo>
                    <a:pt x="36" y="16"/>
                  </a:lnTo>
                  <a:lnTo>
                    <a:pt x="47" y="19"/>
                  </a:lnTo>
                  <a:lnTo>
                    <a:pt x="62" y="13"/>
                  </a:lnTo>
                  <a:lnTo>
                    <a:pt x="76" y="12"/>
                  </a:lnTo>
                  <a:lnTo>
                    <a:pt x="82" y="13"/>
                  </a:lnTo>
                  <a:lnTo>
                    <a:pt x="90" y="18"/>
                  </a:lnTo>
                  <a:lnTo>
                    <a:pt x="105" y="23"/>
                  </a:lnTo>
                  <a:lnTo>
                    <a:pt x="111" y="25"/>
                  </a:lnTo>
                  <a:lnTo>
                    <a:pt x="116" y="29"/>
                  </a:lnTo>
                  <a:lnTo>
                    <a:pt x="118" y="32"/>
                  </a:lnTo>
                  <a:lnTo>
                    <a:pt x="114" y="46"/>
                  </a:lnTo>
                  <a:lnTo>
                    <a:pt x="110" y="50"/>
                  </a:lnTo>
                  <a:lnTo>
                    <a:pt x="106" y="56"/>
                  </a:lnTo>
                  <a:lnTo>
                    <a:pt x="103" y="59"/>
                  </a:lnTo>
                  <a:lnTo>
                    <a:pt x="102" y="65"/>
                  </a:lnTo>
                  <a:lnTo>
                    <a:pt x="102" y="68"/>
                  </a:lnTo>
                  <a:lnTo>
                    <a:pt x="92" y="70"/>
                  </a:lnTo>
                  <a:lnTo>
                    <a:pt x="83" y="76"/>
                  </a:lnTo>
                  <a:lnTo>
                    <a:pt x="77" y="89"/>
                  </a:lnTo>
                  <a:lnTo>
                    <a:pt x="59" y="89"/>
                  </a:lnTo>
                  <a:lnTo>
                    <a:pt x="56" y="86"/>
                  </a:lnTo>
                  <a:lnTo>
                    <a:pt x="37" y="8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05" name="Freeform 439">
              <a:extLst>
                <a:ext uri="{FF2B5EF4-FFF2-40B4-BE49-F238E27FC236}">
                  <a16:creationId xmlns:a16="http://schemas.microsoft.com/office/drawing/2014/main" id="{96732807-44A5-4C82-9F2F-A749B9E0D05F}"/>
                </a:ext>
              </a:extLst>
            </p:cNvPr>
            <p:cNvSpPr>
              <a:spLocks/>
            </p:cNvSpPr>
            <p:nvPr/>
          </p:nvSpPr>
          <p:spPr bwMode="auto">
            <a:xfrm>
              <a:off x="3331" y="2168"/>
              <a:ext cx="79" cy="80"/>
            </a:xfrm>
            <a:custGeom>
              <a:avLst/>
              <a:gdLst>
                <a:gd name="T0" fmla="*/ 78 w 92"/>
                <a:gd name="T1" fmla="*/ 3 h 86"/>
                <a:gd name="T2" fmla="*/ 66 w 92"/>
                <a:gd name="T3" fmla="*/ 3 h 86"/>
                <a:gd name="T4" fmla="*/ 65 w 92"/>
                <a:gd name="T5" fmla="*/ 3 h 86"/>
                <a:gd name="T6" fmla="*/ 61 w 92"/>
                <a:gd name="T7" fmla="*/ 0 h 86"/>
                <a:gd name="T8" fmla="*/ 44 w 92"/>
                <a:gd name="T9" fmla="*/ 3 h 86"/>
                <a:gd name="T10" fmla="*/ 31 w 92"/>
                <a:gd name="T11" fmla="*/ 6 h 86"/>
                <a:gd name="T12" fmla="*/ 19 w 92"/>
                <a:gd name="T13" fmla="*/ 8 h 86"/>
                <a:gd name="T14" fmla="*/ 18 w 92"/>
                <a:gd name="T15" fmla="*/ 14 h 86"/>
                <a:gd name="T16" fmla="*/ 10 w 92"/>
                <a:gd name="T17" fmla="*/ 20 h 86"/>
                <a:gd name="T18" fmla="*/ 3 w 92"/>
                <a:gd name="T19" fmla="*/ 26 h 86"/>
                <a:gd name="T20" fmla="*/ 0 w 92"/>
                <a:gd name="T21" fmla="*/ 33 h 86"/>
                <a:gd name="T22" fmla="*/ 3 w 92"/>
                <a:gd name="T23" fmla="*/ 42 h 86"/>
                <a:gd name="T24" fmla="*/ 27 w 92"/>
                <a:gd name="T25" fmla="*/ 79 h 86"/>
                <a:gd name="T26" fmla="*/ 38 w 92"/>
                <a:gd name="T27" fmla="*/ 79 h 86"/>
                <a:gd name="T28" fmla="*/ 40 w 92"/>
                <a:gd name="T29" fmla="*/ 60 h 86"/>
                <a:gd name="T30" fmla="*/ 46 w 92"/>
                <a:gd name="T31" fmla="*/ 59 h 86"/>
                <a:gd name="T32" fmla="*/ 49 w 92"/>
                <a:gd name="T33" fmla="*/ 54 h 86"/>
                <a:gd name="T34" fmla="*/ 54 w 92"/>
                <a:gd name="T35" fmla="*/ 45 h 86"/>
                <a:gd name="T36" fmla="*/ 54 w 92"/>
                <a:gd name="T37" fmla="*/ 40 h 86"/>
                <a:gd name="T38" fmla="*/ 58 w 92"/>
                <a:gd name="T39" fmla="*/ 24 h 86"/>
                <a:gd name="T40" fmla="*/ 64 w 92"/>
                <a:gd name="T41" fmla="*/ 18 h 86"/>
                <a:gd name="T42" fmla="*/ 68 w 92"/>
                <a:gd name="T43" fmla="*/ 14 h 86"/>
                <a:gd name="T44" fmla="*/ 74 w 92"/>
                <a:gd name="T45" fmla="*/ 16 h 86"/>
                <a:gd name="T46" fmla="*/ 76 w 92"/>
                <a:gd name="T47" fmla="*/ 18 h 86"/>
                <a:gd name="T48" fmla="*/ 78 w 92"/>
                <a:gd name="T49" fmla="*/ 3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86"/>
                <a:gd name="T77" fmla="*/ 92 w 92"/>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86">
                  <a:moveTo>
                    <a:pt x="91" y="3"/>
                  </a:moveTo>
                  <a:lnTo>
                    <a:pt x="77" y="3"/>
                  </a:lnTo>
                  <a:lnTo>
                    <a:pt x="76" y="3"/>
                  </a:lnTo>
                  <a:lnTo>
                    <a:pt x="71" y="0"/>
                  </a:lnTo>
                  <a:lnTo>
                    <a:pt x="51" y="3"/>
                  </a:lnTo>
                  <a:lnTo>
                    <a:pt x="36" y="6"/>
                  </a:lnTo>
                  <a:lnTo>
                    <a:pt x="22" y="9"/>
                  </a:lnTo>
                  <a:lnTo>
                    <a:pt x="21" y="15"/>
                  </a:lnTo>
                  <a:lnTo>
                    <a:pt x="12" y="21"/>
                  </a:lnTo>
                  <a:lnTo>
                    <a:pt x="4" y="28"/>
                  </a:lnTo>
                  <a:lnTo>
                    <a:pt x="0" y="36"/>
                  </a:lnTo>
                  <a:lnTo>
                    <a:pt x="3" y="45"/>
                  </a:lnTo>
                  <a:lnTo>
                    <a:pt x="32" y="85"/>
                  </a:lnTo>
                  <a:lnTo>
                    <a:pt x="44" y="85"/>
                  </a:lnTo>
                  <a:lnTo>
                    <a:pt x="47" y="65"/>
                  </a:lnTo>
                  <a:lnTo>
                    <a:pt x="53" y="63"/>
                  </a:lnTo>
                  <a:lnTo>
                    <a:pt x="57" y="58"/>
                  </a:lnTo>
                  <a:lnTo>
                    <a:pt x="63" y="48"/>
                  </a:lnTo>
                  <a:lnTo>
                    <a:pt x="63" y="43"/>
                  </a:lnTo>
                  <a:lnTo>
                    <a:pt x="67" y="26"/>
                  </a:lnTo>
                  <a:lnTo>
                    <a:pt x="74" y="19"/>
                  </a:lnTo>
                  <a:lnTo>
                    <a:pt x="79" y="15"/>
                  </a:lnTo>
                  <a:lnTo>
                    <a:pt x="86" y="17"/>
                  </a:lnTo>
                  <a:lnTo>
                    <a:pt x="89" y="19"/>
                  </a:lnTo>
                  <a:lnTo>
                    <a:pt x="91" y="3"/>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06" name="Freeform 440">
              <a:extLst>
                <a:ext uri="{FF2B5EF4-FFF2-40B4-BE49-F238E27FC236}">
                  <a16:creationId xmlns:a16="http://schemas.microsoft.com/office/drawing/2014/main" id="{1CE70C2B-C05A-4165-BAB5-AF3DEAF2E9A1}"/>
                </a:ext>
              </a:extLst>
            </p:cNvPr>
            <p:cNvSpPr>
              <a:spLocks/>
            </p:cNvSpPr>
            <p:nvPr/>
          </p:nvSpPr>
          <p:spPr bwMode="auto">
            <a:xfrm>
              <a:off x="3324" y="2143"/>
              <a:ext cx="25" cy="59"/>
            </a:xfrm>
            <a:custGeom>
              <a:avLst/>
              <a:gdLst>
                <a:gd name="T0" fmla="*/ 0 w 30"/>
                <a:gd name="T1" fmla="*/ 18 h 64"/>
                <a:gd name="T2" fmla="*/ 8 w 30"/>
                <a:gd name="T3" fmla="*/ 26 h 64"/>
                <a:gd name="T4" fmla="*/ 10 w 30"/>
                <a:gd name="T5" fmla="*/ 28 h 64"/>
                <a:gd name="T6" fmla="*/ 10 w 30"/>
                <a:gd name="T7" fmla="*/ 36 h 64"/>
                <a:gd name="T8" fmla="*/ 8 w 30"/>
                <a:gd name="T9" fmla="*/ 37 h 64"/>
                <a:gd name="T10" fmla="*/ 8 w 30"/>
                <a:gd name="T11" fmla="*/ 43 h 64"/>
                <a:gd name="T12" fmla="*/ 8 w 30"/>
                <a:gd name="T13" fmla="*/ 48 h 64"/>
                <a:gd name="T14" fmla="*/ 6 w 30"/>
                <a:gd name="T15" fmla="*/ 58 h 64"/>
                <a:gd name="T16" fmla="*/ 8 w 30"/>
                <a:gd name="T17" fmla="*/ 53 h 64"/>
                <a:gd name="T18" fmla="*/ 13 w 30"/>
                <a:gd name="T19" fmla="*/ 47 h 64"/>
                <a:gd name="T20" fmla="*/ 23 w 30"/>
                <a:gd name="T21" fmla="*/ 40 h 64"/>
                <a:gd name="T22" fmla="*/ 24 w 30"/>
                <a:gd name="T23" fmla="*/ 33 h 64"/>
                <a:gd name="T24" fmla="*/ 22 w 30"/>
                <a:gd name="T25" fmla="*/ 30 h 64"/>
                <a:gd name="T26" fmla="*/ 22 w 30"/>
                <a:gd name="T27" fmla="*/ 27 h 64"/>
                <a:gd name="T28" fmla="*/ 23 w 30"/>
                <a:gd name="T29" fmla="*/ 21 h 64"/>
                <a:gd name="T30" fmla="*/ 22 w 30"/>
                <a:gd name="T31" fmla="*/ 14 h 64"/>
                <a:gd name="T32" fmla="*/ 20 w 30"/>
                <a:gd name="T33" fmla="*/ 8 h 64"/>
                <a:gd name="T34" fmla="*/ 18 w 30"/>
                <a:gd name="T35" fmla="*/ 4 h 64"/>
                <a:gd name="T36" fmla="*/ 13 w 30"/>
                <a:gd name="T37" fmla="*/ 1 h 64"/>
                <a:gd name="T38" fmla="*/ 11 w 30"/>
                <a:gd name="T39" fmla="*/ 0 h 64"/>
                <a:gd name="T40" fmla="*/ 6 w 30"/>
                <a:gd name="T41" fmla="*/ 0 h 64"/>
                <a:gd name="T42" fmla="*/ 4 w 30"/>
                <a:gd name="T43" fmla="*/ 2 h 64"/>
                <a:gd name="T44" fmla="*/ 0 w 30"/>
                <a:gd name="T45" fmla="*/ 18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64"/>
                <a:gd name="T71" fmla="*/ 30 w 30"/>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64">
                  <a:moveTo>
                    <a:pt x="0" y="19"/>
                  </a:moveTo>
                  <a:lnTo>
                    <a:pt x="10" y="28"/>
                  </a:lnTo>
                  <a:lnTo>
                    <a:pt x="12" y="30"/>
                  </a:lnTo>
                  <a:lnTo>
                    <a:pt x="12" y="39"/>
                  </a:lnTo>
                  <a:lnTo>
                    <a:pt x="10" y="40"/>
                  </a:lnTo>
                  <a:lnTo>
                    <a:pt x="10" y="47"/>
                  </a:lnTo>
                  <a:lnTo>
                    <a:pt x="10" y="52"/>
                  </a:lnTo>
                  <a:lnTo>
                    <a:pt x="7" y="63"/>
                  </a:lnTo>
                  <a:lnTo>
                    <a:pt x="10" y="57"/>
                  </a:lnTo>
                  <a:lnTo>
                    <a:pt x="16" y="51"/>
                  </a:lnTo>
                  <a:lnTo>
                    <a:pt x="27" y="43"/>
                  </a:lnTo>
                  <a:lnTo>
                    <a:pt x="29" y="36"/>
                  </a:lnTo>
                  <a:lnTo>
                    <a:pt x="26" y="32"/>
                  </a:lnTo>
                  <a:lnTo>
                    <a:pt x="26" y="29"/>
                  </a:lnTo>
                  <a:lnTo>
                    <a:pt x="27" y="23"/>
                  </a:lnTo>
                  <a:lnTo>
                    <a:pt x="26" y="15"/>
                  </a:lnTo>
                  <a:lnTo>
                    <a:pt x="24" y="9"/>
                  </a:lnTo>
                  <a:lnTo>
                    <a:pt x="21" y="4"/>
                  </a:lnTo>
                  <a:lnTo>
                    <a:pt x="16" y="1"/>
                  </a:lnTo>
                  <a:lnTo>
                    <a:pt x="13" y="0"/>
                  </a:lnTo>
                  <a:lnTo>
                    <a:pt x="7" y="0"/>
                  </a:lnTo>
                  <a:lnTo>
                    <a:pt x="5" y="2"/>
                  </a:lnTo>
                  <a:lnTo>
                    <a:pt x="0" y="1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07" name="Freeform 441">
              <a:extLst>
                <a:ext uri="{FF2B5EF4-FFF2-40B4-BE49-F238E27FC236}">
                  <a16:creationId xmlns:a16="http://schemas.microsoft.com/office/drawing/2014/main" id="{FBE114CA-5250-46F0-9826-6B35060C8DD7}"/>
                </a:ext>
              </a:extLst>
            </p:cNvPr>
            <p:cNvSpPr>
              <a:spLocks/>
            </p:cNvSpPr>
            <p:nvPr/>
          </p:nvSpPr>
          <p:spPr bwMode="auto">
            <a:xfrm>
              <a:off x="3246" y="2071"/>
              <a:ext cx="130" cy="106"/>
            </a:xfrm>
            <a:custGeom>
              <a:avLst/>
              <a:gdLst>
                <a:gd name="T0" fmla="*/ 23 w 152"/>
                <a:gd name="T1" fmla="*/ 47 h 115"/>
                <a:gd name="T2" fmla="*/ 19 w 152"/>
                <a:gd name="T3" fmla="*/ 39 h 115"/>
                <a:gd name="T4" fmla="*/ 19 w 152"/>
                <a:gd name="T5" fmla="*/ 37 h 115"/>
                <a:gd name="T6" fmla="*/ 18 w 152"/>
                <a:gd name="T7" fmla="*/ 35 h 115"/>
                <a:gd name="T8" fmla="*/ 15 w 152"/>
                <a:gd name="T9" fmla="*/ 35 h 115"/>
                <a:gd name="T10" fmla="*/ 19 w 152"/>
                <a:gd name="T11" fmla="*/ 32 h 115"/>
                <a:gd name="T12" fmla="*/ 7 w 152"/>
                <a:gd name="T13" fmla="*/ 28 h 115"/>
                <a:gd name="T14" fmla="*/ 0 w 152"/>
                <a:gd name="T15" fmla="*/ 23 h 115"/>
                <a:gd name="T16" fmla="*/ 13 w 152"/>
                <a:gd name="T17" fmla="*/ 18 h 115"/>
                <a:gd name="T18" fmla="*/ 29 w 152"/>
                <a:gd name="T19" fmla="*/ 12 h 115"/>
                <a:gd name="T20" fmla="*/ 50 w 152"/>
                <a:gd name="T21" fmla="*/ 9 h 115"/>
                <a:gd name="T22" fmla="*/ 52 w 152"/>
                <a:gd name="T23" fmla="*/ 2 h 115"/>
                <a:gd name="T24" fmla="*/ 54 w 152"/>
                <a:gd name="T25" fmla="*/ 0 h 115"/>
                <a:gd name="T26" fmla="*/ 56 w 152"/>
                <a:gd name="T27" fmla="*/ 9 h 115"/>
                <a:gd name="T28" fmla="*/ 62 w 152"/>
                <a:gd name="T29" fmla="*/ 22 h 115"/>
                <a:gd name="T30" fmla="*/ 78 w 152"/>
                <a:gd name="T31" fmla="*/ 22 h 115"/>
                <a:gd name="T32" fmla="*/ 84 w 152"/>
                <a:gd name="T33" fmla="*/ 19 h 115"/>
                <a:gd name="T34" fmla="*/ 97 w 152"/>
                <a:gd name="T35" fmla="*/ 18 h 115"/>
                <a:gd name="T36" fmla="*/ 99 w 152"/>
                <a:gd name="T37" fmla="*/ 20 h 115"/>
                <a:gd name="T38" fmla="*/ 101 w 152"/>
                <a:gd name="T39" fmla="*/ 24 h 115"/>
                <a:gd name="T40" fmla="*/ 100 w 152"/>
                <a:gd name="T41" fmla="*/ 30 h 115"/>
                <a:gd name="T42" fmla="*/ 109 w 152"/>
                <a:gd name="T43" fmla="*/ 39 h 115"/>
                <a:gd name="T44" fmla="*/ 115 w 152"/>
                <a:gd name="T45" fmla="*/ 37 h 115"/>
                <a:gd name="T46" fmla="*/ 113 w 152"/>
                <a:gd name="T47" fmla="*/ 41 h 115"/>
                <a:gd name="T48" fmla="*/ 117 w 152"/>
                <a:gd name="T49" fmla="*/ 47 h 115"/>
                <a:gd name="T50" fmla="*/ 121 w 152"/>
                <a:gd name="T51" fmla="*/ 58 h 115"/>
                <a:gd name="T52" fmla="*/ 124 w 152"/>
                <a:gd name="T53" fmla="*/ 64 h 115"/>
                <a:gd name="T54" fmla="*/ 127 w 152"/>
                <a:gd name="T55" fmla="*/ 66 h 115"/>
                <a:gd name="T56" fmla="*/ 127 w 152"/>
                <a:gd name="T57" fmla="*/ 70 h 115"/>
                <a:gd name="T58" fmla="*/ 124 w 152"/>
                <a:gd name="T59" fmla="*/ 73 h 115"/>
                <a:gd name="T60" fmla="*/ 119 w 152"/>
                <a:gd name="T61" fmla="*/ 77 h 115"/>
                <a:gd name="T62" fmla="*/ 122 w 152"/>
                <a:gd name="T63" fmla="*/ 86 h 115"/>
                <a:gd name="T64" fmla="*/ 129 w 152"/>
                <a:gd name="T65" fmla="*/ 100 h 115"/>
                <a:gd name="T66" fmla="*/ 117 w 152"/>
                <a:gd name="T67" fmla="*/ 102 h 115"/>
                <a:gd name="T68" fmla="*/ 105 w 152"/>
                <a:gd name="T69" fmla="*/ 105 h 115"/>
                <a:gd name="T70" fmla="*/ 101 w 152"/>
                <a:gd name="T71" fmla="*/ 97 h 115"/>
                <a:gd name="T72" fmla="*/ 104 w 152"/>
                <a:gd name="T73" fmla="*/ 92 h 115"/>
                <a:gd name="T74" fmla="*/ 100 w 152"/>
                <a:gd name="T75" fmla="*/ 80 h 115"/>
                <a:gd name="T76" fmla="*/ 98 w 152"/>
                <a:gd name="T77" fmla="*/ 75 h 115"/>
                <a:gd name="T78" fmla="*/ 92 w 152"/>
                <a:gd name="T79" fmla="*/ 71 h 115"/>
                <a:gd name="T80" fmla="*/ 88 w 152"/>
                <a:gd name="T81" fmla="*/ 71 h 115"/>
                <a:gd name="T82" fmla="*/ 84 w 152"/>
                <a:gd name="T83" fmla="*/ 74 h 115"/>
                <a:gd name="T84" fmla="*/ 79 w 152"/>
                <a:gd name="T85" fmla="*/ 89 h 115"/>
                <a:gd name="T86" fmla="*/ 57 w 152"/>
                <a:gd name="T87" fmla="*/ 70 h 115"/>
                <a:gd name="T88" fmla="*/ 53 w 152"/>
                <a:gd name="T89" fmla="*/ 68 h 115"/>
                <a:gd name="T90" fmla="*/ 47 w 152"/>
                <a:gd name="T91" fmla="*/ 64 h 115"/>
                <a:gd name="T92" fmla="*/ 41 w 152"/>
                <a:gd name="T93" fmla="*/ 51 h 115"/>
                <a:gd name="T94" fmla="*/ 33 w 152"/>
                <a:gd name="T95" fmla="*/ 55 h 115"/>
                <a:gd name="T96" fmla="*/ 23 w 152"/>
                <a:gd name="T97" fmla="*/ 47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
                <a:gd name="T148" fmla="*/ 0 h 115"/>
                <a:gd name="T149" fmla="*/ 152 w 152"/>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 h="115">
                  <a:moveTo>
                    <a:pt x="27" y="51"/>
                  </a:moveTo>
                  <a:lnTo>
                    <a:pt x="22" y="42"/>
                  </a:lnTo>
                  <a:lnTo>
                    <a:pt x="22" y="40"/>
                  </a:lnTo>
                  <a:lnTo>
                    <a:pt x="21" y="38"/>
                  </a:lnTo>
                  <a:lnTo>
                    <a:pt x="17" y="38"/>
                  </a:lnTo>
                  <a:lnTo>
                    <a:pt x="22" y="35"/>
                  </a:lnTo>
                  <a:lnTo>
                    <a:pt x="8" y="30"/>
                  </a:lnTo>
                  <a:lnTo>
                    <a:pt x="0" y="25"/>
                  </a:lnTo>
                  <a:lnTo>
                    <a:pt x="15" y="19"/>
                  </a:lnTo>
                  <a:lnTo>
                    <a:pt x="34" y="13"/>
                  </a:lnTo>
                  <a:lnTo>
                    <a:pt x="59" y="10"/>
                  </a:lnTo>
                  <a:lnTo>
                    <a:pt x="61" y="2"/>
                  </a:lnTo>
                  <a:lnTo>
                    <a:pt x="63" y="0"/>
                  </a:lnTo>
                  <a:lnTo>
                    <a:pt x="66" y="10"/>
                  </a:lnTo>
                  <a:lnTo>
                    <a:pt x="72" y="24"/>
                  </a:lnTo>
                  <a:lnTo>
                    <a:pt x="91" y="24"/>
                  </a:lnTo>
                  <a:lnTo>
                    <a:pt x="98" y="21"/>
                  </a:lnTo>
                  <a:lnTo>
                    <a:pt x="113" y="19"/>
                  </a:lnTo>
                  <a:lnTo>
                    <a:pt x="116" y="22"/>
                  </a:lnTo>
                  <a:lnTo>
                    <a:pt x="118" y="26"/>
                  </a:lnTo>
                  <a:lnTo>
                    <a:pt x="117" y="33"/>
                  </a:lnTo>
                  <a:lnTo>
                    <a:pt x="127" y="42"/>
                  </a:lnTo>
                  <a:lnTo>
                    <a:pt x="134" y="40"/>
                  </a:lnTo>
                  <a:lnTo>
                    <a:pt x="132" y="44"/>
                  </a:lnTo>
                  <a:lnTo>
                    <a:pt x="137" y="51"/>
                  </a:lnTo>
                  <a:lnTo>
                    <a:pt x="141" y="63"/>
                  </a:lnTo>
                  <a:lnTo>
                    <a:pt x="145" y="69"/>
                  </a:lnTo>
                  <a:lnTo>
                    <a:pt x="149" y="72"/>
                  </a:lnTo>
                  <a:lnTo>
                    <a:pt x="148" y="76"/>
                  </a:lnTo>
                  <a:lnTo>
                    <a:pt x="145" y="79"/>
                  </a:lnTo>
                  <a:lnTo>
                    <a:pt x="139" y="84"/>
                  </a:lnTo>
                  <a:lnTo>
                    <a:pt x="143" y="93"/>
                  </a:lnTo>
                  <a:lnTo>
                    <a:pt x="151" y="108"/>
                  </a:lnTo>
                  <a:lnTo>
                    <a:pt x="137" y="111"/>
                  </a:lnTo>
                  <a:lnTo>
                    <a:pt x="123" y="114"/>
                  </a:lnTo>
                  <a:lnTo>
                    <a:pt x="118" y="105"/>
                  </a:lnTo>
                  <a:lnTo>
                    <a:pt x="122" y="100"/>
                  </a:lnTo>
                  <a:lnTo>
                    <a:pt x="117" y="87"/>
                  </a:lnTo>
                  <a:lnTo>
                    <a:pt x="114" y="81"/>
                  </a:lnTo>
                  <a:lnTo>
                    <a:pt x="107" y="77"/>
                  </a:lnTo>
                  <a:lnTo>
                    <a:pt x="103" y="77"/>
                  </a:lnTo>
                  <a:lnTo>
                    <a:pt x="98" y="80"/>
                  </a:lnTo>
                  <a:lnTo>
                    <a:pt x="92" y="97"/>
                  </a:lnTo>
                  <a:lnTo>
                    <a:pt x="67" y="76"/>
                  </a:lnTo>
                  <a:lnTo>
                    <a:pt x="62" y="74"/>
                  </a:lnTo>
                  <a:lnTo>
                    <a:pt x="55" y="69"/>
                  </a:lnTo>
                  <a:lnTo>
                    <a:pt x="48" y="55"/>
                  </a:lnTo>
                  <a:lnTo>
                    <a:pt x="39" y="60"/>
                  </a:lnTo>
                  <a:lnTo>
                    <a:pt x="27" y="51"/>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08" name="Freeform 442">
              <a:extLst>
                <a:ext uri="{FF2B5EF4-FFF2-40B4-BE49-F238E27FC236}">
                  <a16:creationId xmlns:a16="http://schemas.microsoft.com/office/drawing/2014/main" id="{CC96909B-315F-4FD0-9307-F37B5109DF81}"/>
                </a:ext>
              </a:extLst>
            </p:cNvPr>
            <p:cNvSpPr>
              <a:spLocks/>
            </p:cNvSpPr>
            <p:nvPr/>
          </p:nvSpPr>
          <p:spPr bwMode="auto">
            <a:xfrm>
              <a:off x="3300" y="2039"/>
              <a:ext cx="70" cy="56"/>
            </a:xfrm>
            <a:custGeom>
              <a:avLst/>
              <a:gdLst>
                <a:gd name="T0" fmla="*/ 37 w 83"/>
                <a:gd name="T1" fmla="*/ 17 h 60"/>
                <a:gd name="T2" fmla="*/ 33 w 83"/>
                <a:gd name="T3" fmla="*/ 17 h 60"/>
                <a:gd name="T4" fmla="*/ 27 w 83"/>
                <a:gd name="T5" fmla="*/ 21 h 60"/>
                <a:gd name="T6" fmla="*/ 19 w 83"/>
                <a:gd name="T7" fmla="*/ 22 h 60"/>
                <a:gd name="T8" fmla="*/ 12 w 83"/>
                <a:gd name="T9" fmla="*/ 21 h 60"/>
                <a:gd name="T10" fmla="*/ 5 w 83"/>
                <a:gd name="T11" fmla="*/ 16 h 60"/>
                <a:gd name="T12" fmla="*/ 3 w 83"/>
                <a:gd name="T13" fmla="*/ 20 h 60"/>
                <a:gd name="T14" fmla="*/ 1 w 83"/>
                <a:gd name="T15" fmla="*/ 23 h 60"/>
                <a:gd name="T16" fmla="*/ 1 w 83"/>
                <a:gd name="T17" fmla="*/ 30 h 60"/>
                <a:gd name="T18" fmla="*/ 0 w 83"/>
                <a:gd name="T19" fmla="*/ 31 h 60"/>
                <a:gd name="T20" fmla="*/ 7 w 83"/>
                <a:gd name="T21" fmla="*/ 53 h 60"/>
                <a:gd name="T22" fmla="*/ 22 w 83"/>
                <a:gd name="T23" fmla="*/ 55 h 60"/>
                <a:gd name="T24" fmla="*/ 35 w 83"/>
                <a:gd name="T25" fmla="*/ 49 h 60"/>
                <a:gd name="T26" fmla="*/ 41 w 83"/>
                <a:gd name="T27" fmla="*/ 49 h 60"/>
                <a:gd name="T28" fmla="*/ 46 w 83"/>
                <a:gd name="T29" fmla="*/ 49 h 60"/>
                <a:gd name="T30" fmla="*/ 50 w 83"/>
                <a:gd name="T31" fmla="*/ 49 h 60"/>
                <a:gd name="T32" fmla="*/ 51 w 83"/>
                <a:gd name="T33" fmla="*/ 49 h 60"/>
                <a:gd name="T34" fmla="*/ 57 w 83"/>
                <a:gd name="T35" fmla="*/ 43 h 60"/>
                <a:gd name="T36" fmla="*/ 62 w 83"/>
                <a:gd name="T37" fmla="*/ 37 h 60"/>
                <a:gd name="T38" fmla="*/ 65 w 83"/>
                <a:gd name="T39" fmla="*/ 28 h 60"/>
                <a:gd name="T40" fmla="*/ 66 w 83"/>
                <a:gd name="T41" fmla="*/ 19 h 60"/>
                <a:gd name="T42" fmla="*/ 69 w 83"/>
                <a:gd name="T43" fmla="*/ 10 h 60"/>
                <a:gd name="T44" fmla="*/ 63 w 83"/>
                <a:gd name="T45" fmla="*/ 0 h 60"/>
                <a:gd name="T46" fmla="*/ 61 w 83"/>
                <a:gd name="T47" fmla="*/ 2 h 60"/>
                <a:gd name="T48" fmla="*/ 51 w 83"/>
                <a:gd name="T49" fmla="*/ 3 h 60"/>
                <a:gd name="T50" fmla="*/ 47 w 83"/>
                <a:gd name="T51" fmla="*/ 5 h 60"/>
                <a:gd name="T52" fmla="*/ 42 w 83"/>
                <a:gd name="T53" fmla="*/ 9 h 60"/>
                <a:gd name="T54" fmla="*/ 42 w 83"/>
                <a:gd name="T55" fmla="*/ 14 h 60"/>
                <a:gd name="T56" fmla="*/ 40 w 83"/>
                <a:gd name="T57" fmla="*/ 16 h 60"/>
                <a:gd name="T58" fmla="*/ 37 w 83"/>
                <a:gd name="T59" fmla="*/ 17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
                <a:gd name="T91" fmla="*/ 0 h 60"/>
                <a:gd name="T92" fmla="*/ 83 w 83"/>
                <a:gd name="T93" fmla="*/ 60 h 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 h="60">
                  <a:moveTo>
                    <a:pt x="44" y="18"/>
                  </a:moveTo>
                  <a:lnTo>
                    <a:pt x="39" y="18"/>
                  </a:lnTo>
                  <a:lnTo>
                    <a:pt x="32" y="22"/>
                  </a:lnTo>
                  <a:lnTo>
                    <a:pt x="23" y="24"/>
                  </a:lnTo>
                  <a:lnTo>
                    <a:pt x="14" y="23"/>
                  </a:lnTo>
                  <a:lnTo>
                    <a:pt x="6" y="17"/>
                  </a:lnTo>
                  <a:lnTo>
                    <a:pt x="3" y="21"/>
                  </a:lnTo>
                  <a:lnTo>
                    <a:pt x="1" y="25"/>
                  </a:lnTo>
                  <a:lnTo>
                    <a:pt x="1" y="32"/>
                  </a:lnTo>
                  <a:lnTo>
                    <a:pt x="0" y="33"/>
                  </a:lnTo>
                  <a:lnTo>
                    <a:pt x="8" y="57"/>
                  </a:lnTo>
                  <a:lnTo>
                    <a:pt x="26" y="59"/>
                  </a:lnTo>
                  <a:lnTo>
                    <a:pt x="41" y="53"/>
                  </a:lnTo>
                  <a:lnTo>
                    <a:pt x="49" y="52"/>
                  </a:lnTo>
                  <a:lnTo>
                    <a:pt x="55" y="53"/>
                  </a:lnTo>
                  <a:lnTo>
                    <a:pt x="59" y="53"/>
                  </a:lnTo>
                  <a:lnTo>
                    <a:pt x="61" y="52"/>
                  </a:lnTo>
                  <a:lnTo>
                    <a:pt x="68" y="46"/>
                  </a:lnTo>
                  <a:lnTo>
                    <a:pt x="74" y="40"/>
                  </a:lnTo>
                  <a:lnTo>
                    <a:pt x="77" y="30"/>
                  </a:lnTo>
                  <a:lnTo>
                    <a:pt x="78" y="20"/>
                  </a:lnTo>
                  <a:lnTo>
                    <a:pt x="82" y="11"/>
                  </a:lnTo>
                  <a:lnTo>
                    <a:pt x="75" y="0"/>
                  </a:lnTo>
                  <a:lnTo>
                    <a:pt x="72" y="2"/>
                  </a:lnTo>
                  <a:lnTo>
                    <a:pt x="61" y="3"/>
                  </a:lnTo>
                  <a:lnTo>
                    <a:pt x="56" y="5"/>
                  </a:lnTo>
                  <a:lnTo>
                    <a:pt x="50" y="10"/>
                  </a:lnTo>
                  <a:lnTo>
                    <a:pt x="50" y="15"/>
                  </a:lnTo>
                  <a:lnTo>
                    <a:pt x="47" y="17"/>
                  </a:lnTo>
                  <a:lnTo>
                    <a:pt x="44"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09" name="Freeform 443">
              <a:extLst>
                <a:ext uri="{FF2B5EF4-FFF2-40B4-BE49-F238E27FC236}">
                  <a16:creationId xmlns:a16="http://schemas.microsoft.com/office/drawing/2014/main" id="{668613A4-AB62-48CA-A2BC-A37734BA2B83}"/>
                </a:ext>
              </a:extLst>
            </p:cNvPr>
            <p:cNvSpPr>
              <a:spLocks/>
            </p:cNvSpPr>
            <p:nvPr/>
          </p:nvSpPr>
          <p:spPr bwMode="auto">
            <a:xfrm>
              <a:off x="3247" y="1999"/>
              <a:ext cx="128" cy="62"/>
            </a:xfrm>
            <a:custGeom>
              <a:avLst/>
              <a:gdLst>
                <a:gd name="T0" fmla="*/ 116 w 150"/>
                <a:gd name="T1" fmla="*/ 14 h 66"/>
                <a:gd name="T2" fmla="*/ 110 w 150"/>
                <a:gd name="T3" fmla="*/ 11 h 66"/>
                <a:gd name="T4" fmla="*/ 96 w 150"/>
                <a:gd name="T5" fmla="*/ 18 h 66"/>
                <a:gd name="T6" fmla="*/ 94 w 150"/>
                <a:gd name="T7" fmla="*/ 22 h 66"/>
                <a:gd name="T8" fmla="*/ 78 w 150"/>
                <a:gd name="T9" fmla="*/ 24 h 66"/>
                <a:gd name="T10" fmla="*/ 73 w 150"/>
                <a:gd name="T11" fmla="*/ 21 h 66"/>
                <a:gd name="T12" fmla="*/ 61 w 150"/>
                <a:gd name="T13" fmla="*/ 13 h 66"/>
                <a:gd name="T14" fmla="*/ 54 w 150"/>
                <a:gd name="T15" fmla="*/ 7 h 66"/>
                <a:gd name="T16" fmla="*/ 39 w 150"/>
                <a:gd name="T17" fmla="*/ 3 h 66"/>
                <a:gd name="T18" fmla="*/ 30 w 150"/>
                <a:gd name="T19" fmla="*/ 0 h 66"/>
                <a:gd name="T20" fmla="*/ 24 w 150"/>
                <a:gd name="T21" fmla="*/ 5 h 66"/>
                <a:gd name="T22" fmla="*/ 22 w 150"/>
                <a:gd name="T23" fmla="*/ 6 h 66"/>
                <a:gd name="T24" fmla="*/ 20 w 150"/>
                <a:gd name="T25" fmla="*/ 2 h 66"/>
                <a:gd name="T26" fmla="*/ 15 w 150"/>
                <a:gd name="T27" fmla="*/ 0 h 66"/>
                <a:gd name="T28" fmla="*/ 11 w 150"/>
                <a:gd name="T29" fmla="*/ 6 h 66"/>
                <a:gd name="T30" fmla="*/ 0 w 150"/>
                <a:gd name="T31" fmla="*/ 7 h 66"/>
                <a:gd name="T32" fmla="*/ 7 w 150"/>
                <a:gd name="T33" fmla="*/ 19 h 66"/>
                <a:gd name="T34" fmla="*/ 13 w 150"/>
                <a:gd name="T35" fmla="*/ 39 h 66"/>
                <a:gd name="T36" fmla="*/ 19 w 150"/>
                <a:gd name="T37" fmla="*/ 44 h 66"/>
                <a:gd name="T38" fmla="*/ 29 w 150"/>
                <a:gd name="T39" fmla="*/ 44 h 66"/>
                <a:gd name="T40" fmla="*/ 38 w 150"/>
                <a:gd name="T41" fmla="*/ 39 h 66"/>
                <a:gd name="T42" fmla="*/ 44 w 150"/>
                <a:gd name="T43" fmla="*/ 46 h 66"/>
                <a:gd name="T44" fmla="*/ 57 w 150"/>
                <a:gd name="T45" fmla="*/ 54 h 66"/>
                <a:gd name="T46" fmla="*/ 71 w 150"/>
                <a:gd name="T47" fmla="*/ 61 h 66"/>
                <a:gd name="T48" fmla="*/ 82 w 150"/>
                <a:gd name="T49" fmla="*/ 57 h 66"/>
                <a:gd name="T50" fmla="*/ 94 w 150"/>
                <a:gd name="T51" fmla="*/ 54 h 66"/>
                <a:gd name="T52" fmla="*/ 96 w 150"/>
                <a:gd name="T53" fmla="*/ 48 h 66"/>
                <a:gd name="T54" fmla="*/ 106 w 150"/>
                <a:gd name="T55" fmla="*/ 41 h 66"/>
                <a:gd name="T56" fmla="*/ 117 w 150"/>
                <a:gd name="T57" fmla="*/ 39 h 66"/>
                <a:gd name="T58" fmla="*/ 127 w 150"/>
                <a:gd name="T59" fmla="*/ 37 h 66"/>
                <a:gd name="T60" fmla="*/ 124 w 150"/>
                <a:gd name="T61" fmla="*/ 29 h 66"/>
                <a:gd name="T62" fmla="*/ 125 w 150"/>
                <a:gd name="T63" fmla="*/ 23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66"/>
                <a:gd name="T98" fmla="*/ 150 w 150"/>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66">
                  <a:moveTo>
                    <a:pt x="147" y="24"/>
                  </a:moveTo>
                  <a:lnTo>
                    <a:pt x="136" y="15"/>
                  </a:lnTo>
                  <a:lnTo>
                    <a:pt x="133" y="13"/>
                  </a:lnTo>
                  <a:lnTo>
                    <a:pt x="129" y="12"/>
                  </a:lnTo>
                  <a:lnTo>
                    <a:pt x="122" y="14"/>
                  </a:lnTo>
                  <a:lnTo>
                    <a:pt x="112" y="19"/>
                  </a:lnTo>
                  <a:lnTo>
                    <a:pt x="112" y="22"/>
                  </a:lnTo>
                  <a:lnTo>
                    <a:pt x="110" y="23"/>
                  </a:lnTo>
                  <a:lnTo>
                    <a:pt x="97" y="24"/>
                  </a:lnTo>
                  <a:lnTo>
                    <a:pt x="91" y="26"/>
                  </a:lnTo>
                  <a:lnTo>
                    <a:pt x="90" y="22"/>
                  </a:lnTo>
                  <a:lnTo>
                    <a:pt x="85" y="22"/>
                  </a:lnTo>
                  <a:lnTo>
                    <a:pt x="82" y="20"/>
                  </a:lnTo>
                  <a:lnTo>
                    <a:pt x="72" y="14"/>
                  </a:lnTo>
                  <a:lnTo>
                    <a:pt x="65" y="14"/>
                  </a:lnTo>
                  <a:lnTo>
                    <a:pt x="63" y="7"/>
                  </a:lnTo>
                  <a:lnTo>
                    <a:pt x="48" y="7"/>
                  </a:lnTo>
                  <a:lnTo>
                    <a:pt x="46" y="3"/>
                  </a:lnTo>
                  <a:lnTo>
                    <a:pt x="38" y="3"/>
                  </a:lnTo>
                  <a:lnTo>
                    <a:pt x="35" y="0"/>
                  </a:lnTo>
                  <a:lnTo>
                    <a:pt x="32" y="2"/>
                  </a:lnTo>
                  <a:lnTo>
                    <a:pt x="28" y="5"/>
                  </a:lnTo>
                  <a:lnTo>
                    <a:pt x="28" y="7"/>
                  </a:lnTo>
                  <a:lnTo>
                    <a:pt x="26" y="6"/>
                  </a:lnTo>
                  <a:lnTo>
                    <a:pt x="24" y="3"/>
                  </a:lnTo>
                  <a:lnTo>
                    <a:pt x="23" y="2"/>
                  </a:lnTo>
                  <a:lnTo>
                    <a:pt x="22" y="0"/>
                  </a:lnTo>
                  <a:lnTo>
                    <a:pt x="18" y="0"/>
                  </a:lnTo>
                  <a:lnTo>
                    <a:pt x="21" y="3"/>
                  </a:lnTo>
                  <a:lnTo>
                    <a:pt x="13" y="6"/>
                  </a:lnTo>
                  <a:lnTo>
                    <a:pt x="5" y="7"/>
                  </a:lnTo>
                  <a:lnTo>
                    <a:pt x="0" y="7"/>
                  </a:lnTo>
                  <a:lnTo>
                    <a:pt x="0" y="19"/>
                  </a:lnTo>
                  <a:lnTo>
                    <a:pt x="8" y="20"/>
                  </a:lnTo>
                  <a:lnTo>
                    <a:pt x="12" y="26"/>
                  </a:lnTo>
                  <a:lnTo>
                    <a:pt x="15" y="41"/>
                  </a:lnTo>
                  <a:lnTo>
                    <a:pt x="18" y="44"/>
                  </a:lnTo>
                  <a:lnTo>
                    <a:pt x="22" y="47"/>
                  </a:lnTo>
                  <a:lnTo>
                    <a:pt x="28" y="47"/>
                  </a:lnTo>
                  <a:lnTo>
                    <a:pt x="34" y="47"/>
                  </a:lnTo>
                  <a:lnTo>
                    <a:pt x="36" y="42"/>
                  </a:lnTo>
                  <a:lnTo>
                    <a:pt x="45" y="42"/>
                  </a:lnTo>
                  <a:lnTo>
                    <a:pt x="45" y="47"/>
                  </a:lnTo>
                  <a:lnTo>
                    <a:pt x="51" y="49"/>
                  </a:lnTo>
                  <a:lnTo>
                    <a:pt x="63" y="51"/>
                  </a:lnTo>
                  <a:lnTo>
                    <a:pt x="67" y="58"/>
                  </a:lnTo>
                  <a:lnTo>
                    <a:pt x="75" y="65"/>
                  </a:lnTo>
                  <a:lnTo>
                    <a:pt x="83" y="65"/>
                  </a:lnTo>
                  <a:lnTo>
                    <a:pt x="91" y="63"/>
                  </a:lnTo>
                  <a:lnTo>
                    <a:pt x="96" y="61"/>
                  </a:lnTo>
                  <a:lnTo>
                    <a:pt x="105" y="60"/>
                  </a:lnTo>
                  <a:lnTo>
                    <a:pt x="110" y="58"/>
                  </a:lnTo>
                  <a:lnTo>
                    <a:pt x="112" y="56"/>
                  </a:lnTo>
                  <a:lnTo>
                    <a:pt x="112" y="51"/>
                  </a:lnTo>
                  <a:lnTo>
                    <a:pt x="116" y="47"/>
                  </a:lnTo>
                  <a:lnTo>
                    <a:pt x="124" y="44"/>
                  </a:lnTo>
                  <a:lnTo>
                    <a:pt x="132" y="44"/>
                  </a:lnTo>
                  <a:lnTo>
                    <a:pt x="137" y="42"/>
                  </a:lnTo>
                  <a:lnTo>
                    <a:pt x="142" y="39"/>
                  </a:lnTo>
                  <a:lnTo>
                    <a:pt x="149" y="39"/>
                  </a:lnTo>
                  <a:lnTo>
                    <a:pt x="146" y="36"/>
                  </a:lnTo>
                  <a:lnTo>
                    <a:pt x="145" y="31"/>
                  </a:lnTo>
                  <a:lnTo>
                    <a:pt x="147" y="26"/>
                  </a:lnTo>
                  <a:lnTo>
                    <a:pt x="147" y="2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10" name="Freeform 444">
              <a:extLst>
                <a:ext uri="{FF2B5EF4-FFF2-40B4-BE49-F238E27FC236}">
                  <a16:creationId xmlns:a16="http://schemas.microsoft.com/office/drawing/2014/main" id="{B204CFEF-5FC9-49D7-9CB8-D63FF19F3D80}"/>
                </a:ext>
              </a:extLst>
            </p:cNvPr>
            <p:cNvSpPr>
              <a:spLocks/>
            </p:cNvSpPr>
            <p:nvPr/>
          </p:nvSpPr>
          <p:spPr bwMode="auto">
            <a:xfrm>
              <a:off x="3261" y="1912"/>
              <a:ext cx="140" cy="113"/>
            </a:xfrm>
            <a:custGeom>
              <a:avLst/>
              <a:gdLst>
                <a:gd name="T0" fmla="*/ 76 w 164"/>
                <a:gd name="T1" fmla="*/ 0 h 122"/>
                <a:gd name="T2" fmla="*/ 72 w 164"/>
                <a:gd name="T3" fmla="*/ 11 h 122"/>
                <a:gd name="T4" fmla="*/ 46 w 164"/>
                <a:gd name="T5" fmla="*/ 15 h 122"/>
                <a:gd name="T6" fmla="*/ 42 w 164"/>
                <a:gd name="T7" fmla="*/ 13 h 122"/>
                <a:gd name="T8" fmla="*/ 26 w 164"/>
                <a:gd name="T9" fmla="*/ 24 h 122"/>
                <a:gd name="T10" fmla="*/ 3 w 164"/>
                <a:gd name="T11" fmla="*/ 44 h 122"/>
                <a:gd name="T12" fmla="*/ 3 w 164"/>
                <a:gd name="T13" fmla="*/ 47 h 122"/>
                <a:gd name="T14" fmla="*/ 1 w 164"/>
                <a:gd name="T15" fmla="*/ 52 h 122"/>
                <a:gd name="T16" fmla="*/ 9 w 164"/>
                <a:gd name="T17" fmla="*/ 61 h 122"/>
                <a:gd name="T18" fmla="*/ 9 w 164"/>
                <a:gd name="T19" fmla="*/ 65 h 122"/>
                <a:gd name="T20" fmla="*/ 4 w 164"/>
                <a:gd name="T21" fmla="*/ 71 h 122"/>
                <a:gd name="T22" fmla="*/ 4 w 164"/>
                <a:gd name="T23" fmla="*/ 80 h 122"/>
                <a:gd name="T24" fmla="*/ 4 w 164"/>
                <a:gd name="T25" fmla="*/ 87 h 122"/>
                <a:gd name="T26" fmla="*/ 7 w 164"/>
                <a:gd name="T27" fmla="*/ 93 h 122"/>
                <a:gd name="T28" fmla="*/ 10 w 164"/>
                <a:gd name="T29" fmla="*/ 92 h 122"/>
                <a:gd name="T30" fmla="*/ 14 w 164"/>
                <a:gd name="T31" fmla="*/ 88 h 122"/>
                <a:gd name="T32" fmla="*/ 23 w 164"/>
                <a:gd name="T33" fmla="*/ 91 h 122"/>
                <a:gd name="T34" fmla="*/ 38 w 164"/>
                <a:gd name="T35" fmla="*/ 95 h 122"/>
                <a:gd name="T36" fmla="*/ 46 w 164"/>
                <a:gd name="T37" fmla="*/ 101 h 122"/>
                <a:gd name="T38" fmla="*/ 57 w 164"/>
                <a:gd name="T39" fmla="*/ 108 h 122"/>
                <a:gd name="T40" fmla="*/ 62 w 164"/>
                <a:gd name="T41" fmla="*/ 112 h 122"/>
                <a:gd name="T42" fmla="*/ 78 w 164"/>
                <a:gd name="T43" fmla="*/ 109 h 122"/>
                <a:gd name="T44" fmla="*/ 80 w 164"/>
                <a:gd name="T45" fmla="*/ 106 h 122"/>
                <a:gd name="T46" fmla="*/ 95 w 164"/>
                <a:gd name="T47" fmla="*/ 99 h 122"/>
                <a:gd name="T48" fmla="*/ 102 w 164"/>
                <a:gd name="T49" fmla="*/ 101 h 122"/>
                <a:gd name="T50" fmla="*/ 116 w 164"/>
                <a:gd name="T51" fmla="*/ 110 h 122"/>
                <a:gd name="T52" fmla="*/ 118 w 164"/>
                <a:gd name="T53" fmla="*/ 107 h 122"/>
                <a:gd name="T54" fmla="*/ 139 w 164"/>
                <a:gd name="T55" fmla="*/ 94 h 122"/>
                <a:gd name="T56" fmla="*/ 134 w 164"/>
                <a:gd name="T57" fmla="*/ 79 h 122"/>
                <a:gd name="T58" fmla="*/ 121 w 164"/>
                <a:gd name="T59" fmla="*/ 57 h 122"/>
                <a:gd name="T60" fmla="*/ 120 w 164"/>
                <a:gd name="T61" fmla="*/ 49 h 122"/>
                <a:gd name="T62" fmla="*/ 125 w 164"/>
                <a:gd name="T63" fmla="*/ 41 h 122"/>
                <a:gd name="T64" fmla="*/ 120 w 164"/>
                <a:gd name="T65" fmla="*/ 27 h 122"/>
                <a:gd name="T66" fmla="*/ 112 w 164"/>
                <a:gd name="T67" fmla="*/ 15 h 122"/>
                <a:gd name="T68" fmla="*/ 99 w 164"/>
                <a:gd name="T69" fmla="*/ 6 h 122"/>
                <a:gd name="T70" fmla="*/ 86 w 164"/>
                <a:gd name="T71" fmla="*/ 6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122"/>
                <a:gd name="T110" fmla="*/ 164 w 164"/>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122">
                  <a:moveTo>
                    <a:pt x="97" y="4"/>
                  </a:moveTo>
                  <a:lnTo>
                    <a:pt x="89" y="0"/>
                  </a:lnTo>
                  <a:lnTo>
                    <a:pt x="87" y="6"/>
                  </a:lnTo>
                  <a:lnTo>
                    <a:pt x="84" y="12"/>
                  </a:lnTo>
                  <a:lnTo>
                    <a:pt x="64" y="19"/>
                  </a:lnTo>
                  <a:lnTo>
                    <a:pt x="54" y="16"/>
                  </a:lnTo>
                  <a:lnTo>
                    <a:pt x="52" y="14"/>
                  </a:lnTo>
                  <a:lnTo>
                    <a:pt x="49" y="14"/>
                  </a:lnTo>
                  <a:lnTo>
                    <a:pt x="40" y="19"/>
                  </a:lnTo>
                  <a:lnTo>
                    <a:pt x="30" y="26"/>
                  </a:lnTo>
                  <a:lnTo>
                    <a:pt x="3" y="31"/>
                  </a:lnTo>
                  <a:lnTo>
                    <a:pt x="3" y="47"/>
                  </a:lnTo>
                  <a:lnTo>
                    <a:pt x="3" y="50"/>
                  </a:lnTo>
                  <a:lnTo>
                    <a:pt x="3" y="51"/>
                  </a:lnTo>
                  <a:lnTo>
                    <a:pt x="0" y="53"/>
                  </a:lnTo>
                  <a:lnTo>
                    <a:pt x="1" y="56"/>
                  </a:lnTo>
                  <a:lnTo>
                    <a:pt x="5" y="61"/>
                  </a:lnTo>
                  <a:lnTo>
                    <a:pt x="10" y="66"/>
                  </a:lnTo>
                  <a:lnTo>
                    <a:pt x="12" y="69"/>
                  </a:lnTo>
                  <a:lnTo>
                    <a:pt x="10" y="70"/>
                  </a:lnTo>
                  <a:lnTo>
                    <a:pt x="5" y="73"/>
                  </a:lnTo>
                  <a:lnTo>
                    <a:pt x="5" y="77"/>
                  </a:lnTo>
                  <a:lnTo>
                    <a:pt x="8" y="81"/>
                  </a:lnTo>
                  <a:lnTo>
                    <a:pt x="5" y="86"/>
                  </a:lnTo>
                  <a:lnTo>
                    <a:pt x="5" y="89"/>
                  </a:lnTo>
                  <a:lnTo>
                    <a:pt x="5" y="94"/>
                  </a:lnTo>
                  <a:lnTo>
                    <a:pt x="5" y="98"/>
                  </a:lnTo>
                  <a:lnTo>
                    <a:pt x="8" y="100"/>
                  </a:lnTo>
                  <a:lnTo>
                    <a:pt x="11" y="103"/>
                  </a:lnTo>
                  <a:lnTo>
                    <a:pt x="12" y="99"/>
                  </a:lnTo>
                  <a:lnTo>
                    <a:pt x="13" y="96"/>
                  </a:lnTo>
                  <a:lnTo>
                    <a:pt x="16" y="95"/>
                  </a:lnTo>
                  <a:lnTo>
                    <a:pt x="21" y="98"/>
                  </a:lnTo>
                  <a:lnTo>
                    <a:pt x="27" y="98"/>
                  </a:lnTo>
                  <a:lnTo>
                    <a:pt x="30" y="103"/>
                  </a:lnTo>
                  <a:lnTo>
                    <a:pt x="45" y="103"/>
                  </a:lnTo>
                  <a:lnTo>
                    <a:pt x="47" y="109"/>
                  </a:lnTo>
                  <a:lnTo>
                    <a:pt x="54" y="109"/>
                  </a:lnTo>
                  <a:lnTo>
                    <a:pt x="64" y="114"/>
                  </a:lnTo>
                  <a:lnTo>
                    <a:pt x="67" y="117"/>
                  </a:lnTo>
                  <a:lnTo>
                    <a:pt x="73" y="117"/>
                  </a:lnTo>
                  <a:lnTo>
                    <a:pt x="73" y="121"/>
                  </a:lnTo>
                  <a:lnTo>
                    <a:pt x="79" y="118"/>
                  </a:lnTo>
                  <a:lnTo>
                    <a:pt x="91" y="118"/>
                  </a:lnTo>
                  <a:lnTo>
                    <a:pt x="93" y="116"/>
                  </a:lnTo>
                  <a:lnTo>
                    <a:pt x="94" y="114"/>
                  </a:lnTo>
                  <a:lnTo>
                    <a:pt x="103" y="108"/>
                  </a:lnTo>
                  <a:lnTo>
                    <a:pt x="111" y="107"/>
                  </a:lnTo>
                  <a:lnTo>
                    <a:pt x="115" y="107"/>
                  </a:lnTo>
                  <a:lnTo>
                    <a:pt x="119" y="109"/>
                  </a:lnTo>
                  <a:lnTo>
                    <a:pt x="130" y="118"/>
                  </a:lnTo>
                  <a:lnTo>
                    <a:pt x="136" y="119"/>
                  </a:lnTo>
                  <a:lnTo>
                    <a:pt x="138" y="118"/>
                  </a:lnTo>
                  <a:lnTo>
                    <a:pt x="138" y="116"/>
                  </a:lnTo>
                  <a:lnTo>
                    <a:pt x="160" y="103"/>
                  </a:lnTo>
                  <a:lnTo>
                    <a:pt x="163" y="101"/>
                  </a:lnTo>
                  <a:lnTo>
                    <a:pt x="163" y="95"/>
                  </a:lnTo>
                  <a:lnTo>
                    <a:pt x="157" y="85"/>
                  </a:lnTo>
                  <a:lnTo>
                    <a:pt x="150" y="71"/>
                  </a:lnTo>
                  <a:lnTo>
                    <a:pt x="142" y="62"/>
                  </a:lnTo>
                  <a:lnTo>
                    <a:pt x="136" y="58"/>
                  </a:lnTo>
                  <a:lnTo>
                    <a:pt x="141" y="53"/>
                  </a:lnTo>
                  <a:lnTo>
                    <a:pt x="146" y="48"/>
                  </a:lnTo>
                  <a:lnTo>
                    <a:pt x="146" y="44"/>
                  </a:lnTo>
                  <a:lnTo>
                    <a:pt x="144" y="40"/>
                  </a:lnTo>
                  <a:lnTo>
                    <a:pt x="140" y="29"/>
                  </a:lnTo>
                  <a:lnTo>
                    <a:pt x="136" y="21"/>
                  </a:lnTo>
                  <a:lnTo>
                    <a:pt x="131" y="16"/>
                  </a:lnTo>
                  <a:lnTo>
                    <a:pt x="119" y="6"/>
                  </a:lnTo>
                  <a:lnTo>
                    <a:pt x="116" y="6"/>
                  </a:lnTo>
                  <a:lnTo>
                    <a:pt x="104" y="6"/>
                  </a:lnTo>
                  <a:lnTo>
                    <a:pt x="101" y="6"/>
                  </a:lnTo>
                  <a:lnTo>
                    <a:pt x="97" y="4"/>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11" name="Freeform 445">
              <a:extLst>
                <a:ext uri="{FF2B5EF4-FFF2-40B4-BE49-F238E27FC236}">
                  <a16:creationId xmlns:a16="http://schemas.microsoft.com/office/drawing/2014/main" id="{146D5670-4EF5-474C-85DB-0904EEE7403F}"/>
                </a:ext>
              </a:extLst>
            </p:cNvPr>
            <p:cNvSpPr>
              <a:spLocks/>
            </p:cNvSpPr>
            <p:nvPr/>
          </p:nvSpPr>
          <p:spPr bwMode="auto">
            <a:xfrm>
              <a:off x="3353" y="2039"/>
              <a:ext cx="94" cy="78"/>
            </a:xfrm>
            <a:custGeom>
              <a:avLst/>
              <a:gdLst>
                <a:gd name="T0" fmla="*/ 16 w 111"/>
                <a:gd name="T1" fmla="*/ 6 h 84"/>
                <a:gd name="T2" fmla="*/ 25 w 111"/>
                <a:gd name="T3" fmla="*/ 2 h 84"/>
                <a:gd name="T4" fmla="*/ 35 w 111"/>
                <a:gd name="T5" fmla="*/ 1 h 84"/>
                <a:gd name="T6" fmla="*/ 43 w 111"/>
                <a:gd name="T7" fmla="*/ 4 h 84"/>
                <a:gd name="T8" fmla="*/ 55 w 111"/>
                <a:gd name="T9" fmla="*/ 5 h 84"/>
                <a:gd name="T10" fmla="*/ 62 w 111"/>
                <a:gd name="T11" fmla="*/ 4 h 84"/>
                <a:gd name="T12" fmla="*/ 64 w 111"/>
                <a:gd name="T13" fmla="*/ 2 h 84"/>
                <a:gd name="T14" fmla="*/ 64 w 111"/>
                <a:gd name="T15" fmla="*/ 0 h 84"/>
                <a:gd name="T16" fmla="*/ 72 w 111"/>
                <a:gd name="T17" fmla="*/ 2 h 84"/>
                <a:gd name="T18" fmla="*/ 79 w 111"/>
                <a:gd name="T19" fmla="*/ 6 h 84"/>
                <a:gd name="T20" fmla="*/ 83 w 111"/>
                <a:gd name="T21" fmla="*/ 13 h 84"/>
                <a:gd name="T22" fmla="*/ 86 w 111"/>
                <a:gd name="T23" fmla="*/ 21 h 84"/>
                <a:gd name="T24" fmla="*/ 87 w 111"/>
                <a:gd name="T25" fmla="*/ 29 h 84"/>
                <a:gd name="T26" fmla="*/ 87 w 111"/>
                <a:gd name="T27" fmla="*/ 37 h 84"/>
                <a:gd name="T28" fmla="*/ 86 w 111"/>
                <a:gd name="T29" fmla="*/ 52 h 84"/>
                <a:gd name="T30" fmla="*/ 91 w 111"/>
                <a:gd name="T31" fmla="*/ 56 h 84"/>
                <a:gd name="T32" fmla="*/ 93 w 111"/>
                <a:gd name="T33" fmla="*/ 58 h 84"/>
                <a:gd name="T34" fmla="*/ 90 w 111"/>
                <a:gd name="T35" fmla="*/ 64 h 84"/>
                <a:gd name="T36" fmla="*/ 91 w 111"/>
                <a:gd name="T37" fmla="*/ 71 h 84"/>
                <a:gd name="T38" fmla="*/ 91 w 111"/>
                <a:gd name="T39" fmla="*/ 77 h 84"/>
                <a:gd name="T40" fmla="*/ 86 w 111"/>
                <a:gd name="T41" fmla="*/ 72 h 84"/>
                <a:gd name="T42" fmla="*/ 78 w 111"/>
                <a:gd name="T43" fmla="*/ 69 h 84"/>
                <a:gd name="T44" fmla="*/ 67 w 111"/>
                <a:gd name="T45" fmla="*/ 65 h 84"/>
                <a:gd name="T46" fmla="*/ 63 w 111"/>
                <a:gd name="T47" fmla="*/ 62 h 84"/>
                <a:gd name="T48" fmla="*/ 55 w 111"/>
                <a:gd name="T49" fmla="*/ 60 h 84"/>
                <a:gd name="T50" fmla="*/ 47 w 111"/>
                <a:gd name="T51" fmla="*/ 61 h 84"/>
                <a:gd name="T52" fmla="*/ 39 w 111"/>
                <a:gd name="T53" fmla="*/ 62 h 84"/>
                <a:gd name="T54" fmla="*/ 31 w 111"/>
                <a:gd name="T55" fmla="*/ 66 h 84"/>
                <a:gd name="T56" fmla="*/ 25 w 111"/>
                <a:gd name="T57" fmla="*/ 66 h 84"/>
                <a:gd name="T58" fmla="*/ 7 w 111"/>
                <a:gd name="T59" fmla="*/ 54 h 84"/>
                <a:gd name="T60" fmla="*/ 4 w 111"/>
                <a:gd name="T61" fmla="*/ 52 h 84"/>
                <a:gd name="T62" fmla="*/ 0 w 111"/>
                <a:gd name="T63" fmla="*/ 49 h 84"/>
                <a:gd name="T64" fmla="*/ 5 w 111"/>
                <a:gd name="T65" fmla="*/ 45 h 84"/>
                <a:gd name="T66" fmla="*/ 10 w 111"/>
                <a:gd name="T67" fmla="*/ 38 h 84"/>
                <a:gd name="T68" fmla="*/ 13 w 111"/>
                <a:gd name="T69" fmla="*/ 33 h 84"/>
                <a:gd name="T70" fmla="*/ 14 w 111"/>
                <a:gd name="T71" fmla="*/ 21 h 84"/>
                <a:gd name="T72" fmla="*/ 17 w 111"/>
                <a:gd name="T73" fmla="*/ 9 h 84"/>
                <a:gd name="T74" fmla="*/ 16 w 111"/>
                <a:gd name="T75" fmla="*/ 6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84"/>
                <a:gd name="T116" fmla="*/ 111 w 111"/>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84">
                  <a:moveTo>
                    <a:pt x="19" y="6"/>
                  </a:moveTo>
                  <a:lnTo>
                    <a:pt x="30" y="2"/>
                  </a:lnTo>
                  <a:lnTo>
                    <a:pt x="41" y="1"/>
                  </a:lnTo>
                  <a:lnTo>
                    <a:pt x="51" y="4"/>
                  </a:lnTo>
                  <a:lnTo>
                    <a:pt x="65" y="5"/>
                  </a:lnTo>
                  <a:lnTo>
                    <a:pt x="73" y="4"/>
                  </a:lnTo>
                  <a:lnTo>
                    <a:pt x="75" y="2"/>
                  </a:lnTo>
                  <a:lnTo>
                    <a:pt x="75" y="0"/>
                  </a:lnTo>
                  <a:lnTo>
                    <a:pt x="85" y="2"/>
                  </a:lnTo>
                  <a:lnTo>
                    <a:pt x="93" y="6"/>
                  </a:lnTo>
                  <a:lnTo>
                    <a:pt x="98" y="14"/>
                  </a:lnTo>
                  <a:lnTo>
                    <a:pt x="102" y="23"/>
                  </a:lnTo>
                  <a:lnTo>
                    <a:pt x="103" y="31"/>
                  </a:lnTo>
                  <a:lnTo>
                    <a:pt x="103" y="40"/>
                  </a:lnTo>
                  <a:lnTo>
                    <a:pt x="102" y="56"/>
                  </a:lnTo>
                  <a:lnTo>
                    <a:pt x="107" y="60"/>
                  </a:lnTo>
                  <a:lnTo>
                    <a:pt x="110" y="62"/>
                  </a:lnTo>
                  <a:lnTo>
                    <a:pt x="106" y="69"/>
                  </a:lnTo>
                  <a:lnTo>
                    <a:pt x="107" y="76"/>
                  </a:lnTo>
                  <a:lnTo>
                    <a:pt x="107" y="83"/>
                  </a:lnTo>
                  <a:lnTo>
                    <a:pt x="101" y="78"/>
                  </a:lnTo>
                  <a:lnTo>
                    <a:pt x="92" y="74"/>
                  </a:lnTo>
                  <a:lnTo>
                    <a:pt x="79" y="70"/>
                  </a:lnTo>
                  <a:lnTo>
                    <a:pt x="74" y="67"/>
                  </a:lnTo>
                  <a:lnTo>
                    <a:pt x="65" y="65"/>
                  </a:lnTo>
                  <a:lnTo>
                    <a:pt x="55" y="66"/>
                  </a:lnTo>
                  <a:lnTo>
                    <a:pt x="46" y="67"/>
                  </a:lnTo>
                  <a:lnTo>
                    <a:pt x="37" y="71"/>
                  </a:lnTo>
                  <a:lnTo>
                    <a:pt x="29" y="71"/>
                  </a:lnTo>
                  <a:lnTo>
                    <a:pt x="8" y="58"/>
                  </a:lnTo>
                  <a:lnTo>
                    <a:pt x="5" y="56"/>
                  </a:lnTo>
                  <a:lnTo>
                    <a:pt x="0" y="53"/>
                  </a:lnTo>
                  <a:lnTo>
                    <a:pt x="6" y="48"/>
                  </a:lnTo>
                  <a:lnTo>
                    <a:pt x="12" y="41"/>
                  </a:lnTo>
                  <a:lnTo>
                    <a:pt x="15" y="35"/>
                  </a:lnTo>
                  <a:lnTo>
                    <a:pt x="16" y="23"/>
                  </a:lnTo>
                  <a:lnTo>
                    <a:pt x="20" y="10"/>
                  </a:lnTo>
                  <a:lnTo>
                    <a:pt x="19" y="6"/>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12" name="Freeform 446">
              <a:extLst>
                <a:ext uri="{FF2B5EF4-FFF2-40B4-BE49-F238E27FC236}">
                  <a16:creationId xmlns:a16="http://schemas.microsoft.com/office/drawing/2014/main" id="{278EFE9F-F0A7-468D-A972-4EBA716E55B8}"/>
                </a:ext>
              </a:extLst>
            </p:cNvPr>
            <p:cNvSpPr>
              <a:spLocks/>
            </p:cNvSpPr>
            <p:nvPr/>
          </p:nvSpPr>
          <p:spPr bwMode="auto">
            <a:xfrm>
              <a:off x="3408" y="2154"/>
              <a:ext cx="37" cy="41"/>
            </a:xfrm>
            <a:custGeom>
              <a:avLst/>
              <a:gdLst>
                <a:gd name="T0" fmla="*/ 22 w 43"/>
                <a:gd name="T1" fmla="*/ 0 h 44"/>
                <a:gd name="T2" fmla="*/ 36 w 43"/>
                <a:gd name="T3" fmla="*/ 18 h 44"/>
                <a:gd name="T4" fmla="*/ 30 w 43"/>
                <a:gd name="T5" fmla="*/ 26 h 44"/>
                <a:gd name="T6" fmla="*/ 20 w 43"/>
                <a:gd name="T7" fmla="*/ 28 h 44"/>
                <a:gd name="T8" fmla="*/ 15 w 43"/>
                <a:gd name="T9" fmla="*/ 29 h 44"/>
                <a:gd name="T10" fmla="*/ 14 w 43"/>
                <a:gd name="T11" fmla="*/ 34 h 44"/>
                <a:gd name="T12" fmla="*/ 8 w 43"/>
                <a:gd name="T13" fmla="*/ 37 h 44"/>
                <a:gd name="T14" fmla="*/ 4 w 43"/>
                <a:gd name="T15" fmla="*/ 40 h 44"/>
                <a:gd name="T16" fmla="*/ 0 w 43"/>
                <a:gd name="T17" fmla="*/ 38 h 44"/>
                <a:gd name="T18" fmla="*/ 0 w 43"/>
                <a:gd name="T19" fmla="*/ 33 h 44"/>
                <a:gd name="T20" fmla="*/ 1 w 43"/>
                <a:gd name="T21" fmla="*/ 18 h 44"/>
                <a:gd name="T22" fmla="*/ 3 w 43"/>
                <a:gd name="T23" fmla="*/ 12 h 44"/>
                <a:gd name="T24" fmla="*/ 4 w 43"/>
                <a:gd name="T25" fmla="*/ 7 h 44"/>
                <a:gd name="T26" fmla="*/ 10 w 43"/>
                <a:gd name="T27" fmla="*/ 3 h 44"/>
                <a:gd name="T28" fmla="*/ 14 w 43"/>
                <a:gd name="T29" fmla="*/ 1 h 44"/>
                <a:gd name="T30" fmla="*/ 22 w 43"/>
                <a:gd name="T31" fmla="*/ 0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44"/>
                <a:gd name="T50" fmla="*/ 43 w 43"/>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44">
                  <a:moveTo>
                    <a:pt x="26" y="0"/>
                  </a:moveTo>
                  <a:lnTo>
                    <a:pt x="42" y="19"/>
                  </a:lnTo>
                  <a:lnTo>
                    <a:pt x="35" y="28"/>
                  </a:lnTo>
                  <a:lnTo>
                    <a:pt x="23" y="30"/>
                  </a:lnTo>
                  <a:lnTo>
                    <a:pt x="18" y="31"/>
                  </a:lnTo>
                  <a:lnTo>
                    <a:pt x="16" y="36"/>
                  </a:lnTo>
                  <a:lnTo>
                    <a:pt x="9" y="40"/>
                  </a:lnTo>
                  <a:lnTo>
                    <a:pt x="5" y="43"/>
                  </a:lnTo>
                  <a:lnTo>
                    <a:pt x="0" y="41"/>
                  </a:lnTo>
                  <a:lnTo>
                    <a:pt x="0" y="35"/>
                  </a:lnTo>
                  <a:lnTo>
                    <a:pt x="1" y="19"/>
                  </a:lnTo>
                  <a:lnTo>
                    <a:pt x="3" y="13"/>
                  </a:lnTo>
                  <a:lnTo>
                    <a:pt x="5" y="8"/>
                  </a:lnTo>
                  <a:lnTo>
                    <a:pt x="12" y="3"/>
                  </a:lnTo>
                  <a:lnTo>
                    <a:pt x="16" y="1"/>
                  </a:lnTo>
                  <a:lnTo>
                    <a:pt x="26"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13" name="Freeform 447">
              <a:extLst>
                <a:ext uri="{FF2B5EF4-FFF2-40B4-BE49-F238E27FC236}">
                  <a16:creationId xmlns:a16="http://schemas.microsoft.com/office/drawing/2014/main" id="{7D0A7BE7-8C4B-4E4B-98BE-BE77C69973D5}"/>
                </a:ext>
              </a:extLst>
            </p:cNvPr>
            <p:cNvSpPr>
              <a:spLocks/>
            </p:cNvSpPr>
            <p:nvPr/>
          </p:nvSpPr>
          <p:spPr bwMode="auto">
            <a:xfrm>
              <a:off x="3505" y="2316"/>
              <a:ext cx="250" cy="214"/>
            </a:xfrm>
            <a:custGeom>
              <a:avLst/>
              <a:gdLst>
                <a:gd name="T0" fmla="*/ 50 w 292"/>
                <a:gd name="T1" fmla="*/ 3 h 231"/>
                <a:gd name="T2" fmla="*/ 31 w 292"/>
                <a:gd name="T3" fmla="*/ 6 h 231"/>
                <a:gd name="T4" fmla="*/ 37 w 292"/>
                <a:gd name="T5" fmla="*/ 19 h 231"/>
                <a:gd name="T6" fmla="*/ 35 w 292"/>
                <a:gd name="T7" fmla="*/ 23 h 231"/>
                <a:gd name="T8" fmla="*/ 31 w 292"/>
                <a:gd name="T9" fmla="*/ 31 h 231"/>
                <a:gd name="T10" fmla="*/ 21 w 292"/>
                <a:gd name="T11" fmla="*/ 37 h 231"/>
                <a:gd name="T12" fmla="*/ 0 w 292"/>
                <a:gd name="T13" fmla="*/ 37 h 231"/>
                <a:gd name="T14" fmla="*/ 1 w 292"/>
                <a:gd name="T15" fmla="*/ 43 h 231"/>
                <a:gd name="T16" fmla="*/ 4 w 292"/>
                <a:gd name="T17" fmla="*/ 52 h 231"/>
                <a:gd name="T18" fmla="*/ 20 w 292"/>
                <a:gd name="T19" fmla="*/ 74 h 231"/>
                <a:gd name="T20" fmla="*/ 37 w 292"/>
                <a:gd name="T21" fmla="*/ 104 h 231"/>
                <a:gd name="T22" fmla="*/ 53 w 292"/>
                <a:gd name="T23" fmla="*/ 138 h 231"/>
                <a:gd name="T24" fmla="*/ 63 w 292"/>
                <a:gd name="T25" fmla="*/ 156 h 231"/>
                <a:gd name="T26" fmla="*/ 85 w 292"/>
                <a:gd name="T27" fmla="*/ 199 h 231"/>
                <a:gd name="T28" fmla="*/ 90 w 292"/>
                <a:gd name="T29" fmla="*/ 194 h 231"/>
                <a:gd name="T30" fmla="*/ 93 w 292"/>
                <a:gd name="T31" fmla="*/ 193 h 231"/>
                <a:gd name="T32" fmla="*/ 96 w 292"/>
                <a:gd name="T33" fmla="*/ 190 h 231"/>
                <a:gd name="T34" fmla="*/ 96 w 292"/>
                <a:gd name="T35" fmla="*/ 185 h 231"/>
                <a:gd name="T36" fmla="*/ 105 w 292"/>
                <a:gd name="T37" fmla="*/ 188 h 231"/>
                <a:gd name="T38" fmla="*/ 124 w 292"/>
                <a:gd name="T39" fmla="*/ 213 h 231"/>
                <a:gd name="T40" fmla="*/ 128 w 292"/>
                <a:gd name="T41" fmla="*/ 209 h 231"/>
                <a:gd name="T42" fmla="*/ 148 w 292"/>
                <a:gd name="T43" fmla="*/ 184 h 231"/>
                <a:gd name="T44" fmla="*/ 170 w 292"/>
                <a:gd name="T45" fmla="*/ 175 h 231"/>
                <a:gd name="T46" fmla="*/ 188 w 292"/>
                <a:gd name="T47" fmla="*/ 170 h 231"/>
                <a:gd name="T48" fmla="*/ 200 w 292"/>
                <a:gd name="T49" fmla="*/ 168 h 231"/>
                <a:gd name="T50" fmla="*/ 203 w 292"/>
                <a:gd name="T51" fmla="*/ 168 h 231"/>
                <a:gd name="T52" fmla="*/ 211 w 292"/>
                <a:gd name="T53" fmla="*/ 165 h 231"/>
                <a:gd name="T54" fmla="*/ 228 w 292"/>
                <a:gd name="T55" fmla="*/ 156 h 231"/>
                <a:gd name="T56" fmla="*/ 236 w 292"/>
                <a:gd name="T57" fmla="*/ 149 h 231"/>
                <a:gd name="T58" fmla="*/ 244 w 292"/>
                <a:gd name="T59" fmla="*/ 142 h 231"/>
                <a:gd name="T60" fmla="*/ 249 w 292"/>
                <a:gd name="T61" fmla="*/ 132 h 231"/>
                <a:gd name="T62" fmla="*/ 247 w 292"/>
                <a:gd name="T63" fmla="*/ 121 h 231"/>
                <a:gd name="T64" fmla="*/ 247 w 292"/>
                <a:gd name="T65" fmla="*/ 117 h 231"/>
                <a:gd name="T66" fmla="*/ 247 w 292"/>
                <a:gd name="T67" fmla="*/ 112 h 231"/>
                <a:gd name="T68" fmla="*/ 235 w 292"/>
                <a:gd name="T69" fmla="*/ 113 h 231"/>
                <a:gd name="T70" fmla="*/ 216 w 292"/>
                <a:gd name="T71" fmla="*/ 113 h 231"/>
                <a:gd name="T72" fmla="*/ 211 w 292"/>
                <a:gd name="T73" fmla="*/ 111 h 231"/>
                <a:gd name="T74" fmla="*/ 209 w 292"/>
                <a:gd name="T75" fmla="*/ 107 h 231"/>
                <a:gd name="T76" fmla="*/ 211 w 292"/>
                <a:gd name="T77" fmla="*/ 101 h 231"/>
                <a:gd name="T78" fmla="*/ 202 w 292"/>
                <a:gd name="T79" fmla="*/ 99 h 231"/>
                <a:gd name="T80" fmla="*/ 195 w 292"/>
                <a:gd name="T81" fmla="*/ 100 h 231"/>
                <a:gd name="T82" fmla="*/ 193 w 292"/>
                <a:gd name="T83" fmla="*/ 100 h 231"/>
                <a:gd name="T84" fmla="*/ 188 w 292"/>
                <a:gd name="T85" fmla="*/ 97 h 231"/>
                <a:gd name="T86" fmla="*/ 182 w 292"/>
                <a:gd name="T87" fmla="*/ 82 h 231"/>
                <a:gd name="T88" fmla="*/ 176 w 292"/>
                <a:gd name="T89" fmla="*/ 72 h 231"/>
                <a:gd name="T90" fmla="*/ 158 w 292"/>
                <a:gd name="T91" fmla="*/ 48 h 231"/>
                <a:gd name="T92" fmla="*/ 141 w 292"/>
                <a:gd name="T93" fmla="*/ 48 h 231"/>
                <a:gd name="T94" fmla="*/ 140 w 292"/>
                <a:gd name="T95" fmla="*/ 46 h 231"/>
                <a:gd name="T96" fmla="*/ 133 w 292"/>
                <a:gd name="T97" fmla="*/ 43 h 231"/>
                <a:gd name="T98" fmla="*/ 123 w 292"/>
                <a:gd name="T99" fmla="*/ 34 h 231"/>
                <a:gd name="T100" fmla="*/ 115 w 292"/>
                <a:gd name="T101" fmla="*/ 28 h 231"/>
                <a:gd name="T102" fmla="*/ 105 w 292"/>
                <a:gd name="T103" fmla="*/ 24 h 231"/>
                <a:gd name="T104" fmla="*/ 95 w 292"/>
                <a:gd name="T105" fmla="*/ 15 h 231"/>
                <a:gd name="T106" fmla="*/ 86 w 292"/>
                <a:gd name="T107" fmla="*/ 15 h 231"/>
                <a:gd name="T108" fmla="*/ 63 w 292"/>
                <a:gd name="T109" fmla="*/ 3 h 231"/>
                <a:gd name="T110" fmla="*/ 57 w 292"/>
                <a:gd name="T111" fmla="*/ 0 h 231"/>
                <a:gd name="T112" fmla="*/ 50 w 292"/>
                <a:gd name="T113" fmla="*/ 3 h 2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231"/>
                <a:gd name="T173" fmla="*/ 292 w 292"/>
                <a:gd name="T174" fmla="*/ 231 h 2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231">
                  <a:moveTo>
                    <a:pt x="58" y="3"/>
                  </a:moveTo>
                  <a:lnTo>
                    <a:pt x="36" y="7"/>
                  </a:lnTo>
                  <a:lnTo>
                    <a:pt x="43" y="21"/>
                  </a:lnTo>
                  <a:lnTo>
                    <a:pt x="41" y="25"/>
                  </a:lnTo>
                  <a:lnTo>
                    <a:pt x="36" y="33"/>
                  </a:lnTo>
                  <a:lnTo>
                    <a:pt x="25" y="40"/>
                  </a:lnTo>
                  <a:lnTo>
                    <a:pt x="0" y="40"/>
                  </a:lnTo>
                  <a:lnTo>
                    <a:pt x="1" y="46"/>
                  </a:lnTo>
                  <a:lnTo>
                    <a:pt x="5" y="56"/>
                  </a:lnTo>
                  <a:lnTo>
                    <a:pt x="23" y="80"/>
                  </a:lnTo>
                  <a:lnTo>
                    <a:pt x="43" y="112"/>
                  </a:lnTo>
                  <a:lnTo>
                    <a:pt x="62" y="149"/>
                  </a:lnTo>
                  <a:lnTo>
                    <a:pt x="73" y="168"/>
                  </a:lnTo>
                  <a:lnTo>
                    <a:pt x="99" y="215"/>
                  </a:lnTo>
                  <a:lnTo>
                    <a:pt x="105" y="209"/>
                  </a:lnTo>
                  <a:lnTo>
                    <a:pt x="109" y="208"/>
                  </a:lnTo>
                  <a:lnTo>
                    <a:pt x="112" y="205"/>
                  </a:lnTo>
                  <a:lnTo>
                    <a:pt x="112" y="200"/>
                  </a:lnTo>
                  <a:lnTo>
                    <a:pt x="123" y="203"/>
                  </a:lnTo>
                  <a:lnTo>
                    <a:pt x="145" y="230"/>
                  </a:lnTo>
                  <a:lnTo>
                    <a:pt x="149" y="226"/>
                  </a:lnTo>
                  <a:lnTo>
                    <a:pt x="173" y="199"/>
                  </a:lnTo>
                  <a:lnTo>
                    <a:pt x="198" y="189"/>
                  </a:lnTo>
                  <a:lnTo>
                    <a:pt x="219" y="184"/>
                  </a:lnTo>
                  <a:lnTo>
                    <a:pt x="234" y="181"/>
                  </a:lnTo>
                  <a:lnTo>
                    <a:pt x="237" y="181"/>
                  </a:lnTo>
                  <a:lnTo>
                    <a:pt x="246" y="178"/>
                  </a:lnTo>
                  <a:lnTo>
                    <a:pt x="266" y="168"/>
                  </a:lnTo>
                  <a:lnTo>
                    <a:pt x="276" y="161"/>
                  </a:lnTo>
                  <a:lnTo>
                    <a:pt x="285" y="153"/>
                  </a:lnTo>
                  <a:lnTo>
                    <a:pt x="291" y="143"/>
                  </a:lnTo>
                  <a:lnTo>
                    <a:pt x="289" y="131"/>
                  </a:lnTo>
                  <a:lnTo>
                    <a:pt x="288" y="126"/>
                  </a:lnTo>
                  <a:lnTo>
                    <a:pt x="289" y="121"/>
                  </a:lnTo>
                  <a:lnTo>
                    <a:pt x="274" y="122"/>
                  </a:lnTo>
                  <a:lnTo>
                    <a:pt x="252" y="122"/>
                  </a:lnTo>
                  <a:lnTo>
                    <a:pt x="246" y="120"/>
                  </a:lnTo>
                  <a:lnTo>
                    <a:pt x="244" y="116"/>
                  </a:lnTo>
                  <a:lnTo>
                    <a:pt x="246" y="109"/>
                  </a:lnTo>
                  <a:lnTo>
                    <a:pt x="236" y="107"/>
                  </a:lnTo>
                  <a:lnTo>
                    <a:pt x="228" y="108"/>
                  </a:lnTo>
                  <a:lnTo>
                    <a:pt x="225" y="108"/>
                  </a:lnTo>
                  <a:lnTo>
                    <a:pt x="219" y="105"/>
                  </a:lnTo>
                  <a:lnTo>
                    <a:pt x="213" y="89"/>
                  </a:lnTo>
                  <a:lnTo>
                    <a:pt x="205" y="78"/>
                  </a:lnTo>
                  <a:lnTo>
                    <a:pt x="185" y="52"/>
                  </a:lnTo>
                  <a:lnTo>
                    <a:pt x="165" y="52"/>
                  </a:lnTo>
                  <a:lnTo>
                    <a:pt x="163" y="50"/>
                  </a:lnTo>
                  <a:lnTo>
                    <a:pt x="155" y="46"/>
                  </a:lnTo>
                  <a:lnTo>
                    <a:pt x="144" y="37"/>
                  </a:lnTo>
                  <a:lnTo>
                    <a:pt x="134" y="30"/>
                  </a:lnTo>
                  <a:lnTo>
                    <a:pt x="123" y="26"/>
                  </a:lnTo>
                  <a:lnTo>
                    <a:pt x="111" y="16"/>
                  </a:lnTo>
                  <a:lnTo>
                    <a:pt x="101" y="16"/>
                  </a:lnTo>
                  <a:lnTo>
                    <a:pt x="73" y="3"/>
                  </a:lnTo>
                  <a:lnTo>
                    <a:pt x="66" y="0"/>
                  </a:lnTo>
                  <a:lnTo>
                    <a:pt x="58" y="3"/>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14" name="Freeform 448">
              <a:extLst>
                <a:ext uri="{FF2B5EF4-FFF2-40B4-BE49-F238E27FC236}">
                  <a16:creationId xmlns:a16="http://schemas.microsoft.com/office/drawing/2014/main" id="{CAF97796-5CC4-4E70-8D4D-79E1BA591B81}"/>
                </a:ext>
              </a:extLst>
            </p:cNvPr>
            <p:cNvSpPr>
              <a:spLocks/>
            </p:cNvSpPr>
            <p:nvPr/>
          </p:nvSpPr>
          <p:spPr bwMode="auto">
            <a:xfrm>
              <a:off x="3591" y="2502"/>
              <a:ext cx="39" cy="61"/>
            </a:xfrm>
            <a:custGeom>
              <a:avLst/>
              <a:gdLst>
                <a:gd name="T0" fmla="*/ 17 w 46"/>
                <a:gd name="T1" fmla="*/ 60 h 66"/>
                <a:gd name="T2" fmla="*/ 8 w 46"/>
                <a:gd name="T3" fmla="*/ 55 h 66"/>
                <a:gd name="T4" fmla="*/ 7 w 46"/>
                <a:gd name="T5" fmla="*/ 42 h 66"/>
                <a:gd name="T6" fmla="*/ 3 w 46"/>
                <a:gd name="T7" fmla="*/ 35 h 66"/>
                <a:gd name="T8" fmla="*/ 2 w 46"/>
                <a:gd name="T9" fmla="*/ 27 h 66"/>
                <a:gd name="T10" fmla="*/ 0 w 46"/>
                <a:gd name="T11" fmla="*/ 13 h 66"/>
                <a:gd name="T12" fmla="*/ 2 w 46"/>
                <a:gd name="T13" fmla="*/ 10 h 66"/>
                <a:gd name="T14" fmla="*/ 7 w 46"/>
                <a:gd name="T15" fmla="*/ 6 h 66"/>
                <a:gd name="T16" fmla="*/ 8 w 46"/>
                <a:gd name="T17" fmla="*/ 2 h 66"/>
                <a:gd name="T18" fmla="*/ 8 w 46"/>
                <a:gd name="T19" fmla="*/ 0 h 66"/>
                <a:gd name="T20" fmla="*/ 12 w 46"/>
                <a:gd name="T21" fmla="*/ 2 h 66"/>
                <a:gd name="T22" fmla="*/ 20 w 46"/>
                <a:gd name="T23" fmla="*/ 2 h 66"/>
                <a:gd name="T24" fmla="*/ 38 w 46"/>
                <a:gd name="T25" fmla="*/ 27 h 66"/>
                <a:gd name="T26" fmla="*/ 35 w 46"/>
                <a:gd name="T27" fmla="*/ 30 h 66"/>
                <a:gd name="T28" fmla="*/ 35 w 46"/>
                <a:gd name="T29" fmla="*/ 36 h 66"/>
                <a:gd name="T30" fmla="*/ 36 w 46"/>
                <a:gd name="T31" fmla="*/ 39 h 66"/>
                <a:gd name="T32" fmla="*/ 36 w 46"/>
                <a:gd name="T33" fmla="*/ 40 h 66"/>
                <a:gd name="T34" fmla="*/ 36 w 46"/>
                <a:gd name="T35" fmla="*/ 43 h 66"/>
                <a:gd name="T36" fmla="*/ 31 w 46"/>
                <a:gd name="T37" fmla="*/ 44 h 66"/>
                <a:gd name="T38" fmla="*/ 25 w 46"/>
                <a:gd name="T39" fmla="*/ 52 h 66"/>
                <a:gd name="T40" fmla="*/ 26 w 46"/>
                <a:gd name="T41" fmla="*/ 54 h 66"/>
                <a:gd name="T42" fmla="*/ 25 w 46"/>
                <a:gd name="T43" fmla="*/ 55 h 66"/>
                <a:gd name="T44" fmla="*/ 21 w 46"/>
                <a:gd name="T45" fmla="*/ 55 h 66"/>
                <a:gd name="T46" fmla="*/ 17 w 46"/>
                <a:gd name="T47" fmla="*/ 60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66"/>
                <a:gd name="T74" fmla="*/ 46 w 46"/>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66">
                  <a:moveTo>
                    <a:pt x="20" y="65"/>
                  </a:moveTo>
                  <a:lnTo>
                    <a:pt x="10" y="60"/>
                  </a:lnTo>
                  <a:lnTo>
                    <a:pt x="8" y="45"/>
                  </a:lnTo>
                  <a:lnTo>
                    <a:pt x="3" y="38"/>
                  </a:lnTo>
                  <a:lnTo>
                    <a:pt x="2" y="29"/>
                  </a:lnTo>
                  <a:lnTo>
                    <a:pt x="0" y="14"/>
                  </a:lnTo>
                  <a:lnTo>
                    <a:pt x="2" y="11"/>
                  </a:lnTo>
                  <a:lnTo>
                    <a:pt x="8" y="7"/>
                  </a:lnTo>
                  <a:lnTo>
                    <a:pt x="10" y="2"/>
                  </a:lnTo>
                  <a:lnTo>
                    <a:pt x="10" y="0"/>
                  </a:lnTo>
                  <a:lnTo>
                    <a:pt x="14" y="2"/>
                  </a:lnTo>
                  <a:lnTo>
                    <a:pt x="23" y="2"/>
                  </a:lnTo>
                  <a:lnTo>
                    <a:pt x="45" y="29"/>
                  </a:lnTo>
                  <a:lnTo>
                    <a:pt x="41" y="32"/>
                  </a:lnTo>
                  <a:lnTo>
                    <a:pt x="41" y="39"/>
                  </a:lnTo>
                  <a:lnTo>
                    <a:pt x="43" y="42"/>
                  </a:lnTo>
                  <a:lnTo>
                    <a:pt x="43" y="43"/>
                  </a:lnTo>
                  <a:lnTo>
                    <a:pt x="42" y="47"/>
                  </a:lnTo>
                  <a:lnTo>
                    <a:pt x="36" y="48"/>
                  </a:lnTo>
                  <a:lnTo>
                    <a:pt x="30" y="56"/>
                  </a:lnTo>
                  <a:lnTo>
                    <a:pt x="31" y="58"/>
                  </a:lnTo>
                  <a:lnTo>
                    <a:pt x="30" y="60"/>
                  </a:lnTo>
                  <a:lnTo>
                    <a:pt x="25" y="60"/>
                  </a:lnTo>
                  <a:lnTo>
                    <a:pt x="20" y="6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15" name="Freeform 449">
              <a:extLst>
                <a:ext uri="{FF2B5EF4-FFF2-40B4-BE49-F238E27FC236}">
                  <a16:creationId xmlns:a16="http://schemas.microsoft.com/office/drawing/2014/main" id="{7878A011-C62C-4F68-9F44-FB65F74B4C1E}"/>
                </a:ext>
              </a:extLst>
            </p:cNvPr>
            <p:cNvSpPr>
              <a:spLocks/>
            </p:cNvSpPr>
            <p:nvPr/>
          </p:nvSpPr>
          <p:spPr bwMode="auto">
            <a:xfrm>
              <a:off x="3609" y="2485"/>
              <a:ext cx="110" cy="81"/>
            </a:xfrm>
            <a:custGeom>
              <a:avLst/>
              <a:gdLst>
                <a:gd name="T0" fmla="*/ 109 w 129"/>
                <a:gd name="T1" fmla="*/ 27 h 88"/>
                <a:gd name="T2" fmla="*/ 96 w 129"/>
                <a:gd name="T3" fmla="*/ 29 h 88"/>
                <a:gd name="T4" fmla="*/ 86 w 129"/>
                <a:gd name="T5" fmla="*/ 36 h 88"/>
                <a:gd name="T6" fmla="*/ 72 w 129"/>
                <a:gd name="T7" fmla="*/ 50 h 88"/>
                <a:gd name="T8" fmla="*/ 57 w 129"/>
                <a:gd name="T9" fmla="*/ 57 h 88"/>
                <a:gd name="T10" fmla="*/ 48 w 129"/>
                <a:gd name="T11" fmla="*/ 60 h 88"/>
                <a:gd name="T12" fmla="*/ 34 w 129"/>
                <a:gd name="T13" fmla="*/ 73 h 88"/>
                <a:gd name="T14" fmla="*/ 6 w 129"/>
                <a:gd name="T15" fmla="*/ 80 h 88"/>
                <a:gd name="T16" fmla="*/ 0 w 129"/>
                <a:gd name="T17" fmla="*/ 77 h 88"/>
                <a:gd name="T18" fmla="*/ 3 w 129"/>
                <a:gd name="T19" fmla="*/ 74 h 88"/>
                <a:gd name="T20" fmla="*/ 8 w 129"/>
                <a:gd name="T21" fmla="*/ 74 h 88"/>
                <a:gd name="T22" fmla="*/ 9 w 129"/>
                <a:gd name="T23" fmla="*/ 71 h 88"/>
                <a:gd name="T24" fmla="*/ 8 w 129"/>
                <a:gd name="T25" fmla="*/ 69 h 88"/>
                <a:gd name="T26" fmla="*/ 12 w 129"/>
                <a:gd name="T27" fmla="*/ 63 h 88"/>
                <a:gd name="T28" fmla="*/ 13 w 129"/>
                <a:gd name="T29" fmla="*/ 62 h 88"/>
                <a:gd name="T30" fmla="*/ 18 w 129"/>
                <a:gd name="T31" fmla="*/ 60 h 88"/>
                <a:gd name="T32" fmla="*/ 19 w 129"/>
                <a:gd name="T33" fmla="*/ 60 h 88"/>
                <a:gd name="T34" fmla="*/ 20 w 129"/>
                <a:gd name="T35" fmla="*/ 56 h 88"/>
                <a:gd name="T36" fmla="*/ 15 w 129"/>
                <a:gd name="T37" fmla="*/ 52 h 88"/>
                <a:gd name="T38" fmla="*/ 15 w 129"/>
                <a:gd name="T39" fmla="*/ 47 h 88"/>
                <a:gd name="T40" fmla="*/ 20 w 129"/>
                <a:gd name="T41" fmla="*/ 45 h 88"/>
                <a:gd name="T42" fmla="*/ 23 w 129"/>
                <a:gd name="T43" fmla="*/ 41 h 88"/>
                <a:gd name="T44" fmla="*/ 32 w 129"/>
                <a:gd name="T45" fmla="*/ 29 h 88"/>
                <a:gd name="T46" fmla="*/ 46 w 129"/>
                <a:gd name="T47" fmla="*/ 14 h 88"/>
                <a:gd name="T48" fmla="*/ 67 w 129"/>
                <a:gd name="T49" fmla="*/ 6 h 88"/>
                <a:gd name="T50" fmla="*/ 84 w 129"/>
                <a:gd name="T51" fmla="*/ 2 h 88"/>
                <a:gd name="T52" fmla="*/ 96 w 129"/>
                <a:gd name="T53" fmla="*/ 0 h 88"/>
                <a:gd name="T54" fmla="*/ 96 w 129"/>
                <a:gd name="T55" fmla="*/ 0 h 88"/>
                <a:gd name="T56" fmla="*/ 99 w 129"/>
                <a:gd name="T57" fmla="*/ 1 h 88"/>
                <a:gd name="T58" fmla="*/ 109 w 129"/>
                <a:gd name="T59" fmla="*/ 27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
                <a:gd name="T91" fmla="*/ 0 h 88"/>
                <a:gd name="T92" fmla="*/ 129 w 129"/>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 h="88">
                  <a:moveTo>
                    <a:pt x="128" y="29"/>
                  </a:moveTo>
                  <a:lnTo>
                    <a:pt x="112" y="32"/>
                  </a:lnTo>
                  <a:lnTo>
                    <a:pt x="101" y="39"/>
                  </a:lnTo>
                  <a:lnTo>
                    <a:pt x="85" y="54"/>
                  </a:lnTo>
                  <a:lnTo>
                    <a:pt x="67" y="62"/>
                  </a:lnTo>
                  <a:lnTo>
                    <a:pt x="56" y="65"/>
                  </a:lnTo>
                  <a:lnTo>
                    <a:pt x="40" y="79"/>
                  </a:lnTo>
                  <a:lnTo>
                    <a:pt x="7" y="87"/>
                  </a:lnTo>
                  <a:lnTo>
                    <a:pt x="0" y="84"/>
                  </a:lnTo>
                  <a:lnTo>
                    <a:pt x="3" y="80"/>
                  </a:lnTo>
                  <a:lnTo>
                    <a:pt x="9" y="80"/>
                  </a:lnTo>
                  <a:lnTo>
                    <a:pt x="11" y="77"/>
                  </a:lnTo>
                  <a:lnTo>
                    <a:pt x="9" y="75"/>
                  </a:lnTo>
                  <a:lnTo>
                    <a:pt x="14" y="68"/>
                  </a:lnTo>
                  <a:lnTo>
                    <a:pt x="15" y="67"/>
                  </a:lnTo>
                  <a:lnTo>
                    <a:pt x="21" y="65"/>
                  </a:lnTo>
                  <a:lnTo>
                    <a:pt x="22" y="65"/>
                  </a:lnTo>
                  <a:lnTo>
                    <a:pt x="23" y="61"/>
                  </a:lnTo>
                  <a:lnTo>
                    <a:pt x="18" y="56"/>
                  </a:lnTo>
                  <a:lnTo>
                    <a:pt x="18" y="51"/>
                  </a:lnTo>
                  <a:lnTo>
                    <a:pt x="24" y="49"/>
                  </a:lnTo>
                  <a:lnTo>
                    <a:pt x="27" y="45"/>
                  </a:lnTo>
                  <a:lnTo>
                    <a:pt x="38" y="31"/>
                  </a:lnTo>
                  <a:lnTo>
                    <a:pt x="54" y="15"/>
                  </a:lnTo>
                  <a:lnTo>
                    <a:pt x="79" y="7"/>
                  </a:lnTo>
                  <a:lnTo>
                    <a:pt x="99" y="2"/>
                  </a:lnTo>
                  <a:lnTo>
                    <a:pt x="112" y="0"/>
                  </a:lnTo>
                  <a:lnTo>
                    <a:pt x="113" y="0"/>
                  </a:lnTo>
                  <a:lnTo>
                    <a:pt x="116" y="1"/>
                  </a:lnTo>
                  <a:lnTo>
                    <a:pt x="128" y="2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16" name="Freeform 450">
              <a:extLst>
                <a:ext uri="{FF2B5EF4-FFF2-40B4-BE49-F238E27FC236}">
                  <a16:creationId xmlns:a16="http://schemas.microsoft.com/office/drawing/2014/main" id="{A21B05C6-E40D-457D-BC53-C5288DC3D876}"/>
                </a:ext>
              </a:extLst>
            </p:cNvPr>
            <p:cNvSpPr>
              <a:spLocks/>
            </p:cNvSpPr>
            <p:nvPr/>
          </p:nvSpPr>
          <p:spPr bwMode="auto">
            <a:xfrm>
              <a:off x="3707" y="2418"/>
              <a:ext cx="85" cy="95"/>
            </a:xfrm>
            <a:custGeom>
              <a:avLst/>
              <a:gdLst>
                <a:gd name="T0" fmla="*/ 65 w 100"/>
                <a:gd name="T1" fmla="*/ 0 h 102"/>
                <a:gd name="T2" fmla="*/ 65 w 100"/>
                <a:gd name="T3" fmla="*/ 7 h 102"/>
                <a:gd name="T4" fmla="*/ 71 w 100"/>
                <a:gd name="T5" fmla="*/ 14 h 102"/>
                <a:gd name="T6" fmla="*/ 77 w 100"/>
                <a:gd name="T7" fmla="*/ 19 h 102"/>
                <a:gd name="T8" fmla="*/ 82 w 100"/>
                <a:gd name="T9" fmla="*/ 21 h 102"/>
                <a:gd name="T10" fmla="*/ 84 w 100"/>
                <a:gd name="T11" fmla="*/ 27 h 102"/>
                <a:gd name="T12" fmla="*/ 84 w 100"/>
                <a:gd name="T13" fmla="*/ 31 h 102"/>
                <a:gd name="T14" fmla="*/ 82 w 100"/>
                <a:gd name="T15" fmla="*/ 35 h 102"/>
                <a:gd name="T16" fmla="*/ 77 w 100"/>
                <a:gd name="T17" fmla="*/ 39 h 102"/>
                <a:gd name="T18" fmla="*/ 68 w 100"/>
                <a:gd name="T19" fmla="*/ 47 h 102"/>
                <a:gd name="T20" fmla="*/ 68 w 100"/>
                <a:gd name="T21" fmla="*/ 52 h 102"/>
                <a:gd name="T22" fmla="*/ 63 w 100"/>
                <a:gd name="T23" fmla="*/ 56 h 102"/>
                <a:gd name="T24" fmla="*/ 58 w 100"/>
                <a:gd name="T25" fmla="*/ 59 h 102"/>
                <a:gd name="T26" fmla="*/ 49 w 100"/>
                <a:gd name="T27" fmla="*/ 62 h 102"/>
                <a:gd name="T28" fmla="*/ 47 w 100"/>
                <a:gd name="T29" fmla="*/ 66 h 102"/>
                <a:gd name="T30" fmla="*/ 45 w 100"/>
                <a:gd name="T31" fmla="*/ 73 h 102"/>
                <a:gd name="T32" fmla="*/ 37 w 100"/>
                <a:gd name="T33" fmla="*/ 82 h 102"/>
                <a:gd name="T34" fmla="*/ 27 w 100"/>
                <a:gd name="T35" fmla="*/ 89 h 102"/>
                <a:gd name="T36" fmla="*/ 12 w 100"/>
                <a:gd name="T37" fmla="*/ 94 h 102"/>
                <a:gd name="T38" fmla="*/ 2 w 100"/>
                <a:gd name="T39" fmla="*/ 69 h 102"/>
                <a:gd name="T40" fmla="*/ 0 w 100"/>
                <a:gd name="T41" fmla="*/ 67 h 102"/>
                <a:gd name="T42" fmla="*/ 23 w 100"/>
                <a:gd name="T43" fmla="*/ 57 h 102"/>
                <a:gd name="T44" fmla="*/ 38 w 100"/>
                <a:gd name="T45" fmla="*/ 44 h 102"/>
                <a:gd name="T46" fmla="*/ 44 w 100"/>
                <a:gd name="T47" fmla="*/ 35 h 102"/>
                <a:gd name="T48" fmla="*/ 45 w 100"/>
                <a:gd name="T49" fmla="*/ 24 h 102"/>
                <a:gd name="T50" fmla="*/ 44 w 100"/>
                <a:gd name="T51" fmla="*/ 14 h 102"/>
                <a:gd name="T52" fmla="*/ 44 w 100"/>
                <a:gd name="T53" fmla="*/ 13 h 102"/>
                <a:gd name="T54" fmla="*/ 46 w 100"/>
                <a:gd name="T55" fmla="*/ 10 h 102"/>
                <a:gd name="T56" fmla="*/ 48 w 100"/>
                <a:gd name="T57" fmla="*/ 9 h 102"/>
                <a:gd name="T58" fmla="*/ 54 w 100"/>
                <a:gd name="T59" fmla="*/ 6 h 102"/>
                <a:gd name="T60" fmla="*/ 56 w 100"/>
                <a:gd name="T61" fmla="*/ 4 h 102"/>
                <a:gd name="T62" fmla="*/ 58 w 100"/>
                <a:gd name="T63" fmla="*/ 3 h 102"/>
                <a:gd name="T64" fmla="*/ 60 w 100"/>
                <a:gd name="T65" fmla="*/ 4 h 102"/>
                <a:gd name="T66" fmla="*/ 65 w 100"/>
                <a:gd name="T67" fmla="*/ 0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102"/>
                <a:gd name="T104" fmla="*/ 100 w 100"/>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102">
                  <a:moveTo>
                    <a:pt x="76" y="0"/>
                  </a:moveTo>
                  <a:lnTo>
                    <a:pt x="77" y="7"/>
                  </a:lnTo>
                  <a:lnTo>
                    <a:pt x="84" y="15"/>
                  </a:lnTo>
                  <a:lnTo>
                    <a:pt x="90" y="20"/>
                  </a:lnTo>
                  <a:lnTo>
                    <a:pt x="96" y="23"/>
                  </a:lnTo>
                  <a:lnTo>
                    <a:pt x="99" y="29"/>
                  </a:lnTo>
                  <a:lnTo>
                    <a:pt x="99" y="33"/>
                  </a:lnTo>
                  <a:lnTo>
                    <a:pt x="96" y="38"/>
                  </a:lnTo>
                  <a:lnTo>
                    <a:pt x="91" y="42"/>
                  </a:lnTo>
                  <a:lnTo>
                    <a:pt x="80" y="50"/>
                  </a:lnTo>
                  <a:lnTo>
                    <a:pt x="80" y="56"/>
                  </a:lnTo>
                  <a:lnTo>
                    <a:pt x="74" y="60"/>
                  </a:lnTo>
                  <a:lnTo>
                    <a:pt x="68" y="63"/>
                  </a:lnTo>
                  <a:lnTo>
                    <a:pt x="58" y="67"/>
                  </a:lnTo>
                  <a:lnTo>
                    <a:pt x="55" y="71"/>
                  </a:lnTo>
                  <a:lnTo>
                    <a:pt x="53" y="78"/>
                  </a:lnTo>
                  <a:lnTo>
                    <a:pt x="44" y="88"/>
                  </a:lnTo>
                  <a:lnTo>
                    <a:pt x="32" y="96"/>
                  </a:lnTo>
                  <a:lnTo>
                    <a:pt x="14" y="101"/>
                  </a:lnTo>
                  <a:lnTo>
                    <a:pt x="2" y="74"/>
                  </a:lnTo>
                  <a:lnTo>
                    <a:pt x="0" y="72"/>
                  </a:lnTo>
                  <a:lnTo>
                    <a:pt x="27" y="61"/>
                  </a:lnTo>
                  <a:lnTo>
                    <a:pt x="45" y="47"/>
                  </a:lnTo>
                  <a:lnTo>
                    <a:pt x="52" y="38"/>
                  </a:lnTo>
                  <a:lnTo>
                    <a:pt x="53" y="26"/>
                  </a:lnTo>
                  <a:lnTo>
                    <a:pt x="52" y="15"/>
                  </a:lnTo>
                  <a:lnTo>
                    <a:pt x="52" y="14"/>
                  </a:lnTo>
                  <a:lnTo>
                    <a:pt x="54" y="11"/>
                  </a:lnTo>
                  <a:lnTo>
                    <a:pt x="57" y="10"/>
                  </a:lnTo>
                  <a:lnTo>
                    <a:pt x="63" y="6"/>
                  </a:lnTo>
                  <a:lnTo>
                    <a:pt x="66" y="4"/>
                  </a:lnTo>
                  <a:lnTo>
                    <a:pt x="68" y="3"/>
                  </a:lnTo>
                  <a:lnTo>
                    <a:pt x="70" y="4"/>
                  </a:lnTo>
                  <a:lnTo>
                    <a:pt x="76"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17" name="Freeform 451">
              <a:extLst>
                <a:ext uri="{FF2B5EF4-FFF2-40B4-BE49-F238E27FC236}">
                  <a16:creationId xmlns:a16="http://schemas.microsoft.com/office/drawing/2014/main" id="{F9C5CE44-D823-4475-A3F6-C10D68C47A90}"/>
                </a:ext>
              </a:extLst>
            </p:cNvPr>
            <p:cNvSpPr>
              <a:spLocks/>
            </p:cNvSpPr>
            <p:nvPr/>
          </p:nvSpPr>
          <p:spPr bwMode="auto">
            <a:xfrm>
              <a:off x="3545" y="2225"/>
              <a:ext cx="107" cy="125"/>
            </a:xfrm>
            <a:custGeom>
              <a:avLst/>
              <a:gdLst>
                <a:gd name="T0" fmla="*/ 79 w 126"/>
                <a:gd name="T1" fmla="*/ 124 h 135"/>
                <a:gd name="T2" fmla="*/ 76 w 126"/>
                <a:gd name="T3" fmla="*/ 120 h 135"/>
                <a:gd name="T4" fmla="*/ 64 w 126"/>
                <a:gd name="T5" fmla="*/ 117 h 135"/>
                <a:gd name="T6" fmla="*/ 54 w 126"/>
                <a:gd name="T7" fmla="*/ 106 h 135"/>
                <a:gd name="T8" fmla="*/ 45 w 126"/>
                <a:gd name="T9" fmla="*/ 106 h 135"/>
                <a:gd name="T10" fmla="*/ 21 w 126"/>
                <a:gd name="T11" fmla="*/ 94 h 135"/>
                <a:gd name="T12" fmla="*/ 14 w 126"/>
                <a:gd name="T13" fmla="*/ 90 h 135"/>
                <a:gd name="T14" fmla="*/ 14 w 126"/>
                <a:gd name="T15" fmla="*/ 89 h 135"/>
                <a:gd name="T16" fmla="*/ 13 w 126"/>
                <a:gd name="T17" fmla="*/ 86 h 135"/>
                <a:gd name="T18" fmla="*/ 3 w 126"/>
                <a:gd name="T19" fmla="*/ 70 h 135"/>
                <a:gd name="T20" fmla="*/ 0 w 126"/>
                <a:gd name="T21" fmla="*/ 62 h 135"/>
                <a:gd name="T22" fmla="*/ 22 w 126"/>
                <a:gd name="T23" fmla="*/ 44 h 135"/>
                <a:gd name="T24" fmla="*/ 23 w 126"/>
                <a:gd name="T25" fmla="*/ 40 h 135"/>
                <a:gd name="T26" fmla="*/ 23 w 126"/>
                <a:gd name="T27" fmla="*/ 36 h 135"/>
                <a:gd name="T28" fmla="*/ 23 w 126"/>
                <a:gd name="T29" fmla="*/ 33 h 135"/>
                <a:gd name="T30" fmla="*/ 25 w 126"/>
                <a:gd name="T31" fmla="*/ 28 h 135"/>
                <a:gd name="T32" fmla="*/ 30 w 126"/>
                <a:gd name="T33" fmla="*/ 21 h 135"/>
                <a:gd name="T34" fmla="*/ 33 w 126"/>
                <a:gd name="T35" fmla="*/ 17 h 135"/>
                <a:gd name="T36" fmla="*/ 36 w 126"/>
                <a:gd name="T37" fmla="*/ 8 h 135"/>
                <a:gd name="T38" fmla="*/ 42 w 126"/>
                <a:gd name="T39" fmla="*/ 4 h 135"/>
                <a:gd name="T40" fmla="*/ 54 w 126"/>
                <a:gd name="T41" fmla="*/ 3 h 135"/>
                <a:gd name="T42" fmla="*/ 63 w 126"/>
                <a:gd name="T43" fmla="*/ 0 h 135"/>
                <a:gd name="T44" fmla="*/ 64 w 126"/>
                <a:gd name="T45" fmla="*/ 2 h 135"/>
                <a:gd name="T46" fmla="*/ 68 w 126"/>
                <a:gd name="T47" fmla="*/ 4 h 135"/>
                <a:gd name="T48" fmla="*/ 70 w 126"/>
                <a:gd name="T49" fmla="*/ 3 h 135"/>
                <a:gd name="T50" fmla="*/ 75 w 126"/>
                <a:gd name="T51" fmla="*/ 4 h 135"/>
                <a:gd name="T52" fmla="*/ 76 w 126"/>
                <a:gd name="T53" fmla="*/ 8 h 135"/>
                <a:gd name="T54" fmla="*/ 76 w 126"/>
                <a:gd name="T55" fmla="*/ 10 h 135"/>
                <a:gd name="T56" fmla="*/ 74 w 126"/>
                <a:gd name="T57" fmla="*/ 15 h 135"/>
                <a:gd name="T58" fmla="*/ 79 w 126"/>
                <a:gd name="T59" fmla="*/ 21 h 135"/>
                <a:gd name="T60" fmla="*/ 85 w 126"/>
                <a:gd name="T61" fmla="*/ 27 h 135"/>
                <a:gd name="T62" fmla="*/ 87 w 126"/>
                <a:gd name="T63" fmla="*/ 31 h 135"/>
                <a:gd name="T64" fmla="*/ 88 w 126"/>
                <a:gd name="T65" fmla="*/ 36 h 135"/>
                <a:gd name="T66" fmla="*/ 86 w 126"/>
                <a:gd name="T67" fmla="*/ 45 h 135"/>
                <a:gd name="T68" fmla="*/ 84 w 126"/>
                <a:gd name="T69" fmla="*/ 60 h 135"/>
                <a:gd name="T70" fmla="*/ 87 w 126"/>
                <a:gd name="T71" fmla="*/ 69 h 135"/>
                <a:gd name="T72" fmla="*/ 96 w 126"/>
                <a:gd name="T73" fmla="*/ 81 h 135"/>
                <a:gd name="T74" fmla="*/ 97 w 126"/>
                <a:gd name="T75" fmla="*/ 89 h 135"/>
                <a:gd name="T76" fmla="*/ 104 w 126"/>
                <a:gd name="T77" fmla="*/ 97 h 135"/>
                <a:gd name="T78" fmla="*/ 106 w 126"/>
                <a:gd name="T79" fmla="*/ 106 h 135"/>
                <a:gd name="T80" fmla="*/ 104 w 126"/>
                <a:gd name="T81" fmla="*/ 114 h 135"/>
                <a:gd name="T82" fmla="*/ 103 w 126"/>
                <a:gd name="T83" fmla="*/ 115 h 135"/>
                <a:gd name="T84" fmla="*/ 99 w 126"/>
                <a:gd name="T85" fmla="*/ 119 h 135"/>
                <a:gd name="T86" fmla="*/ 79 w 126"/>
                <a:gd name="T87" fmla="*/ 124 h 1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135"/>
                <a:gd name="T134" fmla="*/ 126 w 126"/>
                <a:gd name="T135" fmla="*/ 135 h 1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135">
                  <a:moveTo>
                    <a:pt x="93" y="134"/>
                  </a:moveTo>
                  <a:lnTo>
                    <a:pt x="89" y="130"/>
                  </a:lnTo>
                  <a:lnTo>
                    <a:pt x="75" y="126"/>
                  </a:lnTo>
                  <a:lnTo>
                    <a:pt x="63" y="115"/>
                  </a:lnTo>
                  <a:lnTo>
                    <a:pt x="53" y="115"/>
                  </a:lnTo>
                  <a:lnTo>
                    <a:pt x="25" y="102"/>
                  </a:lnTo>
                  <a:lnTo>
                    <a:pt x="17" y="97"/>
                  </a:lnTo>
                  <a:lnTo>
                    <a:pt x="17" y="96"/>
                  </a:lnTo>
                  <a:lnTo>
                    <a:pt x="15" y="93"/>
                  </a:lnTo>
                  <a:lnTo>
                    <a:pt x="3" y="76"/>
                  </a:lnTo>
                  <a:lnTo>
                    <a:pt x="0" y="67"/>
                  </a:lnTo>
                  <a:lnTo>
                    <a:pt x="26" y="47"/>
                  </a:lnTo>
                  <a:lnTo>
                    <a:pt x="27" y="43"/>
                  </a:lnTo>
                  <a:lnTo>
                    <a:pt x="27" y="39"/>
                  </a:lnTo>
                  <a:lnTo>
                    <a:pt x="27" y="36"/>
                  </a:lnTo>
                  <a:lnTo>
                    <a:pt x="29" y="30"/>
                  </a:lnTo>
                  <a:lnTo>
                    <a:pt x="35" y="23"/>
                  </a:lnTo>
                  <a:lnTo>
                    <a:pt x="39" y="18"/>
                  </a:lnTo>
                  <a:lnTo>
                    <a:pt x="42" y="9"/>
                  </a:lnTo>
                  <a:lnTo>
                    <a:pt x="49" y="4"/>
                  </a:lnTo>
                  <a:lnTo>
                    <a:pt x="63" y="3"/>
                  </a:lnTo>
                  <a:lnTo>
                    <a:pt x="74" y="0"/>
                  </a:lnTo>
                  <a:lnTo>
                    <a:pt x="75" y="2"/>
                  </a:lnTo>
                  <a:lnTo>
                    <a:pt x="80" y="4"/>
                  </a:lnTo>
                  <a:lnTo>
                    <a:pt x="83" y="3"/>
                  </a:lnTo>
                  <a:lnTo>
                    <a:pt x="88" y="4"/>
                  </a:lnTo>
                  <a:lnTo>
                    <a:pt x="89" y="9"/>
                  </a:lnTo>
                  <a:lnTo>
                    <a:pt x="89" y="11"/>
                  </a:lnTo>
                  <a:lnTo>
                    <a:pt x="87" y="16"/>
                  </a:lnTo>
                  <a:lnTo>
                    <a:pt x="93" y="23"/>
                  </a:lnTo>
                  <a:lnTo>
                    <a:pt x="100" y="29"/>
                  </a:lnTo>
                  <a:lnTo>
                    <a:pt x="103" y="33"/>
                  </a:lnTo>
                  <a:lnTo>
                    <a:pt x="104" y="39"/>
                  </a:lnTo>
                  <a:lnTo>
                    <a:pt x="101" y="49"/>
                  </a:lnTo>
                  <a:lnTo>
                    <a:pt x="99" y="65"/>
                  </a:lnTo>
                  <a:lnTo>
                    <a:pt x="103" y="75"/>
                  </a:lnTo>
                  <a:lnTo>
                    <a:pt x="113" y="87"/>
                  </a:lnTo>
                  <a:lnTo>
                    <a:pt x="114" y="96"/>
                  </a:lnTo>
                  <a:lnTo>
                    <a:pt x="123" y="105"/>
                  </a:lnTo>
                  <a:lnTo>
                    <a:pt x="125" y="115"/>
                  </a:lnTo>
                  <a:lnTo>
                    <a:pt x="123" y="123"/>
                  </a:lnTo>
                  <a:lnTo>
                    <a:pt x="121" y="124"/>
                  </a:lnTo>
                  <a:lnTo>
                    <a:pt x="117" y="129"/>
                  </a:lnTo>
                  <a:lnTo>
                    <a:pt x="93" y="13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18" name="Freeform 452">
              <a:extLst>
                <a:ext uri="{FF2B5EF4-FFF2-40B4-BE49-F238E27FC236}">
                  <a16:creationId xmlns:a16="http://schemas.microsoft.com/office/drawing/2014/main" id="{74085D4B-38FF-48C2-A302-7C14CBC446ED}"/>
                </a:ext>
              </a:extLst>
            </p:cNvPr>
            <p:cNvSpPr>
              <a:spLocks/>
            </p:cNvSpPr>
            <p:nvPr/>
          </p:nvSpPr>
          <p:spPr bwMode="auto">
            <a:xfrm>
              <a:off x="3504" y="2289"/>
              <a:ext cx="57" cy="67"/>
            </a:xfrm>
            <a:custGeom>
              <a:avLst/>
              <a:gdLst>
                <a:gd name="T0" fmla="*/ 3 w 67"/>
                <a:gd name="T1" fmla="*/ 38 h 73"/>
                <a:gd name="T2" fmla="*/ 3 w 67"/>
                <a:gd name="T3" fmla="*/ 6 h 73"/>
                <a:gd name="T4" fmla="*/ 7 w 67"/>
                <a:gd name="T5" fmla="*/ 10 h 73"/>
                <a:gd name="T6" fmla="*/ 10 w 67"/>
                <a:gd name="T7" fmla="*/ 13 h 73"/>
                <a:gd name="T8" fmla="*/ 14 w 67"/>
                <a:gd name="T9" fmla="*/ 15 h 73"/>
                <a:gd name="T10" fmla="*/ 25 w 67"/>
                <a:gd name="T11" fmla="*/ 14 h 73"/>
                <a:gd name="T12" fmla="*/ 41 w 67"/>
                <a:gd name="T13" fmla="*/ 0 h 73"/>
                <a:gd name="T14" fmla="*/ 43 w 67"/>
                <a:gd name="T15" fmla="*/ 6 h 73"/>
                <a:gd name="T16" fmla="*/ 56 w 67"/>
                <a:gd name="T17" fmla="*/ 26 h 73"/>
                <a:gd name="T18" fmla="*/ 56 w 67"/>
                <a:gd name="T19" fmla="*/ 28 h 73"/>
                <a:gd name="T20" fmla="*/ 50 w 67"/>
                <a:gd name="T21" fmla="*/ 30 h 73"/>
                <a:gd name="T22" fmla="*/ 31 w 67"/>
                <a:gd name="T23" fmla="*/ 35 h 73"/>
                <a:gd name="T24" fmla="*/ 35 w 67"/>
                <a:gd name="T25" fmla="*/ 42 h 73"/>
                <a:gd name="T26" fmla="*/ 37 w 67"/>
                <a:gd name="T27" fmla="*/ 46 h 73"/>
                <a:gd name="T28" fmla="*/ 37 w 67"/>
                <a:gd name="T29" fmla="*/ 50 h 73"/>
                <a:gd name="T30" fmla="*/ 33 w 67"/>
                <a:gd name="T31" fmla="*/ 56 h 73"/>
                <a:gd name="T32" fmla="*/ 25 w 67"/>
                <a:gd name="T33" fmla="*/ 62 h 73"/>
                <a:gd name="T34" fmla="*/ 23 w 67"/>
                <a:gd name="T35" fmla="*/ 66 h 73"/>
                <a:gd name="T36" fmla="*/ 1 w 67"/>
                <a:gd name="T37" fmla="*/ 64 h 73"/>
                <a:gd name="T38" fmla="*/ 0 w 67"/>
                <a:gd name="T39" fmla="*/ 64 h 73"/>
                <a:gd name="T40" fmla="*/ 3 w 67"/>
                <a:gd name="T41" fmla="*/ 38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73"/>
                <a:gd name="T65" fmla="*/ 67 w 67"/>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73">
                  <a:moveTo>
                    <a:pt x="4" y="41"/>
                  </a:moveTo>
                  <a:lnTo>
                    <a:pt x="4" y="7"/>
                  </a:lnTo>
                  <a:lnTo>
                    <a:pt x="8" y="11"/>
                  </a:lnTo>
                  <a:lnTo>
                    <a:pt x="12" y="14"/>
                  </a:lnTo>
                  <a:lnTo>
                    <a:pt x="17" y="16"/>
                  </a:lnTo>
                  <a:lnTo>
                    <a:pt x="29" y="15"/>
                  </a:lnTo>
                  <a:lnTo>
                    <a:pt x="48" y="0"/>
                  </a:lnTo>
                  <a:lnTo>
                    <a:pt x="51" y="7"/>
                  </a:lnTo>
                  <a:lnTo>
                    <a:pt x="66" y="28"/>
                  </a:lnTo>
                  <a:lnTo>
                    <a:pt x="66" y="30"/>
                  </a:lnTo>
                  <a:lnTo>
                    <a:pt x="59" y="33"/>
                  </a:lnTo>
                  <a:lnTo>
                    <a:pt x="36" y="38"/>
                  </a:lnTo>
                  <a:lnTo>
                    <a:pt x="41" y="46"/>
                  </a:lnTo>
                  <a:lnTo>
                    <a:pt x="43" y="50"/>
                  </a:lnTo>
                  <a:lnTo>
                    <a:pt x="43" y="55"/>
                  </a:lnTo>
                  <a:lnTo>
                    <a:pt x="39" y="61"/>
                  </a:lnTo>
                  <a:lnTo>
                    <a:pt x="29" y="68"/>
                  </a:lnTo>
                  <a:lnTo>
                    <a:pt x="27" y="72"/>
                  </a:lnTo>
                  <a:lnTo>
                    <a:pt x="1" y="70"/>
                  </a:lnTo>
                  <a:lnTo>
                    <a:pt x="0" y="70"/>
                  </a:lnTo>
                  <a:lnTo>
                    <a:pt x="4" y="4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19" name="Freeform 453">
              <a:extLst>
                <a:ext uri="{FF2B5EF4-FFF2-40B4-BE49-F238E27FC236}">
                  <a16:creationId xmlns:a16="http://schemas.microsoft.com/office/drawing/2014/main" id="{A0D5A058-97A6-45BF-8DC1-9DA37316F36A}"/>
                </a:ext>
              </a:extLst>
            </p:cNvPr>
            <p:cNvSpPr>
              <a:spLocks/>
            </p:cNvSpPr>
            <p:nvPr/>
          </p:nvSpPr>
          <p:spPr bwMode="auto">
            <a:xfrm>
              <a:off x="3504" y="2289"/>
              <a:ext cx="57" cy="67"/>
            </a:xfrm>
            <a:custGeom>
              <a:avLst/>
              <a:gdLst>
                <a:gd name="T0" fmla="*/ 3 w 67"/>
                <a:gd name="T1" fmla="*/ 38 h 73"/>
                <a:gd name="T2" fmla="*/ 3 w 67"/>
                <a:gd name="T3" fmla="*/ 6 h 73"/>
                <a:gd name="T4" fmla="*/ 7 w 67"/>
                <a:gd name="T5" fmla="*/ 10 h 73"/>
                <a:gd name="T6" fmla="*/ 10 w 67"/>
                <a:gd name="T7" fmla="*/ 13 h 73"/>
                <a:gd name="T8" fmla="*/ 14 w 67"/>
                <a:gd name="T9" fmla="*/ 15 h 73"/>
                <a:gd name="T10" fmla="*/ 25 w 67"/>
                <a:gd name="T11" fmla="*/ 14 h 73"/>
                <a:gd name="T12" fmla="*/ 41 w 67"/>
                <a:gd name="T13" fmla="*/ 0 h 73"/>
                <a:gd name="T14" fmla="*/ 43 w 67"/>
                <a:gd name="T15" fmla="*/ 6 h 73"/>
                <a:gd name="T16" fmla="*/ 56 w 67"/>
                <a:gd name="T17" fmla="*/ 26 h 73"/>
                <a:gd name="T18" fmla="*/ 56 w 67"/>
                <a:gd name="T19" fmla="*/ 28 h 73"/>
                <a:gd name="T20" fmla="*/ 50 w 67"/>
                <a:gd name="T21" fmla="*/ 30 h 73"/>
                <a:gd name="T22" fmla="*/ 31 w 67"/>
                <a:gd name="T23" fmla="*/ 35 h 73"/>
                <a:gd name="T24" fmla="*/ 35 w 67"/>
                <a:gd name="T25" fmla="*/ 42 h 73"/>
                <a:gd name="T26" fmla="*/ 37 w 67"/>
                <a:gd name="T27" fmla="*/ 46 h 73"/>
                <a:gd name="T28" fmla="*/ 37 w 67"/>
                <a:gd name="T29" fmla="*/ 50 h 73"/>
                <a:gd name="T30" fmla="*/ 33 w 67"/>
                <a:gd name="T31" fmla="*/ 56 h 73"/>
                <a:gd name="T32" fmla="*/ 25 w 67"/>
                <a:gd name="T33" fmla="*/ 62 h 73"/>
                <a:gd name="T34" fmla="*/ 23 w 67"/>
                <a:gd name="T35" fmla="*/ 66 h 73"/>
                <a:gd name="T36" fmla="*/ 1 w 67"/>
                <a:gd name="T37" fmla="*/ 64 h 73"/>
                <a:gd name="T38" fmla="*/ 0 w 67"/>
                <a:gd name="T39" fmla="*/ 64 h 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73"/>
                <a:gd name="T62" fmla="*/ 67 w 67"/>
                <a:gd name="T63" fmla="*/ 73 h 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73">
                  <a:moveTo>
                    <a:pt x="4" y="41"/>
                  </a:moveTo>
                  <a:lnTo>
                    <a:pt x="4" y="7"/>
                  </a:lnTo>
                  <a:lnTo>
                    <a:pt x="8" y="11"/>
                  </a:lnTo>
                  <a:lnTo>
                    <a:pt x="12" y="14"/>
                  </a:lnTo>
                  <a:lnTo>
                    <a:pt x="17" y="16"/>
                  </a:lnTo>
                  <a:lnTo>
                    <a:pt x="29" y="15"/>
                  </a:lnTo>
                  <a:lnTo>
                    <a:pt x="48" y="0"/>
                  </a:lnTo>
                  <a:lnTo>
                    <a:pt x="51" y="7"/>
                  </a:lnTo>
                  <a:lnTo>
                    <a:pt x="66" y="28"/>
                  </a:lnTo>
                  <a:lnTo>
                    <a:pt x="66" y="30"/>
                  </a:lnTo>
                  <a:lnTo>
                    <a:pt x="59" y="33"/>
                  </a:lnTo>
                  <a:lnTo>
                    <a:pt x="36" y="38"/>
                  </a:lnTo>
                  <a:lnTo>
                    <a:pt x="41" y="46"/>
                  </a:lnTo>
                  <a:lnTo>
                    <a:pt x="43" y="50"/>
                  </a:lnTo>
                  <a:lnTo>
                    <a:pt x="43" y="55"/>
                  </a:lnTo>
                  <a:lnTo>
                    <a:pt x="39" y="61"/>
                  </a:lnTo>
                  <a:lnTo>
                    <a:pt x="29" y="68"/>
                  </a:lnTo>
                  <a:lnTo>
                    <a:pt x="27" y="72"/>
                  </a:lnTo>
                  <a:lnTo>
                    <a:pt x="1" y="70"/>
                  </a:lnTo>
                  <a:lnTo>
                    <a:pt x="0" y="7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20" name="Freeform 454">
              <a:extLst>
                <a:ext uri="{FF2B5EF4-FFF2-40B4-BE49-F238E27FC236}">
                  <a16:creationId xmlns:a16="http://schemas.microsoft.com/office/drawing/2014/main" id="{EBFF1548-63CB-4671-A10F-B74344E477E1}"/>
                </a:ext>
              </a:extLst>
            </p:cNvPr>
            <p:cNvSpPr>
              <a:spLocks/>
            </p:cNvSpPr>
            <p:nvPr/>
          </p:nvSpPr>
          <p:spPr bwMode="auto">
            <a:xfrm>
              <a:off x="3488" y="2297"/>
              <a:ext cx="22" cy="57"/>
            </a:xfrm>
            <a:custGeom>
              <a:avLst/>
              <a:gdLst>
                <a:gd name="T0" fmla="*/ 21 w 26"/>
                <a:gd name="T1" fmla="*/ 0 h 62"/>
                <a:gd name="T2" fmla="*/ 15 w 26"/>
                <a:gd name="T3" fmla="*/ 1 h 62"/>
                <a:gd name="T4" fmla="*/ 12 w 26"/>
                <a:gd name="T5" fmla="*/ 12 h 62"/>
                <a:gd name="T6" fmla="*/ 10 w 26"/>
                <a:gd name="T7" fmla="*/ 16 h 62"/>
                <a:gd name="T8" fmla="*/ 0 w 26"/>
                <a:gd name="T9" fmla="*/ 27 h 62"/>
                <a:gd name="T10" fmla="*/ 2 w 26"/>
                <a:gd name="T11" fmla="*/ 30 h 62"/>
                <a:gd name="T12" fmla="*/ 15 w 26"/>
                <a:gd name="T13" fmla="*/ 56 h 62"/>
                <a:gd name="T14" fmla="*/ 16 w 26"/>
                <a:gd name="T15" fmla="*/ 42 h 62"/>
                <a:gd name="T16" fmla="*/ 16 w 26"/>
                <a:gd name="T17" fmla="*/ 33 h 62"/>
                <a:gd name="T18" fmla="*/ 19 w 26"/>
                <a:gd name="T19" fmla="*/ 29 h 62"/>
                <a:gd name="T20" fmla="*/ 21 w 26"/>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62"/>
                <a:gd name="T35" fmla="*/ 26 w 2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62">
                  <a:moveTo>
                    <a:pt x="25" y="0"/>
                  </a:moveTo>
                  <a:lnTo>
                    <a:pt x="18" y="1"/>
                  </a:lnTo>
                  <a:lnTo>
                    <a:pt x="14" y="13"/>
                  </a:lnTo>
                  <a:lnTo>
                    <a:pt x="12" y="17"/>
                  </a:lnTo>
                  <a:lnTo>
                    <a:pt x="0" y="29"/>
                  </a:lnTo>
                  <a:lnTo>
                    <a:pt x="2" y="33"/>
                  </a:lnTo>
                  <a:lnTo>
                    <a:pt x="18" y="61"/>
                  </a:lnTo>
                  <a:lnTo>
                    <a:pt x="19" y="46"/>
                  </a:lnTo>
                  <a:lnTo>
                    <a:pt x="19" y="36"/>
                  </a:lnTo>
                  <a:lnTo>
                    <a:pt x="23" y="31"/>
                  </a:lnTo>
                  <a:lnTo>
                    <a:pt x="25"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21" name="Freeform 455">
              <a:extLst>
                <a:ext uri="{FF2B5EF4-FFF2-40B4-BE49-F238E27FC236}">
                  <a16:creationId xmlns:a16="http://schemas.microsoft.com/office/drawing/2014/main" id="{1C14252D-78EC-4343-8708-A9820DA7ECD3}"/>
                </a:ext>
              </a:extLst>
            </p:cNvPr>
            <p:cNvSpPr>
              <a:spLocks/>
            </p:cNvSpPr>
            <p:nvPr/>
          </p:nvSpPr>
          <p:spPr bwMode="auto">
            <a:xfrm>
              <a:off x="3509" y="2232"/>
              <a:ext cx="73" cy="71"/>
            </a:xfrm>
            <a:custGeom>
              <a:avLst/>
              <a:gdLst>
                <a:gd name="T0" fmla="*/ 65 w 86"/>
                <a:gd name="T1" fmla="*/ 3 h 77"/>
                <a:gd name="T2" fmla="*/ 59 w 86"/>
                <a:gd name="T3" fmla="*/ 6 h 77"/>
                <a:gd name="T4" fmla="*/ 57 w 86"/>
                <a:gd name="T5" fmla="*/ 6 h 77"/>
                <a:gd name="T6" fmla="*/ 53 w 86"/>
                <a:gd name="T7" fmla="*/ 6 h 77"/>
                <a:gd name="T8" fmla="*/ 51 w 86"/>
                <a:gd name="T9" fmla="*/ 9 h 77"/>
                <a:gd name="T10" fmla="*/ 49 w 86"/>
                <a:gd name="T11" fmla="*/ 12 h 77"/>
                <a:gd name="T12" fmla="*/ 40 w 86"/>
                <a:gd name="T13" fmla="*/ 15 h 77"/>
                <a:gd name="T14" fmla="*/ 30 w 86"/>
                <a:gd name="T15" fmla="*/ 15 h 77"/>
                <a:gd name="T16" fmla="*/ 20 w 86"/>
                <a:gd name="T17" fmla="*/ 14 h 77"/>
                <a:gd name="T18" fmla="*/ 18 w 86"/>
                <a:gd name="T19" fmla="*/ 12 h 77"/>
                <a:gd name="T20" fmla="*/ 14 w 86"/>
                <a:gd name="T21" fmla="*/ 13 h 77"/>
                <a:gd name="T22" fmla="*/ 13 w 86"/>
                <a:gd name="T23" fmla="*/ 16 h 77"/>
                <a:gd name="T24" fmla="*/ 9 w 86"/>
                <a:gd name="T25" fmla="*/ 21 h 77"/>
                <a:gd name="T26" fmla="*/ 5 w 86"/>
                <a:gd name="T27" fmla="*/ 23 h 77"/>
                <a:gd name="T28" fmla="*/ 3 w 86"/>
                <a:gd name="T29" fmla="*/ 21 h 77"/>
                <a:gd name="T30" fmla="*/ 4 w 86"/>
                <a:gd name="T31" fmla="*/ 25 h 77"/>
                <a:gd name="T32" fmla="*/ 4 w 86"/>
                <a:gd name="T33" fmla="*/ 30 h 77"/>
                <a:gd name="T34" fmla="*/ 3 w 86"/>
                <a:gd name="T35" fmla="*/ 32 h 77"/>
                <a:gd name="T36" fmla="*/ 3 w 86"/>
                <a:gd name="T37" fmla="*/ 32 h 77"/>
                <a:gd name="T38" fmla="*/ 2 w 86"/>
                <a:gd name="T39" fmla="*/ 39 h 77"/>
                <a:gd name="T40" fmla="*/ 5 w 86"/>
                <a:gd name="T41" fmla="*/ 39 h 77"/>
                <a:gd name="T42" fmla="*/ 9 w 86"/>
                <a:gd name="T43" fmla="*/ 39 h 77"/>
                <a:gd name="T44" fmla="*/ 10 w 86"/>
                <a:gd name="T45" fmla="*/ 42 h 77"/>
                <a:gd name="T46" fmla="*/ 8 w 86"/>
                <a:gd name="T47" fmla="*/ 46 h 77"/>
                <a:gd name="T48" fmla="*/ 5 w 86"/>
                <a:gd name="T49" fmla="*/ 53 h 77"/>
                <a:gd name="T50" fmla="*/ 3 w 86"/>
                <a:gd name="T51" fmla="*/ 57 h 77"/>
                <a:gd name="T52" fmla="*/ 2 w 86"/>
                <a:gd name="T53" fmla="*/ 59 h 77"/>
                <a:gd name="T54" fmla="*/ 0 w 86"/>
                <a:gd name="T55" fmla="*/ 63 h 77"/>
                <a:gd name="T56" fmla="*/ 3 w 86"/>
                <a:gd name="T57" fmla="*/ 65 h 77"/>
                <a:gd name="T58" fmla="*/ 5 w 86"/>
                <a:gd name="T59" fmla="*/ 68 h 77"/>
                <a:gd name="T60" fmla="*/ 12 w 86"/>
                <a:gd name="T61" fmla="*/ 70 h 77"/>
                <a:gd name="T62" fmla="*/ 20 w 86"/>
                <a:gd name="T63" fmla="*/ 68 h 77"/>
                <a:gd name="T64" fmla="*/ 59 w 86"/>
                <a:gd name="T65" fmla="*/ 36 h 77"/>
                <a:gd name="T66" fmla="*/ 59 w 86"/>
                <a:gd name="T67" fmla="*/ 31 h 77"/>
                <a:gd name="T68" fmla="*/ 59 w 86"/>
                <a:gd name="T69" fmla="*/ 29 h 77"/>
                <a:gd name="T70" fmla="*/ 59 w 86"/>
                <a:gd name="T71" fmla="*/ 24 h 77"/>
                <a:gd name="T72" fmla="*/ 60 w 86"/>
                <a:gd name="T73" fmla="*/ 20 h 77"/>
                <a:gd name="T74" fmla="*/ 65 w 86"/>
                <a:gd name="T75" fmla="*/ 14 h 77"/>
                <a:gd name="T76" fmla="*/ 69 w 86"/>
                <a:gd name="T77" fmla="*/ 7 h 77"/>
                <a:gd name="T78" fmla="*/ 72 w 86"/>
                <a:gd name="T79" fmla="*/ 0 h 77"/>
                <a:gd name="T80" fmla="*/ 65 w 86"/>
                <a:gd name="T81" fmla="*/ 3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
                <a:gd name="T124" fmla="*/ 0 h 77"/>
                <a:gd name="T125" fmla="*/ 86 w 86"/>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 h="77">
                  <a:moveTo>
                    <a:pt x="77" y="3"/>
                  </a:moveTo>
                  <a:lnTo>
                    <a:pt x="70" y="6"/>
                  </a:lnTo>
                  <a:lnTo>
                    <a:pt x="67" y="7"/>
                  </a:lnTo>
                  <a:lnTo>
                    <a:pt x="62" y="7"/>
                  </a:lnTo>
                  <a:lnTo>
                    <a:pt x="60" y="10"/>
                  </a:lnTo>
                  <a:lnTo>
                    <a:pt x="58" y="13"/>
                  </a:lnTo>
                  <a:lnTo>
                    <a:pt x="47" y="16"/>
                  </a:lnTo>
                  <a:lnTo>
                    <a:pt x="35" y="16"/>
                  </a:lnTo>
                  <a:lnTo>
                    <a:pt x="24" y="15"/>
                  </a:lnTo>
                  <a:lnTo>
                    <a:pt x="21" y="13"/>
                  </a:lnTo>
                  <a:lnTo>
                    <a:pt x="17" y="14"/>
                  </a:lnTo>
                  <a:lnTo>
                    <a:pt x="15" y="17"/>
                  </a:lnTo>
                  <a:lnTo>
                    <a:pt x="11" y="23"/>
                  </a:lnTo>
                  <a:lnTo>
                    <a:pt x="6" y="25"/>
                  </a:lnTo>
                  <a:lnTo>
                    <a:pt x="4" y="23"/>
                  </a:lnTo>
                  <a:lnTo>
                    <a:pt x="5" y="27"/>
                  </a:lnTo>
                  <a:lnTo>
                    <a:pt x="5" y="33"/>
                  </a:lnTo>
                  <a:lnTo>
                    <a:pt x="4" y="35"/>
                  </a:lnTo>
                  <a:lnTo>
                    <a:pt x="3" y="35"/>
                  </a:lnTo>
                  <a:lnTo>
                    <a:pt x="2" y="42"/>
                  </a:lnTo>
                  <a:lnTo>
                    <a:pt x="6" y="42"/>
                  </a:lnTo>
                  <a:lnTo>
                    <a:pt x="11" y="42"/>
                  </a:lnTo>
                  <a:lnTo>
                    <a:pt x="12" y="46"/>
                  </a:lnTo>
                  <a:lnTo>
                    <a:pt x="10" y="50"/>
                  </a:lnTo>
                  <a:lnTo>
                    <a:pt x="6" y="57"/>
                  </a:lnTo>
                  <a:lnTo>
                    <a:pt x="3" y="62"/>
                  </a:lnTo>
                  <a:lnTo>
                    <a:pt x="2" y="64"/>
                  </a:lnTo>
                  <a:lnTo>
                    <a:pt x="0" y="68"/>
                  </a:lnTo>
                  <a:lnTo>
                    <a:pt x="3" y="70"/>
                  </a:lnTo>
                  <a:lnTo>
                    <a:pt x="6" y="74"/>
                  </a:lnTo>
                  <a:lnTo>
                    <a:pt x="14" y="76"/>
                  </a:lnTo>
                  <a:lnTo>
                    <a:pt x="24" y="74"/>
                  </a:lnTo>
                  <a:lnTo>
                    <a:pt x="69" y="39"/>
                  </a:lnTo>
                  <a:lnTo>
                    <a:pt x="70" y="34"/>
                  </a:lnTo>
                  <a:lnTo>
                    <a:pt x="70" y="31"/>
                  </a:lnTo>
                  <a:lnTo>
                    <a:pt x="70" y="26"/>
                  </a:lnTo>
                  <a:lnTo>
                    <a:pt x="71" y="22"/>
                  </a:lnTo>
                  <a:lnTo>
                    <a:pt x="77" y="15"/>
                  </a:lnTo>
                  <a:lnTo>
                    <a:pt x="81" y="8"/>
                  </a:lnTo>
                  <a:lnTo>
                    <a:pt x="85" y="0"/>
                  </a:lnTo>
                  <a:lnTo>
                    <a:pt x="77" y="3"/>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22" name="Freeform 456">
              <a:extLst>
                <a:ext uri="{FF2B5EF4-FFF2-40B4-BE49-F238E27FC236}">
                  <a16:creationId xmlns:a16="http://schemas.microsoft.com/office/drawing/2014/main" id="{8065C73A-90F4-4819-89C0-7B46DAA274CA}"/>
                </a:ext>
              </a:extLst>
            </p:cNvPr>
            <p:cNvSpPr>
              <a:spLocks/>
            </p:cNvSpPr>
            <p:nvPr/>
          </p:nvSpPr>
          <p:spPr bwMode="auto">
            <a:xfrm>
              <a:off x="3603" y="2190"/>
              <a:ext cx="217" cy="231"/>
            </a:xfrm>
            <a:custGeom>
              <a:avLst/>
              <a:gdLst>
                <a:gd name="T0" fmla="*/ 17 w 254"/>
                <a:gd name="T1" fmla="*/ 38 h 249"/>
                <a:gd name="T2" fmla="*/ 18 w 254"/>
                <a:gd name="T3" fmla="*/ 45 h 249"/>
                <a:gd name="T4" fmla="*/ 21 w 254"/>
                <a:gd name="T5" fmla="*/ 56 h 249"/>
                <a:gd name="T6" fmla="*/ 30 w 254"/>
                <a:gd name="T7" fmla="*/ 65 h 249"/>
                <a:gd name="T8" fmla="*/ 28 w 254"/>
                <a:gd name="T9" fmla="*/ 80 h 249"/>
                <a:gd name="T10" fmla="*/ 30 w 254"/>
                <a:gd name="T11" fmla="*/ 103 h 249"/>
                <a:gd name="T12" fmla="*/ 40 w 254"/>
                <a:gd name="T13" fmla="*/ 123 h 249"/>
                <a:gd name="T14" fmla="*/ 47 w 254"/>
                <a:gd name="T15" fmla="*/ 141 h 249"/>
                <a:gd name="T16" fmla="*/ 61 w 254"/>
                <a:gd name="T17" fmla="*/ 150 h 249"/>
                <a:gd name="T18" fmla="*/ 87 w 254"/>
                <a:gd name="T19" fmla="*/ 167 h 249"/>
                <a:gd name="T20" fmla="*/ 126 w 254"/>
                <a:gd name="T21" fmla="*/ 193 h 249"/>
                <a:gd name="T22" fmla="*/ 148 w 254"/>
                <a:gd name="T23" fmla="*/ 190 h 249"/>
                <a:gd name="T24" fmla="*/ 155 w 254"/>
                <a:gd name="T25" fmla="*/ 208 h 249"/>
                <a:gd name="T26" fmla="*/ 173 w 254"/>
                <a:gd name="T27" fmla="*/ 211 h 249"/>
                <a:gd name="T28" fmla="*/ 181 w 254"/>
                <a:gd name="T29" fmla="*/ 211 h 249"/>
                <a:gd name="T30" fmla="*/ 185 w 254"/>
                <a:gd name="T31" fmla="*/ 222 h 249"/>
                <a:gd name="T32" fmla="*/ 206 w 254"/>
                <a:gd name="T33" fmla="*/ 222 h 249"/>
                <a:gd name="T34" fmla="*/ 207 w 254"/>
                <a:gd name="T35" fmla="*/ 199 h 249"/>
                <a:gd name="T36" fmla="*/ 216 w 254"/>
                <a:gd name="T37" fmla="*/ 186 h 249"/>
                <a:gd name="T38" fmla="*/ 213 w 254"/>
                <a:gd name="T39" fmla="*/ 179 h 249"/>
                <a:gd name="T40" fmla="*/ 191 w 254"/>
                <a:gd name="T41" fmla="*/ 140 h 249"/>
                <a:gd name="T42" fmla="*/ 198 w 254"/>
                <a:gd name="T43" fmla="*/ 96 h 249"/>
                <a:gd name="T44" fmla="*/ 198 w 254"/>
                <a:gd name="T45" fmla="*/ 70 h 249"/>
                <a:gd name="T46" fmla="*/ 185 w 254"/>
                <a:gd name="T47" fmla="*/ 52 h 249"/>
                <a:gd name="T48" fmla="*/ 170 w 254"/>
                <a:gd name="T49" fmla="*/ 47 h 249"/>
                <a:gd name="T50" fmla="*/ 151 w 254"/>
                <a:gd name="T51" fmla="*/ 40 h 249"/>
                <a:gd name="T52" fmla="*/ 129 w 254"/>
                <a:gd name="T53" fmla="*/ 43 h 249"/>
                <a:gd name="T54" fmla="*/ 114 w 254"/>
                <a:gd name="T55" fmla="*/ 52 h 249"/>
                <a:gd name="T56" fmla="*/ 91 w 254"/>
                <a:gd name="T57" fmla="*/ 55 h 249"/>
                <a:gd name="T58" fmla="*/ 70 w 254"/>
                <a:gd name="T59" fmla="*/ 40 h 249"/>
                <a:gd name="T60" fmla="*/ 58 w 254"/>
                <a:gd name="T61" fmla="*/ 11 h 249"/>
                <a:gd name="T62" fmla="*/ 48 w 254"/>
                <a:gd name="T63" fmla="*/ 0 h 249"/>
                <a:gd name="T64" fmla="*/ 29 w 254"/>
                <a:gd name="T65" fmla="*/ 16 h 249"/>
                <a:gd name="T66" fmla="*/ 0 w 254"/>
                <a:gd name="T67" fmla="*/ 9 h 249"/>
                <a:gd name="T68" fmla="*/ 7 w 254"/>
                <a:gd name="T69" fmla="*/ 24 h 249"/>
                <a:gd name="T70" fmla="*/ 10 w 254"/>
                <a:gd name="T71" fmla="*/ 38 h 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4"/>
                <a:gd name="T109" fmla="*/ 0 h 249"/>
                <a:gd name="T110" fmla="*/ 254 w 254"/>
                <a:gd name="T111" fmla="*/ 249 h 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4" h="249">
                  <a:moveTo>
                    <a:pt x="15" y="41"/>
                  </a:moveTo>
                  <a:lnTo>
                    <a:pt x="20" y="41"/>
                  </a:lnTo>
                  <a:lnTo>
                    <a:pt x="21" y="46"/>
                  </a:lnTo>
                  <a:lnTo>
                    <a:pt x="21" y="48"/>
                  </a:lnTo>
                  <a:lnTo>
                    <a:pt x="17" y="53"/>
                  </a:lnTo>
                  <a:lnTo>
                    <a:pt x="25" y="60"/>
                  </a:lnTo>
                  <a:lnTo>
                    <a:pt x="31" y="66"/>
                  </a:lnTo>
                  <a:lnTo>
                    <a:pt x="35" y="70"/>
                  </a:lnTo>
                  <a:lnTo>
                    <a:pt x="36" y="76"/>
                  </a:lnTo>
                  <a:lnTo>
                    <a:pt x="33" y="86"/>
                  </a:lnTo>
                  <a:lnTo>
                    <a:pt x="30" y="102"/>
                  </a:lnTo>
                  <a:lnTo>
                    <a:pt x="35" y="111"/>
                  </a:lnTo>
                  <a:lnTo>
                    <a:pt x="45" y="124"/>
                  </a:lnTo>
                  <a:lnTo>
                    <a:pt x="47" y="133"/>
                  </a:lnTo>
                  <a:lnTo>
                    <a:pt x="54" y="142"/>
                  </a:lnTo>
                  <a:lnTo>
                    <a:pt x="55" y="152"/>
                  </a:lnTo>
                  <a:lnTo>
                    <a:pt x="54" y="160"/>
                  </a:lnTo>
                  <a:lnTo>
                    <a:pt x="71" y="162"/>
                  </a:lnTo>
                  <a:lnTo>
                    <a:pt x="84" y="160"/>
                  </a:lnTo>
                  <a:lnTo>
                    <a:pt x="102" y="180"/>
                  </a:lnTo>
                  <a:lnTo>
                    <a:pt x="123" y="201"/>
                  </a:lnTo>
                  <a:lnTo>
                    <a:pt x="148" y="208"/>
                  </a:lnTo>
                  <a:lnTo>
                    <a:pt x="164" y="208"/>
                  </a:lnTo>
                  <a:lnTo>
                    <a:pt x="173" y="205"/>
                  </a:lnTo>
                  <a:lnTo>
                    <a:pt x="179" y="212"/>
                  </a:lnTo>
                  <a:lnTo>
                    <a:pt x="181" y="224"/>
                  </a:lnTo>
                  <a:lnTo>
                    <a:pt x="190" y="232"/>
                  </a:lnTo>
                  <a:lnTo>
                    <a:pt x="202" y="227"/>
                  </a:lnTo>
                  <a:lnTo>
                    <a:pt x="207" y="226"/>
                  </a:lnTo>
                  <a:lnTo>
                    <a:pt x="212" y="227"/>
                  </a:lnTo>
                  <a:lnTo>
                    <a:pt x="216" y="232"/>
                  </a:lnTo>
                  <a:lnTo>
                    <a:pt x="216" y="239"/>
                  </a:lnTo>
                  <a:lnTo>
                    <a:pt x="225" y="248"/>
                  </a:lnTo>
                  <a:lnTo>
                    <a:pt x="241" y="239"/>
                  </a:lnTo>
                  <a:lnTo>
                    <a:pt x="240" y="223"/>
                  </a:lnTo>
                  <a:lnTo>
                    <a:pt x="242" y="215"/>
                  </a:lnTo>
                  <a:lnTo>
                    <a:pt x="251" y="206"/>
                  </a:lnTo>
                  <a:lnTo>
                    <a:pt x="253" y="200"/>
                  </a:lnTo>
                  <a:lnTo>
                    <a:pt x="251" y="196"/>
                  </a:lnTo>
                  <a:lnTo>
                    <a:pt x="249" y="193"/>
                  </a:lnTo>
                  <a:lnTo>
                    <a:pt x="236" y="171"/>
                  </a:lnTo>
                  <a:lnTo>
                    <a:pt x="223" y="151"/>
                  </a:lnTo>
                  <a:lnTo>
                    <a:pt x="223" y="118"/>
                  </a:lnTo>
                  <a:lnTo>
                    <a:pt x="232" y="104"/>
                  </a:lnTo>
                  <a:lnTo>
                    <a:pt x="236" y="79"/>
                  </a:lnTo>
                  <a:lnTo>
                    <a:pt x="232" y="75"/>
                  </a:lnTo>
                  <a:lnTo>
                    <a:pt x="228" y="65"/>
                  </a:lnTo>
                  <a:lnTo>
                    <a:pt x="216" y="56"/>
                  </a:lnTo>
                  <a:lnTo>
                    <a:pt x="208" y="52"/>
                  </a:lnTo>
                  <a:lnTo>
                    <a:pt x="199" y="51"/>
                  </a:lnTo>
                  <a:lnTo>
                    <a:pt x="183" y="46"/>
                  </a:lnTo>
                  <a:lnTo>
                    <a:pt x="177" y="43"/>
                  </a:lnTo>
                  <a:lnTo>
                    <a:pt x="166" y="43"/>
                  </a:lnTo>
                  <a:lnTo>
                    <a:pt x="151" y="46"/>
                  </a:lnTo>
                  <a:lnTo>
                    <a:pt x="138" y="53"/>
                  </a:lnTo>
                  <a:lnTo>
                    <a:pt x="134" y="56"/>
                  </a:lnTo>
                  <a:lnTo>
                    <a:pt x="112" y="58"/>
                  </a:lnTo>
                  <a:lnTo>
                    <a:pt x="107" y="59"/>
                  </a:lnTo>
                  <a:lnTo>
                    <a:pt x="92" y="53"/>
                  </a:lnTo>
                  <a:lnTo>
                    <a:pt x="82" y="43"/>
                  </a:lnTo>
                  <a:lnTo>
                    <a:pt x="78" y="26"/>
                  </a:lnTo>
                  <a:lnTo>
                    <a:pt x="68" y="12"/>
                  </a:lnTo>
                  <a:lnTo>
                    <a:pt x="63" y="7"/>
                  </a:lnTo>
                  <a:lnTo>
                    <a:pt x="56" y="0"/>
                  </a:lnTo>
                  <a:lnTo>
                    <a:pt x="41" y="16"/>
                  </a:lnTo>
                  <a:lnTo>
                    <a:pt x="34" y="17"/>
                  </a:lnTo>
                  <a:lnTo>
                    <a:pt x="24" y="15"/>
                  </a:lnTo>
                  <a:lnTo>
                    <a:pt x="0" y="10"/>
                  </a:lnTo>
                  <a:lnTo>
                    <a:pt x="3" y="16"/>
                  </a:lnTo>
                  <a:lnTo>
                    <a:pt x="8" y="26"/>
                  </a:lnTo>
                  <a:lnTo>
                    <a:pt x="12" y="38"/>
                  </a:lnTo>
                  <a:lnTo>
                    <a:pt x="12" y="41"/>
                  </a:lnTo>
                  <a:lnTo>
                    <a:pt x="15" y="4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23" name="Freeform 457">
              <a:extLst>
                <a:ext uri="{FF2B5EF4-FFF2-40B4-BE49-F238E27FC236}">
                  <a16:creationId xmlns:a16="http://schemas.microsoft.com/office/drawing/2014/main" id="{81D43B6D-2F3A-4217-9816-81AA465BEEBE}"/>
                </a:ext>
              </a:extLst>
            </p:cNvPr>
            <p:cNvSpPr>
              <a:spLocks/>
            </p:cNvSpPr>
            <p:nvPr/>
          </p:nvSpPr>
          <p:spPr bwMode="auto">
            <a:xfrm>
              <a:off x="2793" y="2436"/>
              <a:ext cx="18" cy="27"/>
            </a:xfrm>
            <a:custGeom>
              <a:avLst/>
              <a:gdLst>
                <a:gd name="T0" fmla="*/ 6 w 21"/>
                <a:gd name="T1" fmla="*/ 24 h 29"/>
                <a:gd name="T2" fmla="*/ 9 w 21"/>
                <a:gd name="T3" fmla="*/ 20 h 29"/>
                <a:gd name="T4" fmla="*/ 13 w 21"/>
                <a:gd name="T5" fmla="*/ 14 h 29"/>
                <a:gd name="T6" fmla="*/ 15 w 21"/>
                <a:gd name="T7" fmla="*/ 7 h 29"/>
                <a:gd name="T8" fmla="*/ 17 w 21"/>
                <a:gd name="T9" fmla="*/ 5 h 29"/>
                <a:gd name="T10" fmla="*/ 17 w 21"/>
                <a:gd name="T11" fmla="*/ 1 h 29"/>
                <a:gd name="T12" fmla="*/ 13 w 21"/>
                <a:gd name="T13" fmla="*/ 0 h 29"/>
                <a:gd name="T14" fmla="*/ 7 w 21"/>
                <a:gd name="T15" fmla="*/ 1 h 29"/>
                <a:gd name="T16" fmla="*/ 7 w 21"/>
                <a:gd name="T17" fmla="*/ 6 h 29"/>
                <a:gd name="T18" fmla="*/ 2 w 21"/>
                <a:gd name="T19" fmla="*/ 12 h 29"/>
                <a:gd name="T20" fmla="*/ 0 w 21"/>
                <a:gd name="T21" fmla="*/ 26 h 29"/>
                <a:gd name="T22" fmla="*/ 6 w 21"/>
                <a:gd name="T23" fmla="*/ 24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9"/>
                <a:gd name="T38" fmla="*/ 21 w 21"/>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9">
                  <a:moveTo>
                    <a:pt x="7" y="26"/>
                  </a:moveTo>
                  <a:lnTo>
                    <a:pt x="11" y="21"/>
                  </a:lnTo>
                  <a:lnTo>
                    <a:pt x="15" y="15"/>
                  </a:lnTo>
                  <a:lnTo>
                    <a:pt x="17" y="8"/>
                  </a:lnTo>
                  <a:lnTo>
                    <a:pt x="20" y="5"/>
                  </a:lnTo>
                  <a:lnTo>
                    <a:pt x="20" y="1"/>
                  </a:lnTo>
                  <a:lnTo>
                    <a:pt x="15" y="0"/>
                  </a:lnTo>
                  <a:lnTo>
                    <a:pt x="8" y="1"/>
                  </a:lnTo>
                  <a:lnTo>
                    <a:pt x="8" y="6"/>
                  </a:lnTo>
                  <a:lnTo>
                    <a:pt x="2" y="13"/>
                  </a:lnTo>
                  <a:lnTo>
                    <a:pt x="0" y="28"/>
                  </a:lnTo>
                  <a:lnTo>
                    <a:pt x="7" y="2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24" name="Freeform 458">
              <a:extLst>
                <a:ext uri="{FF2B5EF4-FFF2-40B4-BE49-F238E27FC236}">
                  <a16:creationId xmlns:a16="http://schemas.microsoft.com/office/drawing/2014/main" id="{8739C06C-017A-40E2-9D95-D93008324516}"/>
                </a:ext>
              </a:extLst>
            </p:cNvPr>
            <p:cNvSpPr>
              <a:spLocks/>
            </p:cNvSpPr>
            <p:nvPr/>
          </p:nvSpPr>
          <p:spPr bwMode="auto">
            <a:xfrm>
              <a:off x="3222" y="2768"/>
              <a:ext cx="25" cy="20"/>
            </a:xfrm>
            <a:custGeom>
              <a:avLst/>
              <a:gdLst>
                <a:gd name="T0" fmla="*/ 2 w 29"/>
                <a:gd name="T1" fmla="*/ 7 h 22"/>
                <a:gd name="T2" fmla="*/ 3 w 29"/>
                <a:gd name="T3" fmla="*/ 19 h 22"/>
                <a:gd name="T4" fmla="*/ 24 w 29"/>
                <a:gd name="T5" fmla="*/ 2 h 22"/>
                <a:gd name="T6" fmla="*/ 22 w 29"/>
                <a:gd name="T7" fmla="*/ 0 h 22"/>
                <a:gd name="T8" fmla="*/ 13 w 29"/>
                <a:gd name="T9" fmla="*/ 1 h 22"/>
                <a:gd name="T10" fmla="*/ 0 w 29"/>
                <a:gd name="T11" fmla="*/ 6 h 22"/>
                <a:gd name="T12" fmla="*/ 2 w 29"/>
                <a:gd name="T13" fmla="*/ 7 h 22"/>
                <a:gd name="T14" fmla="*/ 0 60000 65536"/>
                <a:gd name="T15" fmla="*/ 0 60000 65536"/>
                <a:gd name="T16" fmla="*/ 0 60000 65536"/>
                <a:gd name="T17" fmla="*/ 0 60000 65536"/>
                <a:gd name="T18" fmla="*/ 0 60000 65536"/>
                <a:gd name="T19" fmla="*/ 0 60000 65536"/>
                <a:gd name="T20" fmla="*/ 0 60000 65536"/>
                <a:gd name="T21" fmla="*/ 0 w 29"/>
                <a:gd name="T22" fmla="*/ 0 h 22"/>
                <a:gd name="T23" fmla="*/ 29 w 29"/>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2">
                  <a:moveTo>
                    <a:pt x="2" y="8"/>
                  </a:moveTo>
                  <a:lnTo>
                    <a:pt x="3" y="21"/>
                  </a:lnTo>
                  <a:lnTo>
                    <a:pt x="28" y="2"/>
                  </a:lnTo>
                  <a:lnTo>
                    <a:pt x="25" y="0"/>
                  </a:lnTo>
                  <a:lnTo>
                    <a:pt x="15" y="1"/>
                  </a:lnTo>
                  <a:lnTo>
                    <a:pt x="0" y="7"/>
                  </a:lnTo>
                  <a:lnTo>
                    <a:pt x="2" y="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25" name="Freeform 459">
              <a:extLst>
                <a:ext uri="{FF2B5EF4-FFF2-40B4-BE49-F238E27FC236}">
                  <a16:creationId xmlns:a16="http://schemas.microsoft.com/office/drawing/2014/main" id="{14E72C53-17D5-4316-8B49-9BF547937D11}"/>
                </a:ext>
              </a:extLst>
            </p:cNvPr>
            <p:cNvSpPr>
              <a:spLocks/>
            </p:cNvSpPr>
            <p:nvPr/>
          </p:nvSpPr>
          <p:spPr bwMode="auto">
            <a:xfrm>
              <a:off x="2985" y="2235"/>
              <a:ext cx="240" cy="227"/>
            </a:xfrm>
            <a:custGeom>
              <a:avLst/>
              <a:gdLst>
                <a:gd name="T0" fmla="*/ 3 w 282"/>
                <a:gd name="T1" fmla="*/ 131 h 245"/>
                <a:gd name="T2" fmla="*/ 0 w 282"/>
                <a:gd name="T3" fmla="*/ 116 h 245"/>
                <a:gd name="T4" fmla="*/ 10 w 282"/>
                <a:gd name="T5" fmla="*/ 112 h 245"/>
                <a:gd name="T6" fmla="*/ 18 w 282"/>
                <a:gd name="T7" fmla="*/ 105 h 245"/>
                <a:gd name="T8" fmla="*/ 31 w 282"/>
                <a:gd name="T9" fmla="*/ 99 h 245"/>
                <a:gd name="T10" fmla="*/ 78 w 282"/>
                <a:gd name="T11" fmla="*/ 84 h 245"/>
                <a:gd name="T12" fmla="*/ 79 w 282"/>
                <a:gd name="T13" fmla="*/ 72 h 245"/>
                <a:gd name="T14" fmla="*/ 81 w 282"/>
                <a:gd name="T15" fmla="*/ 69 h 245"/>
                <a:gd name="T16" fmla="*/ 84 w 282"/>
                <a:gd name="T17" fmla="*/ 68 h 245"/>
                <a:gd name="T18" fmla="*/ 89 w 282"/>
                <a:gd name="T19" fmla="*/ 65 h 245"/>
                <a:gd name="T20" fmla="*/ 100 w 282"/>
                <a:gd name="T21" fmla="*/ 66 h 245"/>
                <a:gd name="T22" fmla="*/ 94 w 282"/>
                <a:gd name="T23" fmla="*/ 57 h 245"/>
                <a:gd name="T24" fmla="*/ 89 w 282"/>
                <a:gd name="T25" fmla="*/ 48 h 245"/>
                <a:gd name="T26" fmla="*/ 89 w 282"/>
                <a:gd name="T27" fmla="*/ 36 h 245"/>
                <a:gd name="T28" fmla="*/ 88 w 282"/>
                <a:gd name="T29" fmla="*/ 31 h 245"/>
                <a:gd name="T30" fmla="*/ 84 w 282"/>
                <a:gd name="T31" fmla="*/ 28 h 245"/>
                <a:gd name="T32" fmla="*/ 78 w 282"/>
                <a:gd name="T33" fmla="*/ 27 h 245"/>
                <a:gd name="T34" fmla="*/ 80 w 282"/>
                <a:gd name="T35" fmla="*/ 24 h 245"/>
                <a:gd name="T36" fmla="*/ 86 w 282"/>
                <a:gd name="T37" fmla="*/ 21 h 245"/>
                <a:gd name="T38" fmla="*/ 106 w 282"/>
                <a:gd name="T39" fmla="*/ 13 h 245"/>
                <a:gd name="T40" fmla="*/ 130 w 282"/>
                <a:gd name="T41" fmla="*/ 6 h 245"/>
                <a:gd name="T42" fmla="*/ 145 w 282"/>
                <a:gd name="T43" fmla="*/ 4 h 245"/>
                <a:gd name="T44" fmla="*/ 154 w 282"/>
                <a:gd name="T45" fmla="*/ 3 h 245"/>
                <a:gd name="T46" fmla="*/ 162 w 282"/>
                <a:gd name="T47" fmla="*/ 3 h 245"/>
                <a:gd name="T48" fmla="*/ 182 w 282"/>
                <a:gd name="T49" fmla="*/ 1 h 245"/>
                <a:gd name="T50" fmla="*/ 190 w 282"/>
                <a:gd name="T51" fmla="*/ 0 h 245"/>
                <a:gd name="T52" fmla="*/ 197 w 282"/>
                <a:gd name="T53" fmla="*/ 2 h 245"/>
                <a:gd name="T54" fmla="*/ 201 w 282"/>
                <a:gd name="T55" fmla="*/ 6 h 245"/>
                <a:gd name="T56" fmla="*/ 199 w 282"/>
                <a:gd name="T57" fmla="*/ 9 h 245"/>
                <a:gd name="T58" fmla="*/ 197 w 282"/>
                <a:gd name="T59" fmla="*/ 16 h 245"/>
                <a:gd name="T60" fmla="*/ 197 w 282"/>
                <a:gd name="T61" fmla="*/ 21 h 245"/>
                <a:gd name="T62" fmla="*/ 197 w 282"/>
                <a:gd name="T63" fmla="*/ 26 h 245"/>
                <a:gd name="T64" fmla="*/ 193 w 282"/>
                <a:gd name="T65" fmla="*/ 31 h 245"/>
                <a:gd name="T66" fmla="*/ 192 w 282"/>
                <a:gd name="T67" fmla="*/ 34 h 245"/>
                <a:gd name="T68" fmla="*/ 194 w 282"/>
                <a:gd name="T69" fmla="*/ 40 h 245"/>
                <a:gd name="T70" fmla="*/ 196 w 282"/>
                <a:gd name="T71" fmla="*/ 45 h 245"/>
                <a:gd name="T72" fmla="*/ 196 w 282"/>
                <a:gd name="T73" fmla="*/ 48 h 245"/>
                <a:gd name="T74" fmla="*/ 199 w 282"/>
                <a:gd name="T75" fmla="*/ 55 h 245"/>
                <a:gd name="T76" fmla="*/ 200 w 282"/>
                <a:gd name="T77" fmla="*/ 55 h 245"/>
                <a:gd name="T78" fmla="*/ 203 w 282"/>
                <a:gd name="T79" fmla="*/ 57 h 245"/>
                <a:gd name="T80" fmla="*/ 205 w 282"/>
                <a:gd name="T81" fmla="*/ 81 h 245"/>
                <a:gd name="T82" fmla="*/ 210 w 282"/>
                <a:gd name="T83" fmla="*/ 94 h 245"/>
                <a:gd name="T84" fmla="*/ 216 w 282"/>
                <a:gd name="T85" fmla="*/ 99 h 245"/>
                <a:gd name="T86" fmla="*/ 215 w 282"/>
                <a:gd name="T87" fmla="*/ 107 h 245"/>
                <a:gd name="T88" fmla="*/ 219 w 282"/>
                <a:gd name="T89" fmla="*/ 127 h 245"/>
                <a:gd name="T90" fmla="*/ 223 w 282"/>
                <a:gd name="T91" fmla="*/ 132 h 245"/>
                <a:gd name="T92" fmla="*/ 226 w 282"/>
                <a:gd name="T93" fmla="*/ 145 h 245"/>
                <a:gd name="T94" fmla="*/ 221 w 282"/>
                <a:gd name="T95" fmla="*/ 153 h 245"/>
                <a:gd name="T96" fmla="*/ 225 w 282"/>
                <a:gd name="T97" fmla="*/ 154 h 245"/>
                <a:gd name="T98" fmla="*/ 226 w 282"/>
                <a:gd name="T99" fmla="*/ 159 h 245"/>
                <a:gd name="T100" fmla="*/ 227 w 282"/>
                <a:gd name="T101" fmla="*/ 165 h 245"/>
                <a:gd name="T102" fmla="*/ 229 w 282"/>
                <a:gd name="T103" fmla="*/ 170 h 245"/>
                <a:gd name="T104" fmla="*/ 239 w 282"/>
                <a:gd name="T105" fmla="*/ 184 h 245"/>
                <a:gd name="T106" fmla="*/ 176 w 282"/>
                <a:gd name="T107" fmla="*/ 218 h 245"/>
                <a:gd name="T108" fmla="*/ 139 w 282"/>
                <a:gd name="T109" fmla="*/ 226 h 245"/>
                <a:gd name="T110" fmla="*/ 137 w 282"/>
                <a:gd name="T111" fmla="*/ 212 h 245"/>
                <a:gd name="T112" fmla="*/ 111 w 282"/>
                <a:gd name="T113" fmla="*/ 211 h 245"/>
                <a:gd name="T114" fmla="*/ 3 w 282"/>
                <a:gd name="T115" fmla="*/ 131 h 2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2"/>
                <a:gd name="T175" fmla="*/ 0 h 245"/>
                <a:gd name="T176" fmla="*/ 282 w 282"/>
                <a:gd name="T177" fmla="*/ 245 h 2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2" h="245">
                  <a:moveTo>
                    <a:pt x="4" y="141"/>
                  </a:moveTo>
                  <a:lnTo>
                    <a:pt x="0" y="125"/>
                  </a:lnTo>
                  <a:lnTo>
                    <a:pt x="12" y="121"/>
                  </a:lnTo>
                  <a:lnTo>
                    <a:pt x="21" y="113"/>
                  </a:lnTo>
                  <a:lnTo>
                    <a:pt x="36" y="107"/>
                  </a:lnTo>
                  <a:lnTo>
                    <a:pt x="92" y="91"/>
                  </a:lnTo>
                  <a:lnTo>
                    <a:pt x="93" y="78"/>
                  </a:lnTo>
                  <a:lnTo>
                    <a:pt x="95" y="75"/>
                  </a:lnTo>
                  <a:lnTo>
                    <a:pt x="99" y="73"/>
                  </a:lnTo>
                  <a:lnTo>
                    <a:pt x="105" y="70"/>
                  </a:lnTo>
                  <a:lnTo>
                    <a:pt x="117" y="71"/>
                  </a:lnTo>
                  <a:lnTo>
                    <a:pt x="110" y="62"/>
                  </a:lnTo>
                  <a:lnTo>
                    <a:pt x="105" y="52"/>
                  </a:lnTo>
                  <a:lnTo>
                    <a:pt x="105" y="39"/>
                  </a:lnTo>
                  <a:lnTo>
                    <a:pt x="103" y="33"/>
                  </a:lnTo>
                  <a:lnTo>
                    <a:pt x="99" y="30"/>
                  </a:lnTo>
                  <a:lnTo>
                    <a:pt x="92" y="29"/>
                  </a:lnTo>
                  <a:lnTo>
                    <a:pt x="94" y="26"/>
                  </a:lnTo>
                  <a:lnTo>
                    <a:pt x="101" y="23"/>
                  </a:lnTo>
                  <a:lnTo>
                    <a:pt x="125" y="14"/>
                  </a:lnTo>
                  <a:lnTo>
                    <a:pt x="153" y="7"/>
                  </a:lnTo>
                  <a:lnTo>
                    <a:pt x="170" y="4"/>
                  </a:lnTo>
                  <a:lnTo>
                    <a:pt x="181" y="3"/>
                  </a:lnTo>
                  <a:lnTo>
                    <a:pt x="190" y="3"/>
                  </a:lnTo>
                  <a:lnTo>
                    <a:pt x="214" y="1"/>
                  </a:lnTo>
                  <a:lnTo>
                    <a:pt x="223" y="0"/>
                  </a:lnTo>
                  <a:lnTo>
                    <a:pt x="231" y="2"/>
                  </a:lnTo>
                  <a:lnTo>
                    <a:pt x="236" y="7"/>
                  </a:lnTo>
                  <a:lnTo>
                    <a:pt x="234" y="10"/>
                  </a:lnTo>
                  <a:lnTo>
                    <a:pt x="231" y="17"/>
                  </a:lnTo>
                  <a:lnTo>
                    <a:pt x="231" y="23"/>
                  </a:lnTo>
                  <a:lnTo>
                    <a:pt x="231" y="28"/>
                  </a:lnTo>
                  <a:lnTo>
                    <a:pt x="227" y="33"/>
                  </a:lnTo>
                  <a:lnTo>
                    <a:pt x="226" y="37"/>
                  </a:lnTo>
                  <a:lnTo>
                    <a:pt x="228" y="43"/>
                  </a:lnTo>
                  <a:lnTo>
                    <a:pt x="230" y="49"/>
                  </a:lnTo>
                  <a:lnTo>
                    <a:pt x="230" y="52"/>
                  </a:lnTo>
                  <a:lnTo>
                    <a:pt x="234" y="59"/>
                  </a:lnTo>
                  <a:lnTo>
                    <a:pt x="235" y="59"/>
                  </a:lnTo>
                  <a:lnTo>
                    <a:pt x="238" y="62"/>
                  </a:lnTo>
                  <a:lnTo>
                    <a:pt x="241" y="87"/>
                  </a:lnTo>
                  <a:lnTo>
                    <a:pt x="247" y="101"/>
                  </a:lnTo>
                  <a:lnTo>
                    <a:pt x="254" y="107"/>
                  </a:lnTo>
                  <a:lnTo>
                    <a:pt x="253" y="115"/>
                  </a:lnTo>
                  <a:lnTo>
                    <a:pt x="257" y="137"/>
                  </a:lnTo>
                  <a:lnTo>
                    <a:pt x="262" y="142"/>
                  </a:lnTo>
                  <a:lnTo>
                    <a:pt x="265" y="157"/>
                  </a:lnTo>
                  <a:lnTo>
                    <a:pt x="260" y="165"/>
                  </a:lnTo>
                  <a:lnTo>
                    <a:pt x="264" y="166"/>
                  </a:lnTo>
                  <a:lnTo>
                    <a:pt x="266" y="172"/>
                  </a:lnTo>
                  <a:lnTo>
                    <a:pt x="267" y="178"/>
                  </a:lnTo>
                  <a:lnTo>
                    <a:pt x="269" y="184"/>
                  </a:lnTo>
                  <a:lnTo>
                    <a:pt x="281" y="199"/>
                  </a:lnTo>
                  <a:lnTo>
                    <a:pt x="207" y="235"/>
                  </a:lnTo>
                  <a:lnTo>
                    <a:pt x="163" y="244"/>
                  </a:lnTo>
                  <a:lnTo>
                    <a:pt x="161" y="229"/>
                  </a:lnTo>
                  <a:lnTo>
                    <a:pt x="130" y="228"/>
                  </a:lnTo>
                  <a:lnTo>
                    <a:pt x="4" y="14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26" name="Freeform 460">
              <a:extLst>
                <a:ext uri="{FF2B5EF4-FFF2-40B4-BE49-F238E27FC236}">
                  <a16:creationId xmlns:a16="http://schemas.microsoft.com/office/drawing/2014/main" id="{9968DFFF-FEFA-49CE-A415-0D80A3A55E64}"/>
                </a:ext>
              </a:extLst>
            </p:cNvPr>
            <p:cNvSpPr>
              <a:spLocks/>
            </p:cNvSpPr>
            <p:nvPr/>
          </p:nvSpPr>
          <p:spPr bwMode="auto">
            <a:xfrm>
              <a:off x="2885" y="2361"/>
              <a:ext cx="105" cy="91"/>
            </a:xfrm>
            <a:custGeom>
              <a:avLst/>
              <a:gdLst>
                <a:gd name="T0" fmla="*/ 0 w 123"/>
                <a:gd name="T1" fmla="*/ 87 h 98"/>
                <a:gd name="T2" fmla="*/ 0 w 123"/>
                <a:gd name="T3" fmla="*/ 83 h 98"/>
                <a:gd name="T4" fmla="*/ 1 w 123"/>
                <a:gd name="T5" fmla="*/ 78 h 98"/>
                <a:gd name="T6" fmla="*/ 6 w 123"/>
                <a:gd name="T7" fmla="*/ 70 h 98"/>
                <a:gd name="T8" fmla="*/ 13 w 123"/>
                <a:gd name="T9" fmla="*/ 63 h 98"/>
                <a:gd name="T10" fmla="*/ 26 w 123"/>
                <a:gd name="T11" fmla="*/ 59 h 98"/>
                <a:gd name="T12" fmla="*/ 30 w 123"/>
                <a:gd name="T13" fmla="*/ 56 h 98"/>
                <a:gd name="T14" fmla="*/ 29 w 123"/>
                <a:gd name="T15" fmla="*/ 53 h 98"/>
                <a:gd name="T16" fmla="*/ 26 w 123"/>
                <a:gd name="T17" fmla="*/ 50 h 98"/>
                <a:gd name="T18" fmla="*/ 22 w 123"/>
                <a:gd name="T19" fmla="*/ 38 h 98"/>
                <a:gd name="T20" fmla="*/ 27 w 123"/>
                <a:gd name="T21" fmla="*/ 31 h 98"/>
                <a:gd name="T22" fmla="*/ 34 w 123"/>
                <a:gd name="T23" fmla="*/ 26 h 98"/>
                <a:gd name="T24" fmla="*/ 44 w 123"/>
                <a:gd name="T25" fmla="*/ 21 h 98"/>
                <a:gd name="T26" fmla="*/ 49 w 123"/>
                <a:gd name="T27" fmla="*/ 11 h 98"/>
                <a:gd name="T28" fmla="*/ 50 w 123"/>
                <a:gd name="T29" fmla="*/ 9 h 98"/>
                <a:gd name="T30" fmla="*/ 55 w 123"/>
                <a:gd name="T31" fmla="*/ 0 h 98"/>
                <a:gd name="T32" fmla="*/ 61 w 123"/>
                <a:gd name="T33" fmla="*/ 0 h 98"/>
                <a:gd name="T34" fmla="*/ 104 w 123"/>
                <a:gd name="T35" fmla="*/ 5 h 98"/>
                <a:gd name="T36" fmla="*/ 104 w 123"/>
                <a:gd name="T37" fmla="*/ 20 h 98"/>
                <a:gd name="T38" fmla="*/ 82 w 123"/>
                <a:gd name="T39" fmla="*/ 19 h 98"/>
                <a:gd name="T40" fmla="*/ 78 w 123"/>
                <a:gd name="T41" fmla="*/ 18 h 98"/>
                <a:gd name="T42" fmla="*/ 76 w 123"/>
                <a:gd name="T43" fmla="*/ 18 h 98"/>
                <a:gd name="T44" fmla="*/ 74 w 123"/>
                <a:gd name="T45" fmla="*/ 23 h 98"/>
                <a:gd name="T46" fmla="*/ 74 w 123"/>
                <a:gd name="T47" fmla="*/ 51 h 98"/>
                <a:gd name="T48" fmla="*/ 74 w 123"/>
                <a:gd name="T49" fmla="*/ 54 h 98"/>
                <a:gd name="T50" fmla="*/ 71 w 123"/>
                <a:gd name="T51" fmla="*/ 56 h 98"/>
                <a:gd name="T52" fmla="*/ 62 w 123"/>
                <a:gd name="T53" fmla="*/ 55 h 98"/>
                <a:gd name="T54" fmla="*/ 57 w 123"/>
                <a:gd name="T55" fmla="*/ 59 h 98"/>
                <a:gd name="T56" fmla="*/ 55 w 123"/>
                <a:gd name="T57" fmla="*/ 62 h 98"/>
                <a:gd name="T58" fmla="*/ 55 w 123"/>
                <a:gd name="T59" fmla="*/ 69 h 98"/>
                <a:gd name="T60" fmla="*/ 53 w 123"/>
                <a:gd name="T61" fmla="*/ 90 h 98"/>
                <a:gd name="T62" fmla="*/ 0 w 123"/>
                <a:gd name="T63" fmla="*/ 87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98"/>
                <a:gd name="T98" fmla="*/ 123 w 123"/>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98">
                  <a:moveTo>
                    <a:pt x="0" y="94"/>
                  </a:moveTo>
                  <a:lnTo>
                    <a:pt x="0" y="89"/>
                  </a:lnTo>
                  <a:lnTo>
                    <a:pt x="1" y="84"/>
                  </a:lnTo>
                  <a:lnTo>
                    <a:pt x="7" y="75"/>
                  </a:lnTo>
                  <a:lnTo>
                    <a:pt x="15" y="68"/>
                  </a:lnTo>
                  <a:lnTo>
                    <a:pt x="30" y="64"/>
                  </a:lnTo>
                  <a:lnTo>
                    <a:pt x="35" y="60"/>
                  </a:lnTo>
                  <a:lnTo>
                    <a:pt x="34" y="57"/>
                  </a:lnTo>
                  <a:lnTo>
                    <a:pt x="30" y="54"/>
                  </a:lnTo>
                  <a:lnTo>
                    <a:pt x="26" y="41"/>
                  </a:lnTo>
                  <a:lnTo>
                    <a:pt x="32" y="33"/>
                  </a:lnTo>
                  <a:lnTo>
                    <a:pt x="40" y="28"/>
                  </a:lnTo>
                  <a:lnTo>
                    <a:pt x="51" y="23"/>
                  </a:lnTo>
                  <a:lnTo>
                    <a:pt x="57" y="12"/>
                  </a:lnTo>
                  <a:lnTo>
                    <a:pt x="58" y="10"/>
                  </a:lnTo>
                  <a:lnTo>
                    <a:pt x="64" y="0"/>
                  </a:lnTo>
                  <a:lnTo>
                    <a:pt x="72" y="0"/>
                  </a:lnTo>
                  <a:lnTo>
                    <a:pt x="122" y="5"/>
                  </a:lnTo>
                  <a:lnTo>
                    <a:pt x="122" y="21"/>
                  </a:lnTo>
                  <a:lnTo>
                    <a:pt x="96" y="20"/>
                  </a:lnTo>
                  <a:lnTo>
                    <a:pt x="91" y="19"/>
                  </a:lnTo>
                  <a:lnTo>
                    <a:pt x="89" y="19"/>
                  </a:lnTo>
                  <a:lnTo>
                    <a:pt x="87" y="25"/>
                  </a:lnTo>
                  <a:lnTo>
                    <a:pt x="87" y="55"/>
                  </a:lnTo>
                  <a:lnTo>
                    <a:pt x="87" y="58"/>
                  </a:lnTo>
                  <a:lnTo>
                    <a:pt x="83" y="60"/>
                  </a:lnTo>
                  <a:lnTo>
                    <a:pt x="73" y="59"/>
                  </a:lnTo>
                  <a:lnTo>
                    <a:pt x="67" y="64"/>
                  </a:lnTo>
                  <a:lnTo>
                    <a:pt x="64" y="67"/>
                  </a:lnTo>
                  <a:lnTo>
                    <a:pt x="64" y="74"/>
                  </a:lnTo>
                  <a:lnTo>
                    <a:pt x="62" y="97"/>
                  </a:lnTo>
                  <a:lnTo>
                    <a:pt x="0" y="9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27" name="Freeform 461">
              <a:extLst>
                <a:ext uri="{FF2B5EF4-FFF2-40B4-BE49-F238E27FC236}">
                  <a16:creationId xmlns:a16="http://schemas.microsoft.com/office/drawing/2014/main" id="{1492B19C-67BA-40F2-B8D1-C73A4051D1E9}"/>
                </a:ext>
              </a:extLst>
            </p:cNvPr>
            <p:cNvSpPr>
              <a:spLocks/>
            </p:cNvSpPr>
            <p:nvPr/>
          </p:nvSpPr>
          <p:spPr bwMode="auto">
            <a:xfrm>
              <a:off x="2882" y="2367"/>
              <a:ext cx="145" cy="169"/>
            </a:xfrm>
            <a:custGeom>
              <a:avLst/>
              <a:gdLst>
                <a:gd name="T0" fmla="*/ 0 w 170"/>
                <a:gd name="T1" fmla="*/ 151 h 182"/>
                <a:gd name="T2" fmla="*/ 8 w 170"/>
                <a:gd name="T3" fmla="*/ 139 h 182"/>
                <a:gd name="T4" fmla="*/ 13 w 170"/>
                <a:gd name="T5" fmla="*/ 135 h 182"/>
                <a:gd name="T6" fmla="*/ 15 w 170"/>
                <a:gd name="T7" fmla="*/ 128 h 182"/>
                <a:gd name="T8" fmla="*/ 14 w 170"/>
                <a:gd name="T9" fmla="*/ 121 h 182"/>
                <a:gd name="T10" fmla="*/ 9 w 170"/>
                <a:gd name="T11" fmla="*/ 111 h 182"/>
                <a:gd name="T12" fmla="*/ 4 w 170"/>
                <a:gd name="T13" fmla="*/ 101 h 182"/>
                <a:gd name="T14" fmla="*/ 15 w 170"/>
                <a:gd name="T15" fmla="*/ 88 h 182"/>
                <a:gd name="T16" fmla="*/ 4 w 170"/>
                <a:gd name="T17" fmla="*/ 82 h 182"/>
                <a:gd name="T18" fmla="*/ 12 w 170"/>
                <a:gd name="T19" fmla="*/ 82 h 182"/>
                <a:gd name="T20" fmla="*/ 57 w 170"/>
                <a:gd name="T21" fmla="*/ 85 h 182"/>
                <a:gd name="T22" fmla="*/ 60 w 170"/>
                <a:gd name="T23" fmla="*/ 63 h 182"/>
                <a:gd name="T24" fmla="*/ 61 w 170"/>
                <a:gd name="T25" fmla="*/ 57 h 182"/>
                <a:gd name="T26" fmla="*/ 62 w 170"/>
                <a:gd name="T27" fmla="*/ 53 h 182"/>
                <a:gd name="T28" fmla="*/ 67 w 170"/>
                <a:gd name="T29" fmla="*/ 49 h 182"/>
                <a:gd name="T30" fmla="*/ 75 w 170"/>
                <a:gd name="T31" fmla="*/ 51 h 182"/>
                <a:gd name="T32" fmla="*/ 78 w 170"/>
                <a:gd name="T33" fmla="*/ 48 h 182"/>
                <a:gd name="T34" fmla="*/ 78 w 170"/>
                <a:gd name="T35" fmla="*/ 45 h 182"/>
                <a:gd name="T36" fmla="*/ 79 w 170"/>
                <a:gd name="T37" fmla="*/ 18 h 182"/>
                <a:gd name="T38" fmla="*/ 80 w 170"/>
                <a:gd name="T39" fmla="*/ 13 h 182"/>
                <a:gd name="T40" fmla="*/ 82 w 170"/>
                <a:gd name="T41" fmla="*/ 11 h 182"/>
                <a:gd name="T42" fmla="*/ 86 w 170"/>
                <a:gd name="T43" fmla="*/ 13 h 182"/>
                <a:gd name="T44" fmla="*/ 108 w 170"/>
                <a:gd name="T45" fmla="*/ 13 h 182"/>
                <a:gd name="T46" fmla="*/ 107 w 170"/>
                <a:gd name="T47" fmla="*/ 5 h 182"/>
                <a:gd name="T48" fmla="*/ 107 w 170"/>
                <a:gd name="T49" fmla="*/ 0 h 182"/>
                <a:gd name="T50" fmla="*/ 144 w 170"/>
                <a:gd name="T51" fmla="*/ 27 h 182"/>
                <a:gd name="T52" fmla="*/ 125 w 170"/>
                <a:gd name="T53" fmla="*/ 27 h 182"/>
                <a:gd name="T54" fmla="*/ 125 w 170"/>
                <a:gd name="T55" fmla="*/ 26 h 182"/>
                <a:gd name="T56" fmla="*/ 124 w 170"/>
                <a:gd name="T57" fmla="*/ 31 h 182"/>
                <a:gd name="T58" fmla="*/ 130 w 170"/>
                <a:gd name="T59" fmla="*/ 131 h 182"/>
                <a:gd name="T60" fmla="*/ 131 w 170"/>
                <a:gd name="T61" fmla="*/ 136 h 182"/>
                <a:gd name="T62" fmla="*/ 133 w 170"/>
                <a:gd name="T63" fmla="*/ 144 h 182"/>
                <a:gd name="T64" fmla="*/ 127 w 170"/>
                <a:gd name="T65" fmla="*/ 151 h 182"/>
                <a:gd name="T66" fmla="*/ 79 w 170"/>
                <a:gd name="T67" fmla="*/ 146 h 182"/>
                <a:gd name="T68" fmla="*/ 78 w 170"/>
                <a:gd name="T69" fmla="*/ 149 h 182"/>
                <a:gd name="T70" fmla="*/ 74 w 170"/>
                <a:gd name="T71" fmla="*/ 149 h 182"/>
                <a:gd name="T72" fmla="*/ 72 w 170"/>
                <a:gd name="T73" fmla="*/ 148 h 182"/>
                <a:gd name="T74" fmla="*/ 69 w 170"/>
                <a:gd name="T75" fmla="*/ 150 h 182"/>
                <a:gd name="T76" fmla="*/ 69 w 170"/>
                <a:gd name="T77" fmla="*/ 155 h 182"/>
                <a:gd name="T78" fmla="*/ 69 w 170"/>
                <a:gd name="T79" fmla="*/ 160 h 182"/>
                <a:gd name="T80" fmla="*/ 66 w 170"/>
                <a:gd name="T81" fmla="*/ 160 h 182"/>
                <a:gd name="T82" fmla="*/ 62 w 170"/>
                <a:gd name="T83" fmla="*/ 165 h 182"/>
                <a:gd name="T84" fmla="*/ 60 w 170"/>
                <a:gd name="T85" fmla="*/ 168 h 182"/>
                <a:gd name="T86" fmla="*/ 56 w 170"/>
                <a:gd name="T87" fmla="*/ 168 h 182"/>
                <a:gd name="T88" fmla="*/ 55 w 170"/>
                <a:gd name="T89" fmla="*/ 165 h 182"/>
                <a:gd name="T90" fmla="*/ 49 w 170"/>
                <a:gd name="T91" fmla="*/ 164 h 182"/>
                <a:gd name="T92" fmla="*/ 44 w 170"/>
                <a:gd name="T93" fmla="*/ 162 h 182"/>
                <a:gd name="T94" fmla="*/ 38 w 170"/>
                <a:gd name="T95" fmla="*/ 154 h 182"/>
                <a:gd name="T96" fmla="*/ 32 w 170"/>
                <a:gd name="T97" fmla="*/ 149 h 182"/>
                <a:gd name="T98" fmla="*/ 26 w 170"/>
                <a:gd name="T99" fmla="*/ 145 h 182"/>
                <a:gd name="T100" fmla="*/ 19 w 170"/>
                <a:gd name="T101" fmla="*/ 144 h 182"/>
                <a:gd name="T102" fmla="*/ 0 w 170"/>
                <a:gd name="T103" fmla="*/ 151 h 1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82"/>
                <a:gd name="T158" fmla="*/ 170 w 170"/>
                <a:gd name="T159" fmla="*/ 182 h 1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82">
                  <a:moveTo>
                    <a:pt x="0" y="163"/>
                  </a:moveTo>
                  <a:lnTo>
                    <a:pt x="9" y="150"/>
                  </a:lnTo>
                  <a:lnTo>
                    <a:pt x="15" y="145"/>
                  </a:lnTo>
                  <a:lnTo>
                    <a:pt x="18" y="138"/>
                  </a:lnTo>
                  <a:lnTo>
                    <a:pt x="16" y="130"/>
                  </a:lnTo>
                  <a:lnTo>
                    <a:pt x="11" y="120"/>
                  </a:lnTo>
                  <a:lnTo>
                    <a:pt x="5" y="109"/>
                  </a:lnTo>
                  <a:lnTo>
                    <a:pt x="17" y="95"/>
                  </a:lnTo>
                  <a:lnTo>
                    <a:pt x="5" y="88"/>
                  </a:lnTo>
                  <a:lnTo>
                    <a:pt x="14" y="88"/>
                  </a:lnTo>
                  <a:lnTo>
                    <a:pt x="67" y="91"/>
                  </a:lnTo>
                  <a:lnTo>
                    <a:pt x="70" y="68"/>
                  </a:lnTo>
                  <a:lnTo>
                    <a:pt x="71" y="61"/>
                  </a:lnTo>
                  <a:lnTo>
                    <a:pt x="73" y="57"/>
                  </a:lnTo>
                  <a:lnTo>
                    <a:pt x="78" y="53"/>
                  </a:lnTo>
                  <a:lnTo>
                    <a:pt x="88" y="55"/>
                  </a:lnTo>
                  <a:lnTo>
                    <a:pt x="92" y="52"/>
                  </a:lnTo>
                  <a:lnTo>
                    <a:pt x="92" y="48"/>
                  </a:lnTo>
                  <a:lnTo>
                    <a:pt x="93" y="19"/>
                  </a:lnTo>
                  <a:lnTo>
                    <a:pt x="94" y="14"/>
                  </a:lnTo>
                  <a:lnTo>
                    <a:pt x="96" y="12"/>
                  </a:lnTo>
                  <a:lnTo>
                    <a:pt x="101" y="14"/>
                  </a:lnTo>
                  <a:lnTo>
                    <a:pt x="127" y="14"/>
                  </a:lnTo>
                  <a:lnTo>
                    <a:pt x="126" y="5"/>
                  </a:lnTo>
                  <a:lnTo>
                    <a:pt x="126" y="0"/>
                  </a:lnTo>
                  <a:lnTo>
                    <a:pt x="169" y="29"/>
                  </a:lnTo>
                  <a:lnTo>
                    <a:pt x="147" y="29"/>
                  </a:lnTo>
                  <a:lnTo>
                    <a:pt x="146" y="28"/>
                  </a:lnTo>
                  <a:lnTo>
                    <a:pt x="145" y="33"/>
                  </a:lnTo>
                  <a:lnTo>
                    <a:pt x="152" y="141"/>
                  </a:lnTo>
                  <a:lnTo>
                    <a:pt x="154" y="146"/>
                  </a:lnTo>
                  <a:lnTo>
                    <a:pt x="156" y="155"/>
                  </a:lnTo>
                  <a:lnTo>
                    <a:pt x="149" y="163"/>
                  </a:lnTo>
                  <a:lnTo>
                    <a:pt x="93" y="157"/>
                  </a:lnTo>
                  <a:lnTo>
                    <a:pt x="91" y="160"/>
                  </a:lnTo>
                  <a:lnTo>
                    <a:pt x="87" y="160"/>
                  </a:lnTo>
                  <a:lnTo>
                    <a:pt x="84" y="159"/>
                  </a:lnTo>
                  <a:lnTo>
                    <a:pt x="81" y="161"/>
                  </a:lnTo>
                  <a:lnTo>
                    <a:pt x="81" y="167"/>
                  </a:lnTo>
                  <a:lnTo>
                    <a:pt x="81" y="172"/>
                  </a:lnTo>
                  <a:lnTo>
                    <a:pt x="77" y="172"/>
                  </a:lnTo>
                  <a:lnTo>
                    <a:pt x="73" y="178"/>
                  </a:lnTo>
                  <a:lnTo>
                    <a:pt x="70" y="181"/>
                  </a:lnTo>
                  <a:lnTo>
                    <a:pt x="66" y="181"/>
                  </a:lnTo>
                  <a:lnTo>
                    <a:pt x="64" y="178"/>
                  </a:lnTo>
                  <a:lnTo>
                    <a:pt x="57" y="177"/>
                  </a:lnTo>
                  <a:lnTo>
                    <a:pt x="52" y="174"/>
                  </a:lnTo>
                  <a:lnTo>
                    <a:pt x="45" y="166"/>
                  </a:lnTo>
                  <a:lnTo>
                    <a:pt x="38" y="160"/>
                  </a:lnTo>
                  <a:lnTo>
                    <a:pt x="31" y="156"/>
                  </a:lnTo>
                  <a:lnTo>
                    <a:pt x="22" y="155"/>
                  </a:lnTo>
                  <a:lnTo>
                    <a:pt x="0" y="163"/>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28" name="Freeform 462">
              <a:extLst>
                <a:ext uri="{FF2B5EF4-FFF2-40B4-BE49-F238E27FC236}">
                  <a16:creationId xmlns:a16="http://schemas.microsoft.com/office/drawing/2014/main" id="{2016D813-6A47-4EA9-A300-DAE4EFDA133D}"/>
                </a:ext>
              </a:extLst>
            </p:cNvPr>
            <p:cNvSpPr>
              <a:spLocks/>
            </p:cNvSpPr>
            <p:nvPr/>
          </p:nvSpPr>
          <p:spPr bwMode="auto">
            <a:xfrm>
              <a:off x="2893" y="2551"/>
              <a:ext cx="38" cy="25"/>
            </a:xfrm>
            <a:custGeom>
              <a:avLst/>
              <a:gdLst>
                <a:gd name="T0" fmla="*/ 23 w 45"/>
                <a:gd name="T1" fmla="*/ 0 h 27"/>
                <a:gd name="T2" fmla="*/ 19 w 45"/>
                <a:gd name="T3" fmla="*/ 0 h 27"/>
                <a:gd name="T4" fmla="*/ 0 w 45"/>
                <a:gd name="T5" fmla="*/ 5 h 27"/>
                <a:gd name="T6" fmla="*/ 3 w 45"/>
                <a:gd name="T7" fmla="*/ 11 h 27"/>
                <a:gd name="T8" fmla="*/ 17 w 45"/>
                <a:gd name="T9" fmla="*/ 24 h 27"/>
                <a:gd name="T10" fmla="*/ 32 w 45"/>
                <a:gd name="T11" fmla="*/ 19 h 27"/>
                <a:gd name="T12" fmla="*/ 37 w 45"/>
                <a:gd name="T13" fmla="*/ 13 h 27"/>
                <a:gd name="T14" fmla="*/ 37 w 45"/>
                <a:gd name="T15" fmla="*/ 6 h 27"/>
                <a:gd name="T16" fmla="*/ 35 w 45"/>
                <a:gd name="T17" fmla="*/ 1 h 27"/>
                <a:gd name="T18" fmla="*/ 23 w 45"/>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7"/>
                <a:gd name="T32" fmla="*/ 45 w 4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7">
                  <a:moveTo>
                    <a:pt x="27" y="0"/>
                  </a:moveTo>
                  <a:lnTo>
                    <a:pt x="22" y="0"/>
                  </a:lnTo>
                  <a:lnTo>
                    <a:pt x="0" y="5"/>
                  </a:lnTo>
                  <a:lnTo>
                    <a:pt x="4" y="12"/>
                  </a:lnTo>
                  <a:lnTo>
                    <a:pt x="20" y="26"/>
                  </a:lnTo>
                  <a:lnTo>
                    <a:pt x="38" y="20"/>
                  </a:lnTo>
                  <a:lnTo>
                    <a:pt x="44" y="14"/>
                  </a:lnTo>
                  <a:lnTo>
                    <a:pt x="44" y="7"/>
                  </a:lnTo>
                  <a:lnTo>
                    <a:pt x="42" y="1"/>
                  </a:lnTo>
                  <a:lnTo>
                    <a:pt x="27"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29" name="Freeform 463">
              <a:extLst>
                <a:ext uri="{FF2B5EF4-FFF2-40B4-BE49-F238E27FC236}">
                  <a16:creationId xmlns:a16="http://schemas.microsoft.com/office/drawing/2014/main" id="{3450ADA8-56DA-4B1C-B85D-0A7D49BA4B83}"/>
                </a:ext>
              </a:extLst>
            </p:cNvPr>
            <p:cNvSpPr>
              <a:spLocks/>
            </p:cNvSpPr>
            <p:nvPr/>
          </p:nvSpPr>
          <p:spPr bwMode="auto">
            <a:xfrm>
              <a:off x="2882" y="2511"/>
              <a:ext cx="61" cy="47"/>
            </a:xfrm>
            <a:custGeom>
              <a:avLst/>
              <a:gdLst>
                <a:gd name="T0" fmla="*/ 2 w 72"/>
                <a:gd name="T1" fmla="*/ 28 h 51"/>
                <a:gd name="T2" fmla="*/ 0 w 72"/>
                <a:gd name="T3" fmla="*/ 9 h 51"/>
                <a:gd name="T4" fmla="*/ 1 w 72"/>
                <a:gd name="T5" fmla="*/ 6 h 51"/>
                <a:gd name="T6" fmla="*/ 1 w 72"/>
                <a:gd name="T7" fmla="*/ 6 h 51"/>
                <a:gd name="T8" fmla="*/ 19 w 72"/>
                <a:gd name="T9" fmla="*/ 0 h 51"/>
                <a:gd name="T10" fmla="*/ 27 w 72"/>
                <a:gd name="T11" fmla="*/ 1 h 51"/>
                <a:gd name="T12" fmla="*/ 32 w 72"/>
                <a:gd name="T13" fmla="*/ 5 h 51"/>
                <a:gd name="T14" fmla="*/ 39 w 72"/>
                <a:gd name="T15" fmla="*/ 10 h 51"/>
                <a:gd name="T16" fmla="*/ 44 w 72"/>
                <a:gd name="T17" fmla="*/ 18 h 51"/>
                <a:gd name="T18" fmla="*/ 47 w 72"/>
                <a:gd name="T19" fmla="*/ 19 h 51"/>
                <a:gd name="T20" fmla="*/ 54 w 72"/>
                <a:gd name="T21" fmla="*/ 21 h 51"/>
                <a:gd name="T22" fmla="*/ 57 w 72"/>
                <a:gd name="T23" fmla="*/ 24 h 51"/>
                <a:gd name="T24" fmla="*/ 58 w 72"/>
                <a:gd name="T25" fmla="*/ 33 h 51"/>
                <a:gd name="T26" fmla="*/ 60 w 72"/>
                <a:gd name="T27" fmla="*/ 41 h 51"/>
                <a:gd name="T28" fmla="*/ 52 w 72"/>
                <a:gd name="T29" fmla="*/ 41 h 51"/>
                <a:gd name="T30" fmla="*/ 33 w 72"/>
                <a:gd name="T31" fmla="*/ 41 h 51"/>
                <a:gd name="T32" fmla="*/ 29 w 72"/>
                <a:gd name="T33" fmla="*/ 41 h 51"/>
                <a:gd name="T34" fmla="*/ 21 w 72"/>
                <a:gd name="T35" fmla="*/ 41 h 51"/>
                <a:gd name="T36" fmla="*/ 12 w 72"/>
                <a:gd name="T37" fmla="*/ 46 h 51"/>
                <a:gd name="T38" fmla="*/ 9 w 72"/>
                <a:gd name="T39" fmla="*/ 41 h 51"/>
                <a:gd name="T40" fmla="*/ 6 w 72"/>
                <a:gd name="T41" fmla="*/ 39 h 51"/>
                <a:gd name="T42" fmla="*/ 2 w 72"/>
                <a:gd name="T43" fmla="*/ 28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51"/>
                <a:gd name="T68" fmla="*/ 72 w 72"/>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51">
                  <a:moveTo>
                    <a:pt x="2" y="30"/>
                  </a:moveTo>
                  <a:lnTo>
                    <a:pt x="0" y="10"/>
                  </a:lnTo>
                  <a:lnTo>
                    <a:pt x="1" y="6"/>
                  </a:lnTo>
                  <a:lnTo>
                    <a:pt x="1" y="7"/>
                  </a:lnTo>
                  <a:lnTo>
                    <a:pt x="22" y="0"/>
                  </a:lnTo>
                  <a:lnTo>
                    <a:pt x="32" y="1"/>
                  </a:lnTo>
                  <a:lnTo>
                    <a:pt x="38" y="5"/>
                  </a:lnTo>
                  <a:lnTo>
                    <a:pt x="46" y="11"/>
                  </a:lnTo>
                  <a:lnTo>
                    <a:pt x="52" y="19"/>
                  </a:lnTo>
                  <a:lnTo>
                    <a:pt x="55" y="21"/>
                  </a:lnTo>
                  <a:lnTo>
                    <a:pt x="64" y="23"/>
                  </a:lnTo>
                  <a:lnTo>
                    <a:pt x="67" y="26"/>
                  </a:lnTo>
                  <a:lnTo>
                    <a:pt x="69" y="36"/>
                  </a:lnTo>
                  <a:lnTo>
                    <a:pt x="71" y="45"/>
                  </a:lnTo>
                  <a:lnTo>
                    <a:pt x="61" y="44"/>
                  </a:lnTo>
                  <a:lnTo>
                    <a:pt x="39" y="44"/>
                  </a:lnTo>
                  <a:lnTo>
                    <a:pt x="34" y="44"/>
                  </a:lnTo>
                  <a:lnTo>
                    <a:pt x="25" y="45"/>
                  </a:lnTo>
                  <a:lnTo>
                    <a:pt x="14" y="50"/>
                  </a:lnTo>
                  <a:lnTo>
                    <a:pt x="11" y="45"/>
                  </a:lnTo>
                  <a:lnTo>
                    <a:pt x="7" y="42"/>
                  </a:lnTo>
                  <a:lnTo>
                    <a:pt x="2" y="3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30" name="Freeform 464">
              <a:extLst>
                <a:ext uri="{FF2B5EF4-FFF2-40B4-BE49-F238E27FC236}">
                  <a16:creationId xmlns:a16="http://schemas.microsoft.com/office/drawing/2014/main" id="{0F170C91-9CCE-47DE-A49D-8075CD53D1B0}"/>
                </a:ext>
              </a:extLst>
            </p:cNvPr>
            <p:cNvSpPr>
              <a:spLocks/>
            </p:cNvSpPr>
            <p:nvPr/>
          </p:nvSpPr>
          <p:spPr bwMode="auto">
            <a:xfrm>
              <a:off x="2884" y="2528"/>
              <a:ext cx="40" cy="18"/>
            </a:xfrm>
            <a:custGeom>
              <a:avLst/>
              <a:gdLst>
                <a:gd name="T0" fmla="*/ 0 w 47"/>
                <a:gd name="T1" fmla="*/ 1 h 19"/>
                <a:gd name="T2" fmla="*/ 1 w 47"/>
                <a:gd name="T3" fmla="*/ 13 h 19"/>
                <a:gd name="T4" fmla="*/ 6 w 47"/>
                <a:gd name="T5" fmla="*/ 11 h 19"/>
                <a:gd name="T6" fmla="*/ 16 w 47"/>
                <a:gd name="T7" fmla="*/ 13 h 19"/>
                <a:gd name="T8" fmla="*/ 24 w 47"/>
                <a:gd name="T9" fmla="*/ 17 h 19"/>
                <a:gd name="T10" fmla="*/ 28 w 47"/>
                <a:gd name="T11" fmla="*/ 13 h 19"/>
                <a:gd name="T12" fmla="*/ 37 w 47"/>
                <a:gd name="T13" fmla="*/ 9 h 19"/>
                <a:gd name="T14" fmla="*/ 39 w 47"/>
                <a:gd name="T15" fmla="*/ 9 h 19"/>
                <a:gd name="T16" fmla="*/ 37 w 47"/>
                <a:gd name="T17" fmla="*/ 7 h 19"/>
                <a:gd name="T18" fmla="*/ 30 w 47"/>
                <a:gd name="T19" fmla="*/ 3 h 19"/>
                <a:gd name="T20" fmla="*/ 24 w 47"/>
                <a:gd name="T21" fmla="*/ 3 h 19"/>
                <a:gd name="T22" fmla="*/ 17 w 47"/>
                <a:gd name="T23" fmla="*/ 5 h 19"/>
                <a:gd name="T24" fmla="*/ 10 w 47"/>
                <a:gd name="T25" fmla="*/ 3 h 19"/>
                <a:gd name="T26" fmla="*/ 3 w 47"/>
                <a:gd name="T27" fmla="*/ 0 h 19"/>
                <a:gd name="T28" fmla="*/ 0 w 47"/>
                <a:gd name="T29" fmla="*/ 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19"/>
                <a:gd name="T47" fmla="*/ 47 w 4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19">
                  <a:moveTo>
                    <a:pt x="0" y="1"/>
                  </a:moveTo>
                  <a:lnTo>
                    <a:pt x="1" y="14"/>
                  </a:lnTo>
                  <a:lnTo>
                    <a:pt x="7" y="12"/>
                  </a:lnTo>
                  <a:lnTo>
                    <a:pt x="19" y="14"/>
                  </a:lnTo>
                  <a:lnTo>
                    <a:pt x="28" y="18"/>
                  </a:lnTo>
                  <a:lnTo>
                    <a:pt x="33" y="14"/>
                  </a:lnTo>
                  <a:lnTo>
                    <a:pt x="43" y="10"/>
                  </a:lnTo>
                  <a:lnTo>
                    <a:pt x="46" y="10"/>
                  </a:lnTo>
                  <a:lnTo>
                    <a:pt x="44" y="7"/>
                  </a:lnTo>
                  <a:lnTo>
                    <a:pt x="35" y="3"/>
                  </a:lnTo>
                  <a:lnTo>
                    <a:pt x="28" y="3"/>
                  </a:lnTo>
                  <a:lnTo>
                    <a:pt x="20" y="5"/>
                  </a:lnTo>
                  <a:lnTo>
                    <a:pt x="12" y="3"/>
                  </a:lnTo>
                  <a:lnTo>
                    <a:pt x="4" y="0"/>
                  </a:lnTo>
                  <a:lnTo>
                    <a:pt x="0"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31" name="Freeform 465">
              <a:extLst>
                <a:ext uri="{FF2B5EF4-FFF2-40B4-BE49-F238E27FC236}">
                  <a16:creationId xmlns:a16="http://schemas.microsoft.com/office/drawing/2014/main" id="{E9DAE784-20B2-41C8-8AFC-F058955EACF6}"/>
                </a:ext>
              </a:extLst>
            </p:cNvPr>
            <p:cNvSpPr>
              <a:spLocks/>
            </p:cNvSpPr>
            <p:nvPr/>
          </p:nvSpPr>
          <p:spPr bwMode="auto">
            <a:xfrm>
              <a:off x="2955" y="2608"/>
              <a:ext cx="77" cy="52"/>
            </a:xfrm>
            <a:custGeom>
              <a:avLst/>
              <a:gdLst>
                <a:gd name="T0" fmla="*/ 22 w 91"/>
                <a:gd name="T1" fmla="*/ 39 h 56"/>
                <a:gd name="T2" fmla="*/ 20 w 91"/>
                <a:gd name="T3" fmla="*/ 34 h 56"/>
                <a:gd name="T4" fmla="*/ 0 w 91"/>
                <a:gd name="T5" fmla="*/ 19 h 56"/>
                <a:gd name="T6" fmla="*/ 7 w 91"/>
                <a:gd name="T7" fmla="*/ 14 h 56"/>
                <a:gd name="T8" fmla="*/ 13 w 91"/>
                <a:gd name="T9" fmla="*/ 7 h 56"/>
                <a:gd name="T10" fmla="*/ 15 w 91"/>
                <a:gd name="T11" fmla="*/ 0 h 56"/>
                <a:gd name="T12" fmla="*/ 26 w 91"/>
                <a:gd name="T13" fmla="*/ 0 h 56"/>
                <a:gd name="T14" fmla="*/ 32 w 91"/>
                <a:gd name="T15" fmla="*/ 4 h 56"/>
                <a:gd name="T16" fmla="*/ 43 w 91"/>
                <a:gd name="T17" fmla="*/ 7 h 56"/>
                <a:gd name="T18" fmla="*/ 48 w 91"/>
                <a:gd name="T19" fmla="*/ 3 h 56"/>
                <a:gd name="T20" fmla="*/ 54 w 91"/>
                <a:gd name="T21" fmla="*/ 2 h 56"/>
                <a:gd name="T22" fmla="*/ 59 w 91"/>
                <a:gd name="T23" fmla="*/ 7 h 56"/>
                <a:gd name="T24" fmla="*/ 58 w 91"/>
                <a:gd name="T25" fmla="*/ 13 h 56"/>
                <a:gd name="T26" fmla="*/ 60 w 91"/>
                <a:gd name="T27" fmla="*/ 19 h 56"/>
                <a:gd name="T28" fmla="*/ 65 w 91"/>
                <a:gd name="T29" fmla="*/ 21 h 56"/>
                <a:gd name="T30" fmla="*/ 69 w 91"/>
                <a:gd name="T31" fmla="*/ 21 h 56"/>
                <a:gd name="T32" fmla="*/ 73 w 91"/>
                <a:gd name="T33" fmla="*/ 22 h 56"/>
                <a:gd name="T34" fmla="*/ 76 w 91"/>
                <a:gd name="T35" fmla="*/ 27 h 56"/>
                <a:gd name="T36" fmla="*/ 76 w 91"/>
                <a:gd name="T37" fmla="*/ 37 h 56"/>
                <a:gd name="T38" fmla="*/ 73 w 91"/>
                <a:gd name="T39" fmla="*/ 40 h 56"/>
                <a:gd name="T40" fmla="*/ 44 w 91"/>
                <a:gd name="T41" fmla="*/ 51 h 56"/>
                <a:gd name="T42" fmla="*/ 41 w 91"/>
                <a:gd name="T43" fmla="*/ 51 h 56"/>
                <a:gd name="T44" fmla="*/ 30 w 91"/>
                <a:gd name="T45" fmla="*/ 47 h 56"/>
                <a:gd name="T46" fmla="*/ 27 w 91"/>
                <a:gd name="T47" fmla="*/ 46 h 56"/>
                <a:gd name="T48" fmla="*/ 22 w 91"/>
                <a:gd name="T49" fmla="*/ 39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56"/>
                <a:gd name="T77" fmla="*/ 91 w 91"/>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56">
                  <a:moveTo>
                    <a:pt x="26" y="42"/>
                  </a:moveTo>
                  <a:lnTo>
                    <a:pt x="24" y="37"/>
                  </a:lnTo>
                  <a:lnTo>
                    <a:pt x="0" y="20"/>
                  </a:lnTo>
                  <a:lnTo>
                    <a:pt x="8" y="15"/>
                  </a:lnTo>
                  <a:lnTo>
                    <a:pt x="15" y="8"/>
                  </a:lnTo>
                  <a:lnTo>
                    <a:pt x="18" y="0"/>
                  </a:lnTo>
                  <a:lnTo>
                    <a:pt x="31" y="0"/>
                  </a:lnTo>
                  <a:lnTo>
                    <a:pt x="38" y="4"/>
                  </a:lnTo>
                  <a:lnTo>
                    <a:pt x="51" y="8"/>
                  </a:lnTo>
                  <a:lnTo>
                    <a:pt x="57" y="3"/>
                  </a:lnTo>
                  <a:lnTo>
                    <a:pt x="64" y="2"/>
                  </a:lnTo>
                  <a:lnTo>
                    <a:pt x="70" y="8"/>
                  </a:lnTo>
                  <a:lnTo>
                    <a:pt x="68" y="14"/>
                  </a:lnTo>
                  <a:lnTo>
                    <a:pt x="71" y="20"/>
                  </a:lnTo>
                  <a:lnTo>
                    <a:pt x="77" y="23"/>
                  </a:lnTo>
                  <a:lnTo>
                    <a:pt x="82" y="23"/>
                  </a:lnTo>
                  <a:lnTo>
                    <a:pt x="86" y="24"/>
                  </a:lnTo>
                  <a:lnTo>
                    <a:pt x="90" y="29"/>
                  </a:lnTo>
                  <a:lnTo>
                    <a:pt x="90" y="40"/>
                  </a:lnTo>
                  <a:lnTo>
                    <a:pt x="86" y="43"/>
                  </a:lnTo>
                  <a:lnTo>
                    <a:pt x="52" y="55"/>
                  </a:lnTo>
                  <a:lnTo>
                    <a:pt x="49" y="55"/>
                  </a:lnTo>
                  <a:lnTo>
                    <a:pt x="36" y="51"/>
                  </a:lnTo>
                  <a:lnTo>
                    <a:pt x="32" y="49"/>
                  </a:lnTo>
                  <a:lnTo>
                    <a:pt x="26" y="4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32" name="Freeform 466">
              <a:extLst>
                <a:ext uri="{FF2B5EF4-FFF2-40B4-BE49-F238E27FC236}">
                  <a16:creationId xmlns:a16="http://schemas.microsoft.com/office/drawing/2014/main" id="{30E8B3CB-54C0-4648-8B71-A8F383F92254}"/>
                </a:ext>
              </a:extLst>
            </p:cNvPr>
            <p:cNvSpPr>
              <a:spLocks/>
            </p:cNvSpPr>
            <p:nvPr/>
          </p:nvSpPr>
          <p:spPr bwMode="auto">
            <a:xfrm>
              <a:off x="2939" y="2585"/>
              <a:ext cx="33" cy="42"/>
            </a:xfrm>
            <a:custGeom>
              <a:avLst/>
              <a:gdLst>
                <a:gd name="T0" fmla="*/ 0 w 39"/>
                <a:gd name="T1" fmla="*/ 17 h 45"/>
                <a:gd name="T2" fmla="*/ 0 w 39"/>
                <a:gd name="T3" fmla="*/ 11 h 45"/>
                <a:gd name="T4" fmla="*/ 2 w 39"/>
                <a:gd name="T5" fmla="*/ 6 h 45"/>
                <a:gd name="T6" fmla="*/ 7 w 39"/>
                <a:gd name="T7" fmla="*/ 2 h 45"/>
                <a:gd name="T8" fmla="*/ 18 w 39"/>
                <a:gd name="T9" fmla="*/ 0 h 45"/>
                <a:gd name="T10" fmla="*/ 22 w 39"/>
                <a:gd name="T11" fmla="*/ 1 h 45"/>
                <a:gd name="T12" fmla="*/ 27 w 39"/>
                <a:gd name="T13" fmla="*/ 4 h 45"/>
                <a:gd name="T14" fmla="*/ 32 w 39"/>
                <a:gd name="T15" fmla="*/ 10 h 45"/>
                <a:gd name="T16" fmla="*/ 30 w 39"/>
                <a:gd name="T17" fmla="*/ 21 h 45"/>
                <a:gd name="T18" fmla="*/ 27 w 39"/>
                <a:gd name="T19" fmla="*/ 31 h 45"/>
                <a:gd name="T20" fmla="*/ 25 w 39"/>
                <a:gd name="T21" fmla="*/ 34 h 45"/>
                <a:gd name="T22" fmla="*/ 18 w 39"/>
                <a:gd name="T23" fmla="*/ 41 h 45"/>
                <a:gd name="T24" fmla="*/ 13 w 39"/>
                <a:gd name="T25" fmla="*/ 39 h 45"/>
                <a:gd name="T26" fmla="*/ 10 w 39"/>
                <a:gd name="T27" fmla="*/ 37 h 45"/>
                <a:gd name="T28" fmla="*/ 7 w 39"/>
                <a:gd name="T29" fmla="*/ 34 h 45"/>
                <a:gd name="T30" fmla="*/ 0 w 39"/>
                <a:gd name="T31" fmla="*/ 17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5"/>
                <a:gd name="T50" fmla="*/ 39 w 39"/>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5">
                  <a:moveTo>
                    <a:pt x="0" y="18"/>
                  </a:moveTo>
                  <a:lnTo>
                    <a:pt x="0" y="12"/>
                  </a:lnTo>
                  <a:lnTo>
                    <a:pt x="2" y="6"/>
                  </a:lnTo>
                  <a:lnTo>
                    <a:pt x="8" y="2"/>
                  </a:lnTo>
                  <a:lnTo>
                    <a:pt x="21" y="0"/>
                  </a:lnTo>
                  <a:lnTo>
                    <a:pt x="26" y="1"/>
                  </a:lnTo>
                  <a:lnTo>
                    <a:pt x="32" y="4"/>
                  </a:lnTo>
                  <a:lnTo>
                    <a:pt x="38" y="11"/>
                  </a:lnTo>
                  <a:lnTo>
                    <a:pt x="36" y="22"/>
                  </a:lnTo>
                  <a:lnTo>
                    <a:pt x="32" y="33"/>
                  </a:lnTo>
                  <a:lnTo>
                    <a:pt x="30" y="36"/>
                  </a:lnTo>
                  <a:lnTo>
                    <a:pt x="21" y="44"/>
                  </a:lnTo>
                  <a:lnTo>
                    <a:pt x="15" y="42"/>
                  </a:lnTo>
                  <a:lnTo>
                    <a:pt x="12" y="40"/>
                  </a:lnTo>
                  <a:lnTo>
                    <a:pt x="8" y="36"/>
                  </a:lnTo>
                  <a:lnTo>
                    <a:pt x="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33" name="Freeform 467">
              <a:extLst>
                <a:ext uri="{FF2B5EF4-FFF2-40B4-BE49-F238E27FC236}">
                  <a16:creationId xmlns:a16="http://schemas.microsoft.com/office/drawing/2014/main" id="{7C0AD0DE-0D57-49F1-98BC-2358B1F400E4}"/>
                </a:ext>
              </a:extLst>
            </p:cNvPr>
            <p:cNvSpPr>
              <a:spLocks/>
            </p:cNvSpPr>
            <p:nvPr/>
          </p:nvSpPr>
          <p:spPr bwMode="auto">
            <a:xfrm>
              <a:off x="2910" y="2552"/>
              <a:ext cx="91" cy="65"/>
            </a:xfrm>
            <a:custGeom>
              <a:avLst/>
              <a:gdLst>
                <a:gd name="T0" fmla="*/ 14 w 106"/>
                <a:gd name="T1" fmla="*/ 37 h 71"/>
                <a:gd name="T2" fmla="*/ 0 w 106"/>
                <a:gd name="T3" fmla="*/ 23 h 71"/>
                <a:gd name="T4" fmla="*/ 15 w 106"/>
                <a:gd name="T5" fmla="*/ 18 h 71"/>
                <a:gd name="T6" fmla="*/ 19 w 106"/>
                <a:gd name="T7" fmla="*/ 17 h 71"/>
                <a:gd name="T8" fmla="*/ 21 w 106"/>
                <a:gd name="T9" fmla="*/ 12 h 71"/>
                <a:gd name="T10" fmla="*/ 19 w 106"/>
                <a:gd name="T11" fmla="*/ 0 h 71"/>
                <a:gd name="T12" fmla="*/ 25 w 106"/>
                <a:gd name="T13" fmla="*/ 0 h 71"/>
                <a:gd name="T14" fmla="*/ 32 w 106"/>
                <a:gd name="T15" fmla="*/ 1 h 71"/>
                <a:gd name="T16" fmla="*/ 33 w 106"/>
                <a:gd name="T17" fmla="*/ 4 h 71"/>
                <a:gd name="T18" fmla="*/ 38 w 106"/>
                <a:gd name="T19" fmla="*/ 5 h 71"/>
                <a:gd name="T20" fmla="*/ 42 w 106"/>
                <a:gd name="T21" fmla="*/ 8 h 71"/>
                <a:gd name="T22" fmla="*/ 52 w 106"/>
                <a:gd name="T23" fmla="*/ 10 h 71"/>
                <a:gd name="T24" fmla="*/ 58 w 106"/>
                <a:gd name="T25" fmla="*/ 9 h 71"/>
                <a:gd name="T26" fmla="*/ 58 w 106"/>
                <a:gd name="T27" fmla="*/ 6 h 71"/>
                <a:gd name="T28" fmla="*/ 58 w 106"/>
                <a:gd name="T29" fmla="*/ 4 h 71"/>
                <a:gd name="T30" fmla="*/ 62 w 106"/>
                <a:gd name="T31" fmla="*/ 3 h 71"/>
                <a:gd name="T32" fmla="*/ 67 w 106"/>
                <a:gd name="T33" fmla="*/ 3 h 71"/>
                <a:gd name="T34" fmla="*/ 70 w 106"/>
                <a:gd name="T35" fmla="*/ 5 h 71"/>
                <a:gd name="T36" fmla="*/ 71 w 106"/>
                <a:gd name="T37" fmla="*/ 13 h 71"/>
                <a:gd name="T38" fmla="*/ 76 w 106"/>
                <a:gd name="T39" fmla="*/ 19 h 71"/>
                <a:gd name="T40" fmla="*/ 80 w 106"/>
                <a:gd name="T41" fmla="*/ 23 h 71"/>
                <a:gd name="T42" fmla="*/ 80 w 106"/>
                <a:gd name="T43" fmla="*/ 27 h 71"/>
                <a:gd name="T44" fmla="*/ 83 w 106"/>
                <a:gd name="T45" fmla="*/ 37 h 71"/>
                <a:gd name="T46" fmla="*/ 90 w 106"/>
                <a:gd name="T47" fmla="*/ 55 h 71"/>
                <a:gd name="T48" fmla="*/ 90 w 106"/>
                <a:gd name="T49" fmla="*/ 60 h 71"/>
                <a:gd name="T50" fmla="*/ 88 w 106"/>
                <a:gd name="T51" fmla="*/ 64 h 71"/>
                <a:gd name="T52" fmla="*/ 79 w 106"/>
                <a:gd name="T53" fmla="*/ 61 h 71"/>
                <a:gd name="T54" fmla="*/ 70 w 106"/>
                <a:gd name="T55" fmla="*/ 55 h 71"/>
                <a:gd name="T56" fmla="*/ 60 w 106"/>
                <a:gd name="T57" fmla="*/ 55 h 71"/>
                <a:gd name="T58" fmla="*/ 61 w 106"/>
                <a:gd name="T59" fmla="*/ 44 h 71"/>
                <a:gd name="T60" fmla="*/ 58 w 106"/>
                <a:gd name="T61" fmla="*/ 37 h 71"/>
                <a:gd name="T62" fmla="*/ 46 w 106"/>
                <a:gd name="T63" fmla="*/ 34 h 71"/>
                <a:gd name="T64" fmla="*/ 37 w 106"/>
                <a:gd name="T65" fmla="*/ 35 h 71"/>
                <a:gd name="T66" fmla="*/ 31 w 106"/>
                <a:gd name="T67" fmla="*/ 38 h 71"/>
                <a:gd name="T68" fmla="*/ 27 w 106"/>
                <a:gd name="T69" fmla="*/ 47 h 71"/>
                <a:gd name="T70" fmla="*/ 14 w 106"/>
                <a:gd name="T71" fmla="*/ 37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71"/>
                <a:gd name="T110" fmla="*/ 106 w 106"/>
                <a:gd name="T111" fmla="*/ 71 h 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71">
                  <a:moveTo>
                    <a:pt x="16" y="40"/>
                  </a:moveTo>
                  <a:lnTo>
                    <a:pt x="0" y="25"/>
                  </a:lnTo>
                  <a:lnTo>
                    <a:pt x="17" y="20"/>
                  </a:lnTo>
                  <a:lnTo>
                    <a:pt x="22" y="19"/>
                  </a:lnTo>
                  <a:lnTo>
                    <a:pt x="24" y="13"/>
                  </a:lnTo>
                  <a:lnTo>
                    <a:pt x="22" y="0"/>
                  </a:lnTo>
                  <a:lnTo>
                    <a:pt x="29" y="0"/>
                  </a:lnTo>
                  <a:lnTo>
                    <a:pt x="37" y="1"/>
                  </a:lnTo>
                  <a:lnTo>
                    <a:pt x="39" y="4"/>
                  </a:lnTo>
                  <a:lnTo>
                    <a:pt x="44" y="5"/>
                  </a:lnTo>
                  <a:lnTo>
                    <a:pt x="49" y="9"/>
                  </a:lnTo>
                  <a:lnTo>
                    <a:pt x="61" y="11"/>
                  </a:lnTo>
                  <a:lnTo>
                    <a:pt x="67" y="10"/>
                  </a:lnTo>
                  <a:lnTo>
                    <a:pt x="68" y="7"/>
                  </a:lnTo>
                  <a:lnTo>
                    <a:pt x="68" y="4"/>
                  </a:lnTo>
                  <a:lnTo>
                    <a:pt x="72" y="3"/>
                  </a:lnTo>
                  <a:lnTo>
                    <a:pt x="78" y="3"/>
                  </a:lnTo>
                  <a:lnTo>
                    <a:pt x="82" y="6"/>
                  </a:lnTo>
                  <a:lnTo>
                    <a:pt x="83" y="14"/>
                  </a:lnTo>
                  <a:lnTo>
                    <a:pt x="88" y="21"/>
                  </a:lnTo>
                  <a:lnTo>
                    <a:pt x="93" y="25"/>
                  </a:lnTo>
                  <a:lnTo>
                    <a:pt x="93" y="30"/>
                  </a:lnTo>
                  <a:lnTo>
                    <a:pt x="97" y="40"/>
                  </a:lnTo>
                  <a:lnTo>
                    <a:pt x="105" y="60"/>
                  </a:lnTo>
                  <a:lnTo>
                    <a:pt x="105" y="66"/>
                  </a:lnTo>
                  <a:lnTo>
                    <a:pt x="102" y="70"/>
                  </a:lnTo>
                  <a:lnTo>
                    <a:pt x="92" y="67"/>
                  </a:lnTo>
                  <a:lnTo>
                    <a:pt x="82" y="60"/>
                  </a:lnTo>
                  <a:lnTo>
                    <a:pt x="70" y="60"/>
                  </a:lnTo>
                  <a:lnTo>
                    <a:pt x="71" y="48"/>
                  </a:lnTo>
                  <a:lnTo>
                    <a:pt x="67" y="40"/>
                  </a:lnTo>
                  <a:lnTo>
                    <a:pt x="53" y="37"/>
                  </a:lnTo>
                  <a:lnTo>
                    <a:pt x="43" y="38"/>
                  </a:lnTo>
                  <a:lnTo>
                    <a:pt x="36" y="42"/>
                  </a:lnTo>
                  <a:lnTo>
                    <a:pt x="31" y="51"/>
                  </a:lnTo>
                  <a:lnTo>
                    <a:pt x="16" y="4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34" name="Freeform 468">
              <a:extLst>
                <a:ext uri="{FF2B5EF4-FFF2-40B4-BE49-F238E27FC236}">
                  <a16:creationId xmlns:a16="http://schemas.microsoft.com/office/drawing/2014/main" id="{7F5E82D6-BC56-4073-8868-EF93937B882B}"/>
                </a:ext>
              </a:extLst>
            </p:cNvPr>
            <p:cNvSpPr>
              <a:spLocks/>
            </p:cNvSpPr>
            <p:nvPr/>
          </p:nvSpPr>
          <p:spPr bwMode="auto">
            <a:xfrm>
              <a:off x="2990" y="2570"/>
              <a:ext cx="77" cy="84"/>
            </a:xfrm>
            <a:custGeom>
              <a:avLst/>
              <a:gdLst>
                <a:gd name="T0" fmla="*/ 36 w 92"/>
                <a:gd name="T1" fmla="*/ 79 h 90"/>
                <a:gd name="T2" fmla="*/ 39 w 92"/>
                <a:gd name="T3" fmla="*/ 74 h 90"/>
                <a:gd name="T4" fmla="*/ 38 w 92"/>
                <a:gd name="T5" fmla="*/ 63 h 90"/>
                <a:gd name="T6" fmla="*/ 36 w 92"/>
                <a:gd name="T7" fmla="*/ 61 h 90"/>
                <a:gd name="T8" fmla="*/ 28 w 92"/>
                <a:gd name="T9" fmla="*/ 61 h 90"/>
                <a:gd name="T10" fmla="*/ 25 w 92"/>
                <a:gd name="T11" fmla="*/ 56 h 90"/>
                <a:gd name="T12" fmla="*/ 23 w 92"/>
                <a:gd name="T13" fmla="*/ 52 h 90"/>
                <a:gd name="T14" fmla="*/ 23 w 92"/>
                <a:gd name="T15" fmla="*/ 46 h 90"/>
                <a:gd name="T16" fmla="*/ 20 w 92"/>
                <a:gd name="T17" fmla="*/ 40 h 90"/>
                <a:gd name="T18" fmla="*/ 15 w 92"/>
                <a:gd name="T19" fmla="*/ 39 h 90"/>
                <a:gd name="T20" fmla="*/ 9 w 92"/>
                <a:gd name="T21" fmla="*/ 44 h 90"/>
                <a:gd name="T22" fmla="*/ 9 w 92"/>
                <a:gd name="T23" fmla="*/ 34 h 90"/>
                <a:gd name="T24" fmla="*/ 3 w 92"/>
                <a:gd name="T25" fmla="*/ 22 h 90"/>
                <a:gd name="T26" fmla="*/ 1 w 92"/>
                <a:gd name="T27" fmla="*/ 13 h 90"/>
                <a:gd name="T28" fmla="*/ 0 w 92"/>
                <a:gd name="T29" fmla="*/ 5 h 90"/>
                <a:gd name="T30" fmla="*/ 5 w 92"/>
                <a:gd name="T31" fmla="*/ 7 h 90"/>
                <a:gd name="T32" fmla="*/ 18 w 92"/>
                <a:gd name="T33" fmla="*/ 4 h 90"/>
                <a:gd name="T34" fmla="*/ 20 w 92"/>
                <a:gd name="T35" fmla="*/ 1 h 90"/>
                <a:gd name="T36" fmla="*/ 23 w 92"/>
                <a:gd name="T37" fmla="*/ 0 h 90"/>
                <a:gd name="T38" fmla="*/ 26 w 92"/>
                <a:gd name="T39" fmla="*/ 2 h 90"/>
                <a:gd name="T40" fmla="*/ 28 w 92"/>
                <a:gd name="T41" fmla="*/ 4 h 90"/>
                <a:gd name="T42" fmla="*/ 31 w 92"/>
                <a:gd name="T43" fmla="*/ 4 h 90"/>
                <a:gd name="T44" fmla="*/ 33 w 92"/>
                <a:gd name="T45" fmla="*/ 2 h 90"/>
                <a:gd name="T46" fmla="*/ 36 w 92"/>
                <a:gd name="T47" fmla="*/ 1 h 90"/>
                <a:gd name="T48" fmla="*/ 45 w 92"/>
                <a:gd name="T49" fmla="*/ 1 h 90"/>
                <a:gd name="T50" fmla="*/ 54 w 92"/>
                <a:gd name="T51" fmla="*/ 2 h 90"/>
                <a:gd name="T52" fmla="*/ 61 w 92"/>
                <a:gd name="T53" fmla="*/ 0 h 90"/>
                <a:gd name="T54" fmla="*/ 65 w 92"/>
                <a:gd name="T55" fmla="*/ 1 h 90"/>
                <a:gd name="T56" fmla="*/ 69 w 92"/>
                <a:gd name="T57" fmla="*/ 6 h 90"/>
                <a:gd name="T58" fmla="*/ 70 w 92"/>
                <a:gd name="T59" fmla="*/ 19 h 90"/>
                <a:gd name="T60" fmla="*/ 73 w 92"/>
                <a:gd name="T61" fmla="*/ 29 h 90"/>
                <a:gd name="T62" fmla="*/ 72 w 92"/>
                <a:gd name="T63" fmla="*/ 38 h 90"/>
                <a:gd name="T64" fmla="*/ 69 w 92"/>
                <a:gd name="T65" fmla="*/ 52 h 90"/>
                <a:gd name="T66" fmla="*/ 69 w 92"/>
                <a:gd name="T67" fmla="*/ 63 h 90"/>
                <a:gd name="T68" fmla="*/ 70 w 92"/>
                <a:gd name="T69" fmla="*/ 71 h 90"/>
                <a:gd name="T70" fmla="*/ 76 w 92"/>
                <a:gd name="T71" fmla="*/ 83 h 90"/>
                <a:gd name="T72" fmla="*/ 59 w 92"/>
                <a:gd name="T73" fmla="*/ 77 h 90"/>
                <a:gd name="T74" fmla="*/ 36 w 92"/>
                <a:gd name="T75" fmla="*/ 79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90"/>
                <a:gd name="T116" fmla="*/ 92 w 92"/>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90">
                  <a:moveTo>
                    <a:pt x="43" y="85"/>
                  </a:moveTo>
                  <a:lnTo>
                    <a:pt x="47" y="79"/>
                  </a:lnTo>
                  <a:lnTo>
                    <a:pt x="45" y="67"/>
                  </a:lnTo>
                  <a:lnTo>
                    <a:pt x="43" y="65"/>
                  </a:lnTo>
                  <a:lnTo>
                    <a:pt x="34" y="65"/>
                  </a:lnTo>
                  <a:lnTo>
                    <a:pt x="30" y="60"/>
                  </a:lnTo>
                  <a:lnTo>
                    <a:pt x="27" y="56"/>
                  </a:lnTo>
                  <a:lnTo>
                    <a:pt x="27" y="49"/>
                  </a:lnTo>
                  <a:lnTo>
                    <a:pt x="24" y="43"/>
                  </a:lnTo>
                  <a:lnTo>
                    <a:pt x="18" y="42"/>
                  </a:lnTo>
                  <a:lnTo>
                    <a:pt x="11" y="47"/>
                  </a:lnTo>
                  <a:lnTo>
                    <a:pt x="11" y="36"/>
                  </a:lnTo>
                  <a:lnTo>
                    <a:pt x="4" y="24"/>
                  </a:lnTo>
                  <a:lnTo>
                    <a:pt x="1" y="14"/>
                  </a:lnTo>
                  <a:lnTo>
                    <a:pt x="0" y="5"/>
                  </a:lnTo>
                  <a:lnTo>
                    <a:pt x="6" y="7"/>
                  </a:lnTo>
                  <a:lnTo>
                    <a:pt x="22" y="4"/>
                  </a:lnTo>
                  <a:lnTo>
                    <a:pt x="24" y="1"/>
                  </a:lnTo>
                  <a:lnTo>
                    <a:pt x="28" y="0"/>
                  </a:lnTo>
                  <a:lnTo>
                    <a:pt x="31" y="2"/>
                  </a:lnTo>
                  <a:lnTo>
                    <a:pt x="34" y="4"/>
                  </a:lnTo>
                  <a:lnTo>
                    <a:pt x="37" y="4"/>
                  </a:lnTo>
                  <a:lnTo>
                    <a:pt x="39" y="2"/>
                  </a:lnTo>
                  <a:lnTo>
                    <a:pt x="43" y="1"/>
                  </a:lnTo>
                  <a:lnTo>
                    <a:pt x="54" y="1"/>
                  </a:lnTo>
                  <a:lnTo>
                    <a:pt x="64" y="2"/>
                  </a:lnTo>
                  <a:lnTo>
                    <a:pt x="73" y="0"/>
                  </a:lnTo>
                  <a:lnTo>
                    <a:pt x="78" y="1"/>
                  </a:lnTo>
                  <a:lnTo>
                    <a:pt x="82" y="6"/>
                  </a:lnTo>
                  <a:lnTo>
                    <a:pt x="84" y="20"/>
                  </a:lnTo>
                  <a:lnTo>
                    <a:pt x="87" y="31"/>
                  </a:lnTo>
                  <a:lnTo>
                    <a:pt x="86" y="41"/>
                  </a:lnTo>
                  <a:lnTo>
                    <a:pt x="82" y="56"/>
                  </a:lnTo>
                  <a:lnTo>
                    <a:pt x="82" y="67"/>
                  </a:lnTo>
                  <a:lnTo>
                    <a:pt x="84" y="76"/>
                  </a:lnTo>
                  <a:lnTo>
                    <a:pt x="91" y="89"/>
                  </a:lnTo>
                  <a:lnTo>
                    <a:pt x="71" y="82"/>
                  </a:lnTo>
                  <a:lnTo>
                    <a:pt x="43" y="8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35" name="Freeform 469">
              <a:extLst>
                <a:ext uri="{FF2B5EF4-FFF2-40B4-BE49-F238E27FC236}">
                  <a16:creationId xmlns:a16="http://schemas.microsoft.com/office/drawing/2014/main" id="{406E1CF7-F312-4DED-928E-5CEFB107AA5B}"/>
                </a:ext>
              </a:extLst>
            </p:cNvPr>
            <p:cNvSpPr>
              <a:spLocks/>
            </p:cNvSpPr>
            <p:nvPr/>
          </p:nvSpPr>
          <p:spPr bwMode="auto">
            <a:xfrm>
              <a:off x="3025" y="2537"/>
              <a:ext cx="67" cy="38"/>
            </a:xfrm>
            <a:custGeom>
              <a:avLst/>
              <a:gdLst>
                <a:gd name="T0" fmla="*/ 26 w 80"/>
                <a:gd name="T1" fmla="*/ 7 h 41"/>
                <a:gd name="T2" fmla="*/ 18 w 80"/>
                <a:gd name="T3" fmla="*/ 8 h 41"/>
                <a:gd name="T4" fmla="*/ 10 w 80"/>
                <a:gd name="T5" fmla="*/ 12 h 41"/>
                <a:gd name="T6" fmla="*/ 3 w 80"/>
                <a:gd name="T7" fmla="*/ 20 h 41"/>
                <a:gd name="T8" fmla="*/ 0 w 80"/>
                <a:gd name="T9" fmla="*/ 37 h 41"/>
                <a:gd name="T10" fmla="*/ 3 w 80"/>
                <a:gd name="T11" fmla="*/ 35 h 41"/>
                <a:gd name="T12" fmla="*/ 13 w 80"/>
                <a:gd name="T13" fmla="*/ 35 h 41"/>
                <a:gd name="T14" fmla="*/ 25 w 80"/>
                <a:gd name="T15" fmla="*/ 35 h 41"/>
                <a:gd name="T16" fmla="*/ 26 w 80"/>
                <a:gd name="T17" fmla="*/ 33 h 41"/>
                <a:gd name="T18" fmla="*/ 32 w 80"/>
                <a:gd name="T19" fmla="*/ 35 h 41"/>
                <a:gd name="T20" fmla="*/ 32 w 80"/>
                <a:gd name="T21" fmla="*/ 33 h 41"/>
                <a:gd name="T22" fmla="*/ 34 w 80"/>
                <a:gd name="T23" fmla="*/ 28 h 41"/>
                <a:gd name="T24" fmla="*/ 38 w 80"/>
                <a:gd name="T25" fmla="*/ 23 h 41"/>
                <a:gd name="T26" fmla="*/ 40 w 80"/>
                <a:gd name="T27" fmla="*/ 20 h 41"/>
                <a:gd name="T28" fmla="*/ 45 w 80"/>
                <a:gd name="T29" fmla="*/ 19 h 41"/>
                <a:gd name="T30" fmla="*/ 54 w 80"/>
                <a:gd name="T31" fmla="*/ 19 h 41"/>
                <a:gd name="T32" fmla="*/ 60 w 80"/>
                <a:gd name="T33" fmla="*/ 19 h 41"/>
                <a:gd name="T34" fmla="*/ 66 w 80"/>
                <a:gd name="T35" fmla="*/ 19 h 41"/>
                <a:gd name="T36" fmla="*/ 66 w 80"/>
                <a:gd name="T37" fmla="*/ 17 h 41"/>
                <a:gd name="T38" fmla="*/ 64 w 80"/>
                <a:gd name="T39" fmla="*/ 16 h 41"/>
                <a:gd name="T40" fmla="*/ 63 w 80"/>
                <a:gd name="T41" fmla="*/ 16 h 41"/>
                <a:gd name="T42" fmla="*/ 59 w 80"/>
                <a:gd name="T43" fmla="*/ 13 h 41"/>
                <a:gd name="T44" fmla="*/ 55 w 80"/>
                <a:gd name="T45" fmla="*/ 7 h 41"/>
                <a:gd name="T46" fmla="*/ 52 w 80"/>
                <a:gd name="T47" fmla="*/ 0 h 41"/>
                <a:gd name="T48" fmla="*/ 34 w 80"/>
                <a:gd name="T49" fmla="*/ 7 h 41"/>
                <a:gd name="T50" fmla="*/ 26 w 80"/>
                <a:gd name="T51" fmla="*/ 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41"/>
                <a:gd name="T80" fmla="*/ 80 w 80"/>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41">
                  <a:moveTo>
                    <a:pt x="31" y="8"/>
                  </a:moveTo>
                  <a:lnTo>
                    <a:pt x="21" y="9"/>
                  </a:lnTo>
                  <a:lnTo>
                    <a:pt x="12" y="13"/>
                  </a:lnTo>
                  <a:lnTo>
                    <a:pt x="4" y="22"/>
                  </a:lnTo>
                  <a:lnTo>
                    <a:pt x="0" y="40"/>
                  </a:lnTo>
                  <a:lnTo>
                    <a:pt x="4" y="38"/>
                  </a:lnTo>
                  <a:lnTo>
                    <a:pt x="16" y="38"/>
                  </a:lnTo>
                  <a:lnTo>
                    <a:pt x="30" y="38"/>
                  </a:lnTo>
                  <a:lnTo>
                    <a:pt x="31" y="36"/>
                  </a:lnTo>
                  <a:lnTo>
                    <a:pt x="38" y="38"/>
                  </a:lnTo>
                  <a:lnTo>
                    <a:pt x="38" y="36"/>
                  </a:lnTo>
                  <a:lnTo>
                    <a:pt x="41" y="30"/>
                  </a:lnTo>
                  <a:lnTo>
                    <a:pt x="45" y="25"/>
                  </a:lnTo>
                  <a:lnTo>
                    <a:pt x="48" y="22"/>
                  </a:lnTo>
                  <a:lnTo>
                    <a:pt x="54" y="21"/>
                  </a:lnTo>
                  <a:lnTo>
                    <a:pt x="65" y="21"/>
                  </a:lnTo>
                  <a:lnTo>
                    <a:pt x="72" y="21"/>
                  </a:lnTo>
                  <a:lnTo>
                    <a:pt x="79" y="21"/>
                  </a:lnTo>
                  <a:lnTo>
                    <a:pt x="79" y="18"/>
                  </a:lnTo>
                  <a:lnTo>
                    <a:pt x="77" y="17"/>
                  </a:lnTo>
                  <a:lnTo>
                    <a:pt x="75" y="17"/>
                  </a:lnTo>
                  <a:lnTo>
                    <a:pt x="70" y="14"/>
                  </a:lnTo>
                  <a:lnTo>
                    <a:pt x="66" y="8"/>
                  </a:lnTo>
                  <a:lnTo>
                    <a:pt x="62" y="0"/>
                  </a:lnTo>
                  <a:lnTo>
                    <a:pt x="40" y="8"/>
                  </a:lnTo>
                  <a:lnTo>
                    <a:pt x="31" y="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36" name="Freeform 470">
              <a:extLst>
                <a:ext uri="{FF2B5EF4-FFF2-40B4-BE49-F238E27FC236}">
                  <a16:creationId xmlns:a16="http://schemas.microsoft.com/office/drawing/2014/main" id="{2A196026-E42F-435D-A787-420DE3F2EE3E}"/>
                </a:ext>
              </a:extLst>
            </p:cNvPr>
            <p:cNvSpPr>
              <a:spLocks/>
            </p:cNvSpPr>
            <p:nvPr/>
          </p:nvSpPr>
          <p:spPr bwMode="auto">
            <a:xfrm>
              <a:off x="3057" y="2556"/>
              <a:ext cx="30" cy="99"/>
            </a:xfrm>
            <a:custGeom>
              <a:avLst/>
              <a:gdLst>
                <a:gd name="T0" fmla="*/ 13 w 35"/>
                <a:gd name="T1" fmla="*/ 0 h 106"/>
                <a:gd name="T2" fmla="*/ 10 w 35"/>
                <a:gd name="T3" fmla="*/ 0 h 106"/>
                <a:gd name="T4" fmla="*/ 3 w 35"/>
                <a:gd name="T5" fmla="*/ 5 h 106"/>
                <a:gd name="T6" fmla="*/ 2 w 35"/>
                <a:gd name="T7" fmla="*/ 9 h 106"/>
                <a:gd name="T8" fmla="*/ 0 w 35"/>
                <a:gd name="T9" fmla="*/ 11 h 106"/>
                <a:gd name="T10" fmla="*/ 2 w 35"/>
                <a:gd name="T11" fmla="*/ 16 h 106"/>
                <a:gd name="T12" fmla="*/ 6 w 35"/>
                <a:gd name="T13" fmla="*/ 32 h 106"/>
                <a:gd name="T14" fmla="*/ 6 w 35"/>
                <a:gd name="T15" fmla="*/ 40 h 106"/>
                <a:gd name="T16" fmla="*/ 6 w 35"/>
                <a:gd name="T17" fmla="*/ 51 h 106"/>
                <a:gd name="T18" fmla="*/ 3 w 35"/>
                <a:gd name="T19" fmla="*/ 60 h 106"/>
                <a:gd name="T20" fmla="*/ 2 w 35"/>
                <a:gd name="T21" fmla="*/ 80 h 106"/>
                <a:gd name="T22" fmla="*/ 10 w 35"/>
                <a:gd name="T23" fmla="*/ 95 h 106"/>
                <a:gd name="T24" fmla="*/ 26 w 35"/>
                <a:gd name="T25" fmla="*/ 98 h 106"/>
                <a:gd name="T26" fmla="*/ 29 w 35"/>
                <a:gd name="T27" fmla="*/ 67 h 106"/>
                <a:gd name="T28" fmla="*/ 27 w 35"/>
                <a:gd name="T29" fmla="*/ 32 h 106"/>
                <a:gd name="T30" fmla="*/ 22 w 35"/>
                <a:gd name="T31" fmla="*/ 6 h 106"/>
                <a:gd name="T32" fmla="*/ 18 w 35"/>
                <a:gd name="T33" fmla="*/ 0 h 106"/>
                <a:gd name="T34" fmla="*/ 13 w 35"/>
                <a:gd name="T35" fmla="*/ 0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106"/>
                <a:gd name="T56" fmla="*/ 35 w 35"/>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106">
                  <a:moveTo>
                    <a:pt x="15" y="0"/>
                  </a:moveTo>
                  <a:lnTo>
                    <a:pt x="12" y="0"/>
                  </a:lnTo>
                  <a:lnTo>
                    <a:pt x="4" y="5"/>
                  </a:lnTo>
                  <a:lnTo>
                    <a:pt x="2" y="10"/>
                  </a:lnTo>
                  <a:lnTo>
                    <a:pt x="0" y="12"/>
                  </a:lnTo>
                  <a:lnTo>
                    <a:pt x="2" y="17"/>
                  </a:lnTo>
                  <a:lnTo>
                    <a:pt x="7" y="34"/>
                  </a:lnTo>
                  <a:lnTo>
                    <a:pt x="7" y="43"/>
                  </a:lnTo>
                  <a:lnTo>
                    <a:pt x="7" y="55"/>
                  </a:lnTo>
                  <a:lnTo>
                    <a:pt x="4" y="64"/>
                  </a:lnTo>
                  <a:lnTo>
                    <a:pt x="2" y="86"/>
                  </a:lnTo>
                  <a:lnTo>
                    <a:pt x="12" y="102"/>
                  </a:lnTo>
                  <a:lnTo>
                    <a:pt x="30" y="105"/>
                  </a:lnTo>
                  <a:lnTo>
                    <a:pt x="34" y="72"/>
                  </a:lnTo>
                  <a:lnTo>
                    <a:pt x="31" y="34"/>
                  </a:lnTo>
                  <a:lnTo>
                    <a:pt x="26" y="6"/>
                  </a:lnTo>
                  <a:lnTo>
                    <a:pt x="21" y="0"/>
                  </a:lnTo>
                  <a:lnTo>
                    <a:pt x="15"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37" name="Freeform 471">
              <a:extLst>
                <a:ext uri="{FF2B5EF4-FFF2-40B4-BE49-F238E27FC236}">
                  <a16:creationId xmlns:a16="http://schemas.microsoft.com/office/drawing/2014/main" id="{CD3AE3A5-6ACA-412C-A837-7C84D2D77C2B}"/>
                </a:ext>
              </a:extLst>
            </p:cNvPr>
            <p:cNvSpPr>
              <a:spLocks/>
            </p:cNvSpPr>
            <p:nvPr/>
          </p:nvSpPr>
          <p:spPr bwMode="auto">
            <a:xfrm>
              <a:off x="3076" y="2556"/>
              <a:ext cx="24" cy="99"/>
            </a:xfrm>
            <a:custGeom>
              <a:avLst/>
              <a:gdLst>
                <a:gd name="T0" fmla="*/ 0 w 28"/>
                <a:gd name="T1" fmla="*/ 0 h 106"/>
                <a:gd name="T2" fmla="*/ 12 w 28"/>
                <a:gd name="T3" fmla="*/ 2 h 106"/>
                <a:gd name="T4" fmla="*/ 12 w 28"/>
                <a:gd name="T5" fmla="*/ 5 h 106"/>
                <a:gd name="T6" fmla="*/ 13 w 28"/>
                <a:gd name="T7" fmla="*/ 9 h 106"/>
                <a:gd name="T8" fmla="*/ 15 w 28"/>
                <a:gd name="T9" fmla="*/ 11 h 106"/>
                <a:gd name="T10" fmla="*/ 19 w 28"/>
                <a:gd name="T11" fmla="*/ 15 h 106"/>
                <a:gd name="T12" fmla="*/ 21 w 28"/>
                <a:gd name="T13" fmla="*/ 21 h 106"/>
                <a:gd name="T14" fmla="*/ 23 w 28"/>
                <a:gd name="T15" fmla="*/ 32 h 106"/>
                <a:gd name="T16" fmla="*/ 23 w 28"/>
                <a:gd name="T17" fmla="*/ 88 h 106"/>
                <a:gd name="T18" fmla="*/ 19 w 28"/>
                <a:gd name="T19" fmla="*/ 90 h 106"/>
                <a:gd name="T20" fmla="*/ 13 w 28"/>
                <a:gd name="T21" fmla="*/ 92 h 106"/>
                <a:gd name="T22" fmla="*/ 7 w 28"/>
                <a:gd name="T23" fmla="*/ 98 h 106"/>
                <a:gd name="T24" fmla="*/ 10 w 28"/>
                <a:gd name="T25" fmla="*/ 54 h 106"/>
                <a:gd name="T26" fmla="*/ 7 w 28"/>
                <a:gd name="T27" fmla="*/ 24 h 106"/>
                <a:gd name="T28" fmla="*/ 4 w 28"/>
                <a:gd name="T29" fmla="*/ 9 h 106"/>
                <a:gd name="T30" fmla="*/ 0 w 28"/>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06"/>
                <a:gd name="T50" fmla="*/ 28 w 28"/>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06">
                  <a:moveTo>
                    <a:pt x="0" y="0"/>
                  </a:moveTo>
                  <a:lnTo>
                    <a:pt x="14" y="2"/>
                  </a:lnTo>
                  <a:lnTo>
                    <a:pt x="14" y="5"/>
                  </a:lnTo>
                  <a:lnTo>
                    <a:pt x="15" y="10"/>
                  </a:lnTo>
                  <a:lnTo>
                    <a:pt x="18" y="12"/>
                  </a:lnTo>
                  <a:lnTo>
                    <a:pt x="22" y="16"/>
                  </a:lnTo>
                  <a:lnTo>
                    <a:pt x="25" y="23"/>
                  </a:lnTo>
                  <a:lnTo>
                    <a:pt x="27" y="34"/>
                  </a:lnTo>
                  <a:lnTo>
                    <a:pt x="27" y="94"/>
                  </a:lnTo>
                  <a:lnTo>
                    <a:pt x="22" y="96"/>
                  </a:lnTo>
                  <a:lnTo>
                    <a:pt x="15" y="99"/>
                  </a:lnTo>
                  <a:lnTo>
                    <a:pt x="8" y="105"/>
                  </a:lnTo>
                  <a:lnTo>
                    <a:pt x="12" y="58"/>
                  </a:lnTo>
                  <a:lnTo>
                    <a:pt x="8" y="26"/>
                  </a:lnTo>
                  <a:lnTo>
                    <a:pt x="5" y="10"/>
                  </a:lnTo>
                  <a:lnTo>
                    <a:pt x="0"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38" name="Freeform 472">
              <a:extLst>
                <a:ext uri="{FF2B5EF4-FFF2-40B4-BE49-F238E27FC236}">
                  <a16:creationId xmlns:a16="http://schemas.microsoft.com/office/drawing/2014/main" id="{34BB4384-C397-4D7B-BB1A-366BE2A6042C}"/>
                </a:ext>
              </a:extLst>
            </p:cNvPr>
            <p:cNvSpPr>
              <a:spLocks/>
            </p:cNvSpPr>
            <p:nvPr/>
          </p:nvSpPr>
          <p:spPr bwMode="auto">
            <a:xfrm>
              <a:off x="3089" y="2552"/>
              <a:ext cx="36" cy="93"/>
            </a:xfrm>
            <a:custGeom>
              <a:avLst/>
              <a:gdLst>
                <a:gd name="T0" fmla="*/ 10 w 43"/>
                <a:gd name="T1" fmla="*/ 92 h 101"/>
                <a:gd name="T2" fmla="*/ 10 w 43"/>
                <a:gd name="T3" fmla="*/ 31 h 101"/>
                <a:gd name="T4" fmla="*/ 8 w 43"/>
                <a:gd name="T5" fmla="*/ 22 h 101"/>
                <a:gd name="T6" fmla="*/ 3 w 43"/>
                <a:gd name="T7" fmla="*/ 17 h 101"/>
                <a:gd name="T8" fmla="*/ 0 w 43"/>
                <a:gd name="T9" fmla="*/ 12 h 101"/>
                <a:gd name="T10" fmla="*/ 0 w 43"/>
                <a:gd name="T11" fmla="*/ 6 h 101"/>
                <a:gd name="T12" fmla="*/ 11 w 43"/>
                <a:gd name="T13" fmla="*/ 5 h 101"/>
                <a:gd name="T14" fmla="*/ 12 w 43"/>
                <a:gd name="T15" fmla="*/ 0 h 101"/>
                <a:gd name="T16" fmla="*/ 22 w 43"/>
                <a:gd name="T17" fmla="*/ 7 h 101"/>
                <a:gd name="T18" fmla="*/ 24 w 43"/>
                <a:gd name="T19" fmla="*/ 9 h 101"/>
                <a:gd name="T20" fmla="*/ 29 w 43"/>
                <a:gd name="T21" fmla="*/ 15 h 101"/>
                <a:gd name="T22" fmla="*/ 35 w 43"/>
                <a:gd name="T23" fmla="*/ 26 h 101"/>
                <a:gd name="T24" fmla="*/ 33 w 43"/>
                <a:gd name="T25" fmla="*/ 43 h 101"/>
                <a:gd name="T26" fmla="*/ 29 w 43"/>
                <a:gd name="T27" fmla="*/ 51 h 101"/>
                <a:gd name="T28" fmla="*/ 28 w 43"/>
                <a:gd name="T29" fmla="*/ 73 h 101"/>
                <a:gd name="T30" fmla="*/ 28 w 43"/>
                <a:gd name="T31" fmla="*/ 87 h 101"/>
                <a:gd name="T32" fmla="*/ 10 w 43"/>
                <a:gd name="T33" fmla="*/ 92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01"/>
                <a:gd name="T53" fmla="*/ 43 w 43"/>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01">
                  <a:moveTo>
                    <a:pt x="12" y="100"/>
                  </a:moveTo>
                  <a:lnTo>
                    <a:pt x="12" y="34"/>
                  </a:lnTo>
                  <a:lnTo>
                    <a:pt x="9" y="24"/>
                  </a:lnTo>
                  <a:lnTo>
                    <a:pt x="3" y="19"/>
                  </a:lnTo>
                  <a:lnTo>
                    <a:pt x="0" y="13"/>
                  </a:lnTo>
                  <a:lnTo>
                    <a:pt x="0" y="6"/>
                  </a:lnTo>
                  <a:lnTo>
                    <a:pt x="13" y="5"/>
                  </a:lnTo>
                  <a:lnTo>
                    <a:pt x="14" y="0"/>
                  </a:lnTo>
                  <a:lnTo>
                    <a:pt x="26" y="8"/>
                  </a:lnTo>
                  <a:lnTo>
                    <a:pt x="29" y="10"/>
                  </a:lnTo>
                  <a:lnTo>
                    <a:pt x="35" y="16"/>
                  </a:lnTo>
                  <a:lnTo>
                    <a:pt x="42" y="28"/>
                  </a:lnTo>
                  <a:lnTo>
                    <a:pt x="39" y="47"/>
                  </a:lnTo>
                  <a:lnTo>
                    <a:pt x="35" y="55"/>
                  </a:lnTo>
                  <a:lnTo>
                    <a:pt x="34" y="79"/>
                  </a:lnTo>
                  <a:lnTo>
                    <a:pt x="34" y="95"/>
                  </a:lnTo>
                  <a:lnTo>
                    <a:pt x="12" y="10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39" name="Freeform 473">
              <a:extLst>
                <a:ext uri="{FF2B5EF4-FFF2-40B4-BE49-F238E27FC236}">
                  <a16:creationId xmlns:a16="http://schemas.microsoft.com/office/drawing/2014/main" id="{CDBEA5EE-BF4D-4F77-9F66-E0604ECC36A6}"/>
                </a:ext>
              </a:extLst>
            </p:cNvPr>
            <p:cNvSpPr>
              <a:spLocks/>
            </p:cNvSpPr>
            <p:nvPr/>
          </p:nvSpPr>
          <p:spPr bwMode="auto">
            <a:xfrm>
              <a:off x="2941" y="2251"/>
              <a:ext cx="145" cy="116"/>
            </a:xfrm>
            <a:custGeom>
              <a:avLst/>
              <a:gdLst>
                <a:gd name="T0" fmla="*/ 0 w 171"/>
                <a:gd name="T1" fmla="*/ 110 h 126"/>
                <a:gd name="T2" fmla="*/ 2 w 171"/>
                <a:gd name="T3" fmla="*/ 106 h 126"/>
                <a:gd name="T4" fmla="*/ 12 w 171"/>
                <a:gd name="T5" fmla="*/ 102 h 126"/>
                <a:gd name="T6" fmla="*/ 21 w 171"/>
                <a:gd name="T7" fmla="*/ 96 h 126"/>
                <a:gd name="T8" fmla="*/ 31 w 171"/>
                <a:gd name="T9" fmla="*/ 86 h 126"/>
                <a:gd name="T10" fmla="*/ 43 w 171"/>
                <a:gd name="T11" fmla="*/ 73 h 126"/>
                <a:gd name="T12" fmla="*/ 42 w 171"/>
                <a:gd name="T13" fmla="*/ 64 h 126"/>
                <a:gd name="T14" fmla="*/ 46 w 171"/>
                <a:gd name="T15" fmla="*/ 55 h 126"/>
                <a:gd name="T16" fmla="*/ 54 w 171"/>
                <a:gd name="T17" fmla="*/ 43 h 126"/>
                <a:gd name="T18" fmla="*/ 58 w 171"/>
                <a:gd name="T19" fmla="*/ 37 h 126"/>
                <a:gd name="T20" fmla="*/ 64 w 171"/>
                <a:gd name="T21" fmla="*/ 31 h 126"/>
                <a:gd name="T22" fmla="*/ 70 w 171"/>
                <a:gd name="T23" fmla="*/ 28 h 126"/>
                <a:gd name="T24" fmla="*/ 70 w 171"/>
                <a:gd name="T25" fmla="*/ 15 h 126"/>
                <a:gd name="T26" fmla="*/ 71 w 171"/>
                <a:gd name="T27" fmla="*/ 6 h 126"/>
                <a:gd name="T28" fmla="*/ 74 w 171"/>
                <a:gd name="T29" fmla="*/ 0 h 126"/>
                <a:gd name="T30" fmla="*/ 79 w 171"/>
                <a:gd name="T31" fmla="*/ 3 h 126"/>
                <a:gd name="T32" fmla="*/ 90 w 171"/>
                <a:gd name="T33" fmla="*/ 8 h 126"/>
                <a:gd name="T34" fmla="*/ 104 w 171"/>
                <a:gd name="T35" fmla="*/ 10 h 126"/>
                <a:gd name="T36" fmla="*/ 115 w 171"/>
                <a:gd name="T37" fmla="*/ 11 h 126"/>
                <a:gd name="T38" fmla="*/ 123 w 171"/>
                <a:gd name="T39" fmla="*/ 11 h 126"/>
                <a:gd name="T40" fmla="*/ 128 w 171"/>
                <a:gd name="T41" fmla="*/ 12 h 126"/>
                <a:gd name="T42" fmla="*/ 132 w 171"/>
                <a:gd name="T43" fmla="*/ 15 h 126"/>
                <a:gd name="T44" fmla="*/ 134 w 171"/>
                <a:gd name="T45" fmla="*/ 20 h 126"/>
                <a:gd name="T46" fmla="*/ 134 w 171"/>
                <a:gd name="T47" fmla="*/ 33 h 126"/>
                <a:gd name="T48" fmla="*/ 137 w 171"/>
                <a:gd name="T49" fmla="*/ 42 h 126"/>
                <a:gd name="T50" fmla="*/ 144 w 171"/>
                <a:gd name="T51" fmla="*/ 51 h 126"/>
                <a:gd name="T52" fmla="*/ 134 w 171"/>
                <a:gd name="T53" fmla="*/ 50 h 126"/>
                <a:gd name="T54" fmla="*/ 128 w 171"/>
                <a:gd name="T55" fmla="*/ 52 h 126"/>
                <a:gd name="T56" fmla="*/ 125 w 171"/>
                <a:gd name="T57" fmla="*/ 53 h 126"/>
                <a:gd name="T58" fmla="*/ 124 w 171"/>
                <a:gd name="T59" fmla="*/ 56 h 126"/>
                <a:gd name="T60" fmla="*/ 123 w 171"/>
                <a:gd name="T61" fmla="*/ 68 h 126"/>
                <a:gd name="T62" fmla="*/ 75 w 171"/>
                <a:gd name="T63" fmla="*/ 84 h 126"/>
                <a:gd name="T64" fmla="*/ 62 w 171"/>
                <a:gd name="T65" fmla="*/ 88 h 126"/>
                <a:gd name="T66" fmla="*/ 54 w 171"/>
                <a:gd name="T67" fmla="*/ 96 h 126"/>
                <a:gd name="T68" fmla="*/ 44 w 171"/>
                <a:gd name="T69" fmla="*/ 100 h 126"/>
                <a:gd name="T70" fmla="*/ 47 w 171"/>
                <a:gd name="T71" fmla="*/ 115 h 126"/>
                <a:gd name="T72" fmla="*/ 0 w 171"/>
                <a:gd name="T73" fmla="*/ 110 h 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
                <a:gd name="T112" fmla="*/ 0 h 126"/>
                <a:gd name="T113" fmla="*/ 171 w 171"/>
                <a:gd name="T114" fmla="*/ 126 h 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 h="126">
                  <a:moveTo>
                    <a:pt x="0" y="119"/>
                  </a:moveTo>
                  <a:lnTo>
                    <a:pt x="2" y="115"/>
                  </a:lnTo>
                  <a:lnTo>
                    <a:pt x="14" y="111"/>
                  </a:lnTo>
                  <a:lnTo>
                    <a:pt x="25" y="104"/>
                  </a:lnTo>
                  <a:lnTo>
                    <a:pt x="37" y="93"/>
                  </a:lnTo>
                  <a:lnTo>
                    <a:pt x="51" y="79"/>
                  </a:lnTo>
                  <a:lnTo>
                    <a:pt x="50" y="69"/>
                  </a:lnTo>
                  <a:lnTo>
                    <a:pt x="54" y="60"/>
                  </a:lnTo>
                  <a:lnTo>
                    <a:pt x="64" y="47"/>
                  </a:lnTo>
                  <a:lnTo>
                    <a:pt x="68" y="40"/>
                  </a:lnTo>
                  <a:lnTo>
                    <a:pt x="75" y="34"/>
                  </a:lnTo>
                  <a:lnTo>
                    <a:pt x="83" y="30"/>
                  </a:lnTo>
                  <a:lnTo>
                    <a:pt x="83" y="16"/>
                  </a:lnTo>
                  <a:lnTo>
                    <a:pt x="84" y="7"/>
                  </a:lnTo>
                  <a:lnTo>
                    <a:pt x="87" y="0"/>
                  </a:lnTo>
                  <a:lnTo>
                    <a:pt x="93" y="3"/>
                  </a:lnTo>
                  <a:lnTo>
                    <a:pt x="106" y="9"/>
                  </a:lnTo>
                  <a:lnTo>
                    <a:pt x="123" y="11"/>
                  </a:lnTo>
                  <a:lnTo>
                    <a:pt x="136" y="12"/>
                  </a:lnTo>
                  <a:lnTo>
                    <a:pt x="145" y="12"/>
                  </a:lnTo>
                  <a:lnTo>
                    <a:pt x="151" y="13"/>
                  </a:lnTo>
                  <a:lnTo>
                    <a:pt x="156" y="16"/>
                  </a:lnTo>
                  <a:lnTo>
                    <a:pt x="158" y="22"/>
                  </a:lnTo>
                  <a:lnTo>
                    <a:pt x="158" y="36"/>
                  </a:lnTo>
                  <a:lnTo>
                    <a:pt x="162" y="46"/>
                  </a:lnTo>
                  <a:lnTo>
                    <a:pt x="170" y="55"/>
                  </a:lnTo>
                  <a:lnTo>
                    <a:pt x="158" y="54"/>
                  </a:lnTo>
                  <a:lnTo>
                    <a:pt x="151" y="56"/>
                  </a:lnTo>
                  <a:lnTo>
                    <a:pt x="147" y="58"/>
                  </a:lnTo>
                  <a:lnTo>
                    <a:pt x="146" y="61"/>
                  </a:lnTo>
                  <a:lnTo>
                    <a:pt x="145" y="74"/>
                  </a:lnTo>
                  <a:lnTo>
                    <a:pt x="88" y="91"/>
                  </a:lnTo>
                  <a:lnTo>
                    <a:pt x="73" y="96"/>
                  </a:lnTo>
                  <a:lnTo>
                    <a:pt x="64" y="104"/>
                  </a:lnTo>
                  <a:lnTo>
                    <a:pt x="52" y="109"/>
                  </a:lnTo>
                  <a:lnTo>
                    <a:pt x="56" y="125"/>
                  </a:lnTo>
                  <a:lnTo>
                    <a:pt x="0" y="11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40" name="Freeform 474">
              <a:extLst>
                <a:ext uri="{FF2B5EF4-FFF2-40B4-BE49-F238E27FC236}">
                  <a16:creationId xmlns:a16="http://schemas.microsoft.com/office/drawing/2014/main" id="{CFA901DC-AE01-4C75-9E98-C19EAFA520ED}"/>
                </a:ext>
              </a:extLst>
            </p:cNvPr>
            <p:cNvSpPr>
              <a:spLocks/>
            </p:cNvSpPr>
            <p:nvPr/>
          </p:nvSpPr>
          <p:spPr bwMode="auto">
            <a:xfrm>
              <a:off x="3179" y="2232"/>
              <a:ext cx="48" cy="104"/>
            </a:xfrm>
            <a:custGeom>
              <a:avLst/>
              <a:gdLst>
                <a:gd name="T0" fmla="*/ 9 w 56"/>
                <a:gd name="T1" fmla="*/ 10 h 112"/>
                <a:gd name="T2" fmla="*/ 7 w 56"/>
                <a:gd name="T3" fmla="*/ 12 h 112"/>
                <a:gd name="T4" fmla="*/ 3 w 56"/>
                <a:gd name="T5" fmla="*/ 20 h 112"/>
                <a:gd name="T6" fmla="*/ 3 w 56"/>
                <a:gd name="T7" fmla="*/ 26 h 112"/>
                <a:gd name="T8" fmla="*/ 3 w 56"/>
                <a:gd name="T9" fmla="*/ 30 h 112"/>
                <a:gd name="T10" fmla="*/ 0 w 56"/>
                <a:gd name="T11" fmla="*/ 36 h 112"/>
                <a:gd name="T12" fmla="*/ 0 w 56"/>
                <a:gd name="T13" fmla="*/ 38 h 112"/>
                <a:gd name="T14" fmla="*/ 1 w 56"/>
                <a:gd name="T15" fmla="*/ 45 h 112"/>
                <a:gd name="T16" fmla="*/ 2 w 56"/>
                <a:gd name="T17" fmla="*/ 48 h 112"/>
                <a:gd name="T18" fmla="*/ 2 w 56"/>
                <a:gd name="T19" fmla="*/ 53 h 112"/>
                <a:gd name="T20" fmla="*/ 5 w 56"/>
                <a:gd name="T21" fmla="*/ 58 h 112"/>
                <a:gd name="T22" fmla="*/ 7 w 56"/>
                <a:gd name="T23" fmla="*/ 59 h 112"/>
                <a:gd name="T24" fmla="*/ 9 w 56"/>
                <a:gd name="T25" fmla="*/ 62 h 112"/>
                <a:gd name="T26" fmla="*/ 12 w 56"/>
                <a:gd name="T27" fmla="*/ 81 h 112"/>
                <a:gd name="T28" fmla="*/ 15 w 56"/>
                <a:gd name="T29" fmla="*/ 93 h 112"/>
                <a:gd name="T30" fmla="*/ 21 w 56"/>
                <a:gd name="T31" fmla="*/ 103 h 112"/>
                <a:gd name="T32" fmla="*/ 28 w 56"/>
                <a:gd name="T33" fmla="*/ 96 h 112"/>
                <a:gd name="T34" fmla="*/ 33 w 56"/>
                <a:gd name="T35" fmla="*/ 89 h 112"/>
                <a:gd name="T36" fmla="*/ 36 w 56"/>
                <a:gd name="T37" fmla="*/ 84 h 112"/>
                <a:gd name="T38" fmla="*/ 34 w 56"/>
                <a:gd name="T39" fmla="*/ 80 h 112"/>
                <a:gd name="T40" fmla="*/ 34 w 56"/>
                <a:gd name="T41" fmla="*/ 76 h 112"/>
                <a:gd name="T42" fmla="*/ 38 w 56"/>
                <a:gd name="T43" fmla="*/ 74 h 112"/>
                <a:gd name="T44" fmla="*/ 41 w 56"/>
                <a:gd name="T45" fmla="*/ 72 h 112"/>
                <a:gd name="T46" fmla="*/ 43 w 56"/>
                <a:gd name="T47" fmla="*/ 67 h 112"/>
                <a:gd name="T48" fmla="*/ 39 w 56"/>
                <a:gd name="T49" fmla="*/ 55 h 112"/>
                <a:gd name="T50" fmla="*/ 38 w 56"/>
                <a:gd name="T51" fmla="*/ 53 h 112"/>
                <a:gd name="T52" fmla="*/ 38 w 56"/>
                <a:gd name="T53" fmla="*/ 48 h 112"/>
                <a:gd name="T54" fmla="*/ 39 w 56"/>
                <a:gd name="T55" fmla="*/ 46 h 112"/>
                <a:gd name="T56" fmla="*/ 45 w 56"/>
                <a:gd name="T57" fmla="*/ 41 h 112"/>
                <a:gd name="T58" fmla="*/ 45 w 56"/>
                <a:gd name="T59" fmla="*/ 39 h 112"/>
                <a:gd name="T60" fmla="*/ 45 w 56"/>
                <a:gd name="T61" fmla="*/ 38 h 112"/>
                <a:gd name="T62" fmla="*/ 45 w 56"/>
                <a:gd name="T63" fmla="*/ 36 h 112"/>
                <a:gd name="T64" fmla="*/ 41 w 56"/>
                <a:gd name="T65" fmla="*/ 34 h 112"/>
                <a:gd name="T66" fmla="*/ 40 w 56"/>
                <a:gd name="T67" fmla="*/ 24 h 112"/>
                <a:gd name="T68" fmla="*/ 47 w 56"/>
                <a:gd name="T69" fmla="*/ 18 h 112"/>
                <a:gd name="T70" fmla="*/ 44 w 56"/>
                <a:gd name="T71" fmla="*/ 10 h 112"/>
                <a:gd name="T72" fmla="*/ 29 w 56"/>
                <a:gd name="T73" fmla="*/ 1 h 112"/>
                <a:gd name="T74" fmla="*/ 25 w 56"/>
                <a:gd name="T75" fmla="*/ 0 h 112"/>
                <a:gd name="T76" fmla="*/ 15 w 56"/>
                <a:gd name="T77" fmla="*/ 3 h 112"/>
                <a:gd name="T78" fmla="*/ 9 w 56"/>
                <a:gd name="T79" fmla="*/ 10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112"/>
                <a:gd name="T122" fmla="*/ 56 w 56"/>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112">
                  <a:moveTo>
                    <a:pt x="10" y="11"/>
                  </a:moveTo>
                  <a:lnTo>
                    <a:pt x="8" y="13"/>
                  </a:lnTo>
                  <a:lnTo>
                    <a:pt x="4" y="21"/>
                  </a:lnTo>
                  <a:lnTo>
                    <a:pt x="4" y="28"/>
                  </a:lnTo>
                  <a:lnTo>
                    <a:pt x="4" y="32"/>
                  </a:lnTo>
                  <a:lnTo>
                    <a:pt x="0" y="39"/>
                  </a:lnTo>
                  <a:lnTo>
                    <a:pt x="0" y="41"/>
                  </a:lnTo>
                  <a:lnTo>
                    <a:pt x="1" y="48"/>
                  </a:lnTo>
                  <a:lnTo>
                    <a:pt x="2" y="52"/>
                  </a:lnTo>
                  <a:lnTo>
                    <a:pt x="2" y="57"/>
                  </a:lnTo>
                  <a:lnTo>
                    <a:pt x="6" y="62"/>
                  </a:lnTo>
                  <a:lnTo>
                    <a:pt x="8" y="63"/>
                  </a:lnTo>
                  <a:lnTo>
                    <a:pt x="10" y="67"/>
                  </a:lnTo>
                  <a:lnTo>
                    <a:pt x="14" y="87"/>
                  </a:lnTo>
                  <a:lnTo>
                    <a:pt x="18" y="100"/>
                  </a:lnTo>
                  <a:lnTo>
                    <a:pt x="24" y="111"/>
                  </a:lnTo>
                  <a:lnTo>
                    <a:pt x="33" y="103"/>
                  </a:lnTo>
                  <a:lnTo>
                    <a:pt x="39" y="96"/>
                  </a:lnTo>
                  <a:lnTo>
                    <a:pt x="42" y="90"/>
                  </a:lnTo>
                  <a:lnTo>
                    <a:pt x="40" y="86"/>
                  </a:lnTo>
                  <a:lnTo>
                    <a:pt x="40" y="82"/>
                  </a:lnTo>
                  <a:lnTo>
                    <a:pt x="44" y="80"/>
                  </a:lnTo>
                  <a:lnTo>
                    <a:pt x="48" y="78"/>
                  </a:lnTo>
                  <a:lnTo>
                    <a:pt x="50" y="72"/>
                  </a:lnTo>
                  <a:lnTo>
                    <a:pt x="46" y="59"/>
                  </a:lnTo>
                  <a:lnTo>
                    <a:pt x="44" y="57"/>
                  </a:lnTo>
                  <a:lnTo>
                    <a:pt x="44" y="52"/>
                  </a:lnTo>
                  <a:lnTo>
                    <a:pt x="46" y="49"/>
                  </a:lnTo>
                  <a:lnTo>
                    <a:pt x="52" y="44"/>
                  </a:lnTo>
                  <a:lnTo>
                    <a:pt x="53" y="42"/>
                  </a:lnTo>
                  <a:lnTo>
                    <a:pt x="53" y="41"/>
                  </a:lnTo>
                  <a:lnTo>
                    <a:pt x="52" y="39"/>
                  </a:lnTo>
                  <a:lnTo>
                    <a:pt x="48" y="37"/>
                  </a:lnTo>
                  <a:lnTo>
                    <a:pt x="47" y="26"/>
                  </a:lnTo>
                  <a:lnTo>
                    <a:pt x="55" y="19"/>
                  </a:lnTo>
                  <a:lnTo>
                    <a:pt x="51" y="11"/>
                  </a:lnTo>
                  <a:lnTo>
                    <a:pt x="34" y="1"/>
                  </a:lnTo>
                  <a:lnTo>
                    <a:pt x="29" y="0"/>
                  </a:lnTo>
                  <a:lnTo>
                    <a:pt x="18" y="3"/>
                  </a:lnTo>
                  <a:lnTo>
                    <a:pt x="10" y="1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41" name="Freeform 475">
              <a:extLst>
                <a:ext uri="{FF2B5EF4-FFF2-40B4-BE49-F238E27FC236}">
                  <a16:creationId xmlns:a16="http://schemas.microsoft.com/office/drawing/2014/main" id="{E0076620-8267-429A-A50D-E3A12FEA1D66}"/>
                </a:ext>
              </a:extLst>
            </p:cNvPr>
            <p:cNvSpPr>
              <a:spLocks/>
            </p:cNvSpPr>
            <p:nvPr/>
          </p:nvSpPr>
          <p:spPr bwMode="auto">
            <a:xfrm>
              <a:off x="3199" y="2289"/>
              <a:ext cx="191" cy="187"/>
            </a:xfrm>
            <a:custGeom>
              <a:avLst/>
              <a:gdLst>
                <a:gd name="T0" fmla="*/ 190 w 224"/>
                <a:gd name="T1" fmla="*/ 31 h 201"/>
                <a:gd name="T2" fmla="*/ 182 w 224"/>
                <a:gd name="T3" fmla="*/ 30 h 201"/>
                <a:gd name="T4" fmla="*/ 177 w 224"/>
                <a:gd name="T5" fmla="*/ 27 h 201"/>
                <a:gd name="T6" fmla="*/ 168 w 224"/>
                <a:gd name="T7" fmla="*/ 22 h 201"/>
                <a:gd name="T8" fmla="*/ 158 w 224"/>
                <a:gd name="T9" fmla="*/ 19 h 201"/>
                <a:gd name="T10" fmla="*/ 130 w 224"/>
                <a:gd name="T11" fmla="*/ 23 h 201"/>
                <a:gd name="T12" fmla="*/ 126 w 224"/>
                <a:gd name="T13" fmla="*/ 28 h 201"/>
                <a:gd name="T14" fmla="*/ 125 w 224"/>
                <a:gd name="T15" fmla="*/ 33 h 201"/>
                <a:gd name="T16" fmla="*/ 128 w 224"/>
                <a:gd name="T17" fmla="*/ 41 h 201"/>
                <a:gd name="T18" fmla="*/ 128 w 224"/>
                <a:gd name="T19" fmla="*/ 46 h 201"/>
                <a:gd name="T20" fmla="*/ 126 w 224"/>
                <a:gd name="T21" fmla="*/ 49 h 201"/>
                <a:gd name="T22" fmla="*/ 117 w 224"/>
                <a:gd name="T23" fmla="*/ 52 h 201"/>
                <a:gd name="T24" fmla="*/ 97 w 224"/>
                <a:gd name="T25" fmla="*/ 47 h 201"/>
                <a:gd name="T26" fmla="*/ 85 w 224"/>
                <a:gd name="T27" fmla="*/ 38 h 201"/>
                <a:gd name="T28" fmla="*/ 78 w 224"/>
                <a:gd name="T29" fmla="*/ 27 h 201"/>
                <a:gd name="T30" fmla="*/ 75 w 224"/>
                <a:gd name="T31" fmla="*/ 18 h 201"/>
                <a:gd name="T32" fmla="*/ 71 w 224"/>
                <a:gd name="T33" fmla="*/ 14 h 201"/>
                <a:gd name="T34" fmla="*/ 54 w 224"/>
                <a:gd name="T35" fmla="*/ 10 h 201"/>
                <a:gd name="T36" fmla="*/ 49 w 224"/>
                <a:gd name="T37" fmla="*/ 6 h 201"/>
                <a:gd name="T38" fmla="*/ 43 w 224"/>
                <a:gd name="T39" fmla="*/ 4 h 201"/>
                <a:gd name="T40" fmla="*/ 34 w 224"/>
                <a:gd name="T41" fmla="*/ 3 h 201"/>
                <a:gd name="T42" fmla="*/ 21 w 224"/>
                <a:gd name="T43" fmla="*/ 0 h 201"/>
                <a:gd name="T44" fmla="*/ 22 w 224"/>
                <a:gd name="T45" fmla="*/ 6 h 201"/>
                <a:gd name="T46" fmla="*/ 23 w 224"/>
                <a:gd name="T47" fmla="*/ 12 h 201"/>
                <a:gd name="T48" fmla="*/ 21 w 224"/>
                <a:gd name="T49" fmla="*/ 15 h 201"/>
                <a:gd name="T50" fmla="*/ 19 w 224"/>
                <a:gd name="T51" fmla="*/ 18 h 201"/>
                <a:gd name="T52" fmla="*/ 14 w 224"/>
                <a:gd name="T53" fmla="*/ 19 h 201"/>
                <a:gd name="T54" fmla="*/ 14 w 224"/>
                <a:gd name="T55" fmla="*/ 22 h 201"/>
                <a:gd name="T56" fmla="*/ 14 w 224"/>
                <a:gd name="T57" fmla="*/ 27 h 201"/>
                <a:gd name="T58" fmla="*/ 16 w 224"/>
                <a:gd name="T59" fmla="*/ 28 h 201"/>
                <a:gd name="T60" fmla="*/ 13 w 224"/>
                <a:gd name="T61" fmla="*/ 33 h 201"/>
                <a:gd name="T62" fmla="*/ 0 w 224"/>
                <a:gd name="T63" fmla="*/ 46 h 201"/>
                <a:gd name="T64" fmla="*/ 2 w 224"/>
                <a:gd name="T65" fmla="*/ 47 h 201"/>
                <a:gd name="T66" fmla="*/ 5 w 224"/>
                <a:gd name="T67" fmla="*/ 73 h 201"/>
                <a:gd name="T68" fmla="*/ 7 w 224"/>
                <a:gd name="T69" fmla="*/ 76 h 201"/>
                <a:gd name="T70" fmla="*/ 10 w 224"/>
                <a:gd name="T71" fmla="*/ 81 h 201"/>
                <a:gd name="T72" fmla="*/ 11 w 224"/>
                <a:gd name="T73" fmla="*/ 90 h 201"/>
                <a:gd name="T74" fmla="*/ 9 w 224"/>
                <a:gd name="T75" fmla="*/ 99 h 201"/>
                <a:gd name="T76" fmla="*/ 11 w 224"/>
                <a:gd name="T77" fmla="*/ 102 h 201"/>
                <a:gd name="T78" fmla="*/ 13 w 224"/>
                <a:gd name="T79" fmla="*/ 113 h 201"/>
                <a:gd name="T80" fmla="*/ 26 w 224"/>
                <a:gd name="T81" fmla="*/ 130 h 201"/>
                <a:gd name="T82" fmla="*/ 29 w 224"/>
                <a:gd name="T83" fmla="*/ 129 h 201"/>
                <a:gd name="T84" fmla="*/ 36 w 224"/>
                <a:gd name="T85" fmla="*/ 133 h 201"/>
                <a:gd name="T86" fmla="*/ 40 w 224"/>
                <a:gd name="T87" fmla="*/ 138 h 201"/>
                <a:gd name="T88" fmla="*/ 43 w 224"/>
                <a:gd name="T89" fmla="*/ 145 h 201"/>
                <a:gd name="T90" fmla="*/ 70 w 224"/>
                <a:gd name="T91" fmla="*/ 144 h 201"/>
                <a:gd name="T92" fmla="*/ 169 w 224"/>
                <a:gd name="T93" fmla="*/ 186 h 201"/>
                <a:gd name="T94" fmla="*/ 169 w 224"/>
                <a:gd name="T95" fmla="*/ 170 h 201"/>
                <a:gd name="T96" fmla="*/ 188 w 224"/>
                <a:gd name="T97" fmla="*/ 170 h 201"/>
                <a:gd name="T98" fmla="*/ 190 w 224"/>
                <a:gd name="T99" fmla="*/ 31 h 2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
                <a:gd name="T151" fmla="*/ 0 h 201"/>
                <a:gd name="T152" fmla="*/ 224 w 224"/>
                <a:gd name="T153" fmla="*/ 201 h 2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 h="201">
                  <a:moveTo>
                    <a:pt x="223" y="33"/>
                  </a:moveTo>
                  <a:lnTo>
                    <a:pt x="214" y="32"/>
                  </a:lnTo>
                  <a:lnTo>
                    <a:pt x="208" y="29"/>
                  </a:lnTo>
                  <a:lnTo>
                    <a:pt x="197" y="24"/>
                  </a:lnTo>
                  <a:lnTo>
                    <a:pt x="185" y="20"/>
                  </a:lnTo>
                  <a:lnTo>
                    <a:pt x="153" y="25"/>
                  </a:lnTo>
                  <a:lnTo>
                    <a:pt x="148" y="30"/>
                  </a:lnTo>
                  <a:lnTo>
                    <a:pt x="147" y="35"/>
                  </a:lnTo>
                  <a:lnTo>
                    <a:pt x="150" y="44"/>
                  </a:lnTo>
                  <a:lnTo>
                    <a:pt x="150" y="49"/>
                  </a:lnTo>
                  <a:lnTo>
                    <a:pt x="148" y="53"/>
                  </a:lnTo>
                  <a:lnTo>
                    <a:pt x="137" y="56"/>
                  </a:lnTo>
                  <a:lnTo>
                    <a:pt x="114" y="50"/>
                  </a:lnTo>
                  <a:lnTo>
                    <a:pt x="100" y="41"/>
                  </a:lnTo>
                  <a:lnTo>
                    <a:pt x="92" y="29"/>
                  </a:lnTo>
                  <a:lnTo>
                    <a:pt x="88" y="19"/>
                  </a:lnTo>
                  <a:lnTo>
                    <a:pt x="83" y="15"/>
                  </a:lnTo>
                  <a:lnTo>
                    <a:pt x="63" y="11"/>
                  </a:lnTo>
                  <a:lnTo>
                    <a:pt x="58" y="6"/>
                  </a:lnTo>
                  <a:lnTo>
                    <a:pt x="50" y="4"/>
                  </a:lnTo>
                  <a:lnTo>
                    <a:pt x="40" y="3"/>
                  </a:lnTo>
                  <a:lnTo>
                    <a:pt x="25" y="0"/>
                  </a:lnTo>
                  <a:lnTo>
                    <a:pt x="26" y="6"/>
                  </a:lnTo>
                  <a:lnTo>
                    <a:pt x="27" y="13"/>
                  </a:lnTo>
                  <a:lnTo>
                    <a:pt x="25" y="16"/>
                  </a:lnTo>
                  <a:lnTo>
                    <a:pt x="22" y="19"/>
                  </a:lnTo>
                  <a:lnTo>
                    <a:pt x="17" y="20"/>
                  </a:lnTo>
                  <a:lnTo>
                    <a:pt x="16" y="24"/>
                  </a:lnTo>
                  <a:lnTo>
                    <a:pt x="17" y="29"/>
                  </a:lnTo>
                  <a:lnTo>
                    <a:pt x="19" y="30"/>
                  </a:lnTo>
                  <a:lnTo>
                    <a:pt x="15" y="35"/>
                  </a:lnTo>
                  <a:lnTo>
                    <a:pt x="0" y="49"/>
                  </a:lnTo>
                  <a:lnTo>
                    <a:pt x="2" y="51"/>
                  </a:lnTo>
                  <a:lnTo>
                    <a:pt x="6" y="79"/>
                  </a:lnTo>
                  <a:lnTo>
                    <a:pt x="8" y="82"/>
                  </a:lnTo>
                  <a:lnTo>
                    <a:pt x="12" y="87"/>
                  </a:lnTo>
                  <a:lnTo>
                    <a:pt x="13" y="97"/>
                  </a:lnTo>
                  <a:lnTo>
                    <a:pt x="11" y="106"/>
                  </a:lnTo>
                  <a:lnTo>
                    <a:pt x="13" y="110"/>
                  </a:lnTo>
                  <a:lnTo>
                    <a:pt x="15" y="121"/>
                  </a:lnTo>
                  <a:lnTo>
                    <a:pt x="30" y="140"/>
                  </a:lnTo>
                  <a:lnTo>
                    <a:pt x="34" y="139"/>
                  </a:lnTo>
                  <a:lnTo>
                    <a:pt x="42" y="143"/>
                  </a:lnTo>
                  <a:lnTo>
                    <a:pt x="47" y="148"/>
                  </a:lnTo>
                  <a:lnTo>
                    <a:pt x="51" y="156"/>
                  </a:lnTo>
                  <a:lnTo>
                    <a:pt x="82" y="155"/>
                  </a:lnTo>
                  <a:lnTo>
                    <a:pt x="198" y="200"/>
                  </a:lnTo>
                  <a:lnTo>
                    <a:pt x="198" y="183"/>
                  </a:lnTo>
                  <a:lnTo>
                    <a:pt x="221" y="183"/>
                  </a:lnTo>
                  <a:lnTo>
                    <a:pt x="223" y="33"/>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42" name="Freeform 476">
              <a:extLst>
                <a:ext uri="{FF2B5EF4-FFF2-40B4-BE49-F238E27FC236}">
                  <a16:creationId xmlns:a16="http://schemas.microsoft.com/office/drawing/2014/main" id="{60FFAC0A-9837-499E-842B-AF22576463F0}"/>
                </a:ext>
              </a:extLst>
            </p:cNvPr>
            <p:cNvSpPr>
              <a:spLocks/>
            </p:cNvSpPr>
            <p:nvPr/>
          </p:nvSpPr>
          <p:spPr bwMode="auto">
            <a:xfrm>
              <a:off x="3117" y="2549"/>
              <a:ext cx="136" cy="112"/>
            </a:xfrm>
            <a:custGeom>
              <a:avLst/>
              <a:gdLst>
                <a:gd name="T0" fmla="*/ 135 w 160"/>
                <a:gd name="T1" fmla="*/ 0 h 121"/>
                <a:gd name="T2" fmla="*/ 127 w 160"/>
                <a:gd name="T3" fmla="*/ 0 h 121"/>
                <a:gd name="T4" fmla="*/ 119 w 160"/>
                <a:gd name="T5" fmla="*/ 3 h 121"/>
                <a:gd name="T6" fmla="*/ 111 w 160"/>
                <a:gd name="T7" fmla="*/ 6 h 121"/>
                <a:gd name="T8" fmla="*/ 105 w 160"/>
                <a:gd name="T9" fmla="*/ 4 h 121"/>
                <a:gd name="T10" fmla="*/ 99 w 160"/>
                <a:gd name="T11" fmla="*/ 3 h 121"/>
                <a:gd name="T12" fmla="*/ 88 w 160"/>
                <a:gd name="T13" fmla="*/ 3 h 121"/>
                <a:gd name="T14" fmla="*/ 77 w 160"/>
                <a:gd name="T15" fmla="*/ 6 h 121"/>
                <a:gd name="T16" fmla="*/ 73 w 160"/>
                <a:gd name="T17" fmla="*/ 6 h 121"/>
                <a:gd name="T18" fmla="*/ 71 w 160"/>
                <a:gd name="T19" fmla="*/ 6 h 121"/>
                <a:gd name="T20" fmla="*/ 63 w 160"/>
                <a:gd name="T21" fmla="*/ 9 h 121"/>
                <a:gd name="T22" fmla="*/ 56 w 160"/>
                <a:gd name="T23" fmla="*/ 15 h 121"/>
                <a:gd name="T24" fmla="*/ 53 w 160"/>
                <a:gd name="T25" fmla="*/ 11 h 121"/>
                <a:gd name="T26" fmla="*/ 45 w 160"/>
                <a:gd name="T27" fmla="*/ 7 h 121"/>
                <a:gd name="T28" fmla="*/ 37 w 160"/>
                <a:gd name="T29" fmla="*/ 6 h 121"/>
                <a:gd name="T30" fmla="*/ 35 w 160"/>
                <a:gd name="T31" fmla="*/ 5 h 121"/>
                <a:gd name="T32" fmla="*/ 27 w 160"/>
                <a:gd name="T33" fmla="*/ 4 h 121"/>
                <a:gd name="T34" fmla="*/ 16 w 160"/>
                <a:gd name="T35" fmla="*/ 6 h 121"/>
                <a:gd name="T36" fmla="*/ 7 w 160"/>
                <a:gd name="T37" fmla="*/ 11 h 121"/>
                <a:gd name="T38" fmla="*/ 3 w 160"/>
                <a:gd name="T39" fmla="*/ 19 h 121"/>
                <a:gd name="T40" fmla="*/ 4 w 160"/>
                <a:gd name="T41" fmla="*/ 26 h 121"/>
                <a:gd name="T42" fmla="*/ 6 w 160"/>
                <a:gd name="T43" fmla="*/ 32 h 121"/>
                <a:gd name="T44" fmla="*/ 6 w 160"/>
                <a:gd name="T45" fmla="*/ 42 h 121"/>
                <a:gd name="T46" fmla="*/ 3 w 160"/>
                <a:gd name="T47" fmla="*/ 48 h 121"/>
                <a:gd name="T48" fmla="*/ 2 w 160"/>
                <a:gd name="T49" fmla="*/ 56 h 121"/>
                <a:gd name="T50" fmla="*/ 1 w 160"/>
                <a:gd name="T51" fmla="*/ 63 h 121"/>
                <a:gd name="T52" fmla="*/ 0 w 160"/>
                <a:gd name="T53" fmla="*/ 90 h 121"/>
                <a:gd name="T54" fmla="*/ 13 w 160"/>
                <a:gd name="T55" fmla="*/ 90 h 121"/>
                <a:gd name="T56" fmla="*/ 21 w 160"/>
                <a:gd name="T57" fmla="*/ 97 h 121"/>
                <a:gd name="T58" fmla="*/ 31 w 160"/>
                <a:gd name="T59" fmla="*/ 103 h 121"/>
                <a:gd name="T60" fmla="*/ 43 w 160"/>
                <a:gd name="T61" fmla="*/ 108 h 121"/>
                <a:gd name="T62" fmla="*/ 57 w 160"/>
                <a:gd name="T63" fmla="*/ 111 h 121"/>
                <a:gd name="T64" fmla="*/ 80 w 160"/>
                <a:gd name="T65" fmla="*/ 109 h 121"/>
                <a:gd name="T66" fmla="*/ 87 w 160"/>
                <a:gd name="T67" fmla="*/ 93 h 121"/>
                <a:gd name="T68" fmla="*/ 87 w 160"/>
                <a:gd name="T69" fmla="*/ 80 h 121"/>
                <a:gd name="T70" fmla="*/ 95 w 160"/>
                <a:gd name="T71" fmla="*/ 68 h 121"/>
                <a:gd name="T72" fmla="*/ 104 w 160"/>
                <a:gd name="T73" fmla="*/ 63 h 121"/>
                <a:gd name="T74" fmla="*/ 108 w 160"/>
                <a:gd name="T75" fmla="*/ 63 h 121"/>
                <a:gd name="T76" fmla="*/ 113 w 160"/>
                <a:gd name="T77" fmla="*/ 65 h 121"/>
                <a:gd name="T78" fmla="*/ 118 w 160"/>
                <a:gd name="T79" fmla="*/ 64 h 121"/>
                <a:gd name="T80" fmla="*/ 124 w 160"/>
                <a:gd name="T81" fmla="*/ 57 h 121"/>
                <a:gd name="T82" fmla="*/ 130 w 160"/>
                <a:gd name="T83" fmla="*/ 42 h 121"/>
                <a:gd name="T84" fmla="*/ 133 w 160"/>
                <a:gd name="T85" fmla="*/ 21 h 121"/>
                <a:gd name="T86" fmla="*/ 133 w 160"/>
                <a:gd name="T87" fmla="*/ 6 h 121"/>
                <a:gd name="T88" fmla="*/ 135 w 160"/>
                <a:gd name="T89" fmla="*/ 0 h 1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121"/>
                <a:gd name="T137" fmla="*/ 160 w 160"/>
                <a:gd name="T138" fmla="*/ 121 h 1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121">
                  <a:moveTo>
                    <a:pt x="159" y="0"/>
                  </a:moveTo>
                  <a:lnTo>
                    <a:pt x="149" y="0"/>
                  </a:lnTo>
                  <a:lnTo>
                    <a:pt x="140" y="3"/>
                  </a:lnTo>
                  <a:lnTo>
                    <a:pt x="131" y="6"/>
                  </a:lnTo>
                  <a:lnTo>
                    <a:pt x="124" y="4"/>
                  </a:lnTo>
                  <a:lnTo>
                    <a:pt x="116" y="3"/>
                  </a:lnTo>
                  <a:lnTo>
                    <a:pt x="104" y="3"/>
                  </a:lnTo>
                  <a:lnTo>
                    <a:pt x="91" y="7"/>
                  </a:lnTo>
                  <a:lnTo>
                    <a:pt x="86" y="6"/>
                  </a:lnTo>
                  <a:lnTo>
                    <a:pt x="83" y="6"/>
                  </a:lnTo>
                  <a:lnTo>
                    <a:pt x="74" y="10"/>
                  </a:lnTo>
                  <a:lnTo>
                    <a:pt x="66" y="16"/>
                  </a:lnTo>
                  <a:lnTo>
                    <a:pt x="62" y="12"/>
                  </a:lnTo>
                  <a:lnTo>
                    <a:pt x="53" y="8"/>
                  </a:lnTo>
                  <a:lnTo>
                    <a:pt x="44" y="6"/>
                  </a:lnTo>
                  <a:lnTo>
                    <a:pt x="41" y="5"/>
                  </a:lnTo>
                  <a:lnTo>
                    <a:pt x="32" y="4"/>
                  </a:lnTo>
                  <a:lnTo>
                    <a:pt x="19" y="6"/>
                  </a:lnTo>
                  <a:lnTo>
                    <a:pt x="8" y="12"/>
                  </a:lnTo>
                  <a:lnTo>
                    <a:pt x="3" y="20"/>
                  </a:lnTo>
                  <a:lnTo>
                    <a:pt x="5" y="28"/>
                  </a:lnTo>
                  <a:lnTo>
                    <a:pt x="7" y="35"/>
                  </a:lnTo>
                  <a:lnTo>
                    <a:pt x="7" y="45"/>
                  </a:lnTo>
                  <a:lnTo>
                    <a:pt x="3" y="52"/>
                  </a:lnTo>
                  <a:lnTo>
                    <a:pt x="2" y="60"/>
                  </a:lnTo>
                  <a:lnTo>
                    <a:pt x="1" y="68"/>
                  </a:lnTo>
                  <a:lnTo>
                    <a:pt x="0" y="97"/>
                  </a:lnTo>
                  <a:lnTo>
                    <a:pt x="15" y="97"/>
                  </a:lnTo>
                  <a:lnTo>
                    <a:pt x="25" y="105"/>
                  </a:lnTo>
                  <a:lnTo>
                    <a:pt x="36" y="111"/>
                  </a:lnTo>
                  <a:lnTo>
                    <a:pt x="51" y="117"/>
                  </a:lnTo>
                  <a:lnTo>
                    <a:pt x="67" y="120"/>
                  </a:lnTo>
                  <a:lnTo>
                    <a:pt x="94" y="118"/>
                  </a:lnTo>
                  <a:lnTo>
                    <a:pt x="102" y="100"/>
                  </a:lnTo>
                  <a:lnTo>
                    <a:pt x="102" y="86"/>
                  </a:lnTo>
                  <a:lnTo>
                    <a:pt x="112" y="74"/>
                  </a:lnTo>
                  <a:lnTo>
                    <a:pt x="122" y="68"/>
                  </a:lnTo>
                  <a:lnTo>
                    <a:pt x="127" y="68"/>
                  </a:lnTo>
                  <a:lnTo>
                    <a:pt x="133" y="70"/>
                  </a:lnTo>
                  <a:lnTo>
                    <a:pt x="139" y="69"/>
                  </a:lnTo>
                  <a:lnTo>
                    <a:pt x="146" y="62"/>
                  </a:lnTo>
                  <a:lnTo>
                    <a:pt x="153" y="45"/>
                  </a:lnTo>
                  <a:lnTo>
                    <a:pt x="157" y="23"/>
                  </a:lnTo>
                  <a:lnTo>
                    <a:pt x="156" y="7"/>
                  </a:lnTo>
                  <a:lnTo>
                    <a:pt x="159"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43" name="Freeform 477">
              <a:extLst>
                <a:ext uri="{FF2B5EF4-FFF2-40B4-BE49-F238E27FC236}">
                  <a16:creationId xmlns:a16="http://schemas.microsoft.com/office/drawing/2014/main" id="{5BE8B086-5C49-4A5A-87B0-51B50FCE6E15}"/>
                </a:ext>
              </a:extLst>
            </p:cNvPr>
            <p:cNvSpPr>
              <a:spLocks/>
            </p:cNvSpPr>
            <p:nvPr/>
          </p:nvSpPr>
          <p:spPr bwMode="auto">
            <a:xfrm>
              <a:off x="3227" y="2419"/>
              <a:ext cx="49" cy="123"/>
            </a:xfrm>
            <a:custGeom>
              <a:avLst/>
              <a:gdLst>
                <a:gd name="T0" fmla="*/ 27 w 57"/>
                <a:gd name="T1" fmla="*/ 122 h 133"/>
                <a:gd name="T2" fmla="*/ 28 w 57"/>
                <a:gd name="T3" fmla="*/ 109 h 133"/>
                <a:gd name="T4" fmla="*/ 29 w 57"/>
                <a:gd name="T5" fmla="*/ 102 h 133"/>
                <a:gd name="T6" fmla="*/ 33 w 57"/>
                <a:gd name="T7" fmla="*/ 95 h 133"/>
                <a:gd name="T8" fmla="*/ 42 w 57"/>
                <a:gd name="T9" fmla="*/ 90 h 133"/>
                <a:gd name="T10" fmla="*/ 41 w 57"/>
                <a:gd name="T11" fmla="*/ 68 h 133"/>
                <a:gd name="T12" fmla="*/ 42 w 57"/>
                <a:gd name="T13" fmla="*/ 52 h 133"/>
                <a:gd name="T14" fmla="*/ 48 w 57"/>
                <a:gd name="T15" fmla="*/ 42 h 133"/>
                <a:gd name="T16" fmla="*/ 43 w 57"/>
                <a:gd name="T17" fmla="*/ 31 h 133"/>
                <a:gd name="T18" fmla="*/ 40 w 57"/>
                <a:gd name="T19" fmla="*/ 13 h 133"/>
                <a:gd name="T20" fmla="*/ 14 w 57"/>
                <a:gd name="T21" fmla="*/ 14 h 133"/>
                <a:gd name="T22" fmla="*/ 10 w 57"/>
                <a:gd name="T23" fmla="*/ 8 h 133"/>
                <a:gd name="T24" fmla="*/ 6 w 57"/>
                <a:gd name="T25" fmla="*/ 3 h 133"/>
                <a:gd name="T26" fmla="*/ 0 w 57"/>
                <a:gd name="T27" fmla="*/ 0 h 133"/>
                <a:gd name="T28" fmla="*/ 27 w 57"/>
                <a:gd name="T29" fmla="*/ 122 h 1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33"/>
                <a:gd name="T47" fmla="*/ 57 w 57"/>
                <a:gd name="T48" fmla="*/ 133 h 1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33">
                  <a:moveTo>
                    <a:pt x="31" y="132"/>
                  </a:moveTo>
                  <a:lnTo>
                    <a:pt x="32" y="118"/>
                  </a:lnTo>
                  <a:lnTo>
                    <a:pt x="34" y="110"/>
                  </a:lnTo>
                  <a:lnTo>
                    <a:pt x="38" y="103"/>
                  </a:lnTo>
                  <a:lnTo>
                    <a:pt x="49" y="97"/>
                  </a:lnTo>
                  <a:lnTo>
                    <a:pt x="48" y="73"/>
                  </a:lnTo>
                  <a:lnTo>
                    <a:pt x="49" y="56"/>
                  </a:lnTo>
                  <a:lnTo>
                    <a:pt x="56" y="45"/>
                  </a:lnTo>
                  <a:lnTo>
                    <a:pt x="50" y="33"/>
                  </a:lnTo>
                  <a:lnTo>
                    <a:pt x="47" y="14"/>
                  </a:lnTo>
                  <a:lnTo>
                    <a:pt x="16" y="15"/>
                  </a:lnTo>
                  <a:lnTo>
                    <a:pt x="12" y="9"/>
                  </a:lnTo>
                  <a:lnTo>
                    <a:pt x="7" y="3"/>
                  </a:lnTo>
                  <a:lnTo>
                    <a:pt x="0" y="0"/>
                  </a:lnTo>
                  <a:lnTo>
                    <a:pt x="31" y="13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44" name="Freeform 478">
              <a:extLst>
                <a:ext uri="{FF2B5EF4-FFF2-40B4-BE49-F238E27FC236}">
                  <a16:creationId xmlns:a16="http://schemas.microsoft.com/office/drawing/2014/main" id="{F8DDDEDB-EDD8-41B1-952A-9DC170EC02F3}"/>
                </a:ext>
              </a:extLst>
            </p:cNvPr>
            <p:cNvSpPr>
              <a:spLocks/>
            </p:cNvSpPr>
            <p:nvPr/>
          </p:nvSpPr>
          <p:spPr bwMode="auto">
            <a:xfrm>
              <a:off x="3227" y="2419"/>
              <a:ext cx="49" cy="123"/>
            </a:xfrm>
            <a:custGeom>
              <a:avLst/>
              <a:gdLst>
                <a:gd name="T0" fmla="*/ 27 w 57"/>
                <a:gd name="T1" fmla="*/ 122 h 133"/>
                <a:gd name="T2" fmla="*/ 28 w 57"/>
                <a:gd name="T3" fmla="*/ 109 h 133"/>
                <a:gd name="T4" fmla="*/ 29 w 57"/>
                <a:gd name="T5" fmla="*/ 102 h 133"/>
                <a:gd name="T6" fmla="*/ 33 w 57"/>
                <a:gd name="T7" fmla="*/ 95 h 133"/>
                <a:gd name="T8" fmla="*/ 42 w 57"/>
                <a:gd name="T9" fmla="*/ 90 h 133"/>
                <a:gd name="T10" fmla="*/ 41 w 57"/>
                <a:gd name="T11" fmla="*/ 68 h 133"/>
                <a:gd name="T12" fmla="*/ 42 w 57"/>
                <a:gd name="T13" fmla="*/ 52 h 133"/>
                <a:gd name="T14" fmla="*/ 48 w 57"/>
                <a:gd name="T15" fmla="*/ 42 h 133"/>
                <a:gd name="T16" fmla="*/ 43 w 57"/>
                <a:gd name="T17" fmla="*/ 31 h 133"/>
                <a:gd name="T18" fmla="*/ 40 w 57"/>
                <a:gd name="T19" fmla="*/ 13 h 133"/>
                <a:gd name="T20" fmla="*/ 14 w 57"/>
                <a:gd name="T21" fmla="*/ 14 h 133"/>
                <a:gd name="T22" fmla="*/ 10 w 57"/>
                <a:gd name="T23" fmla="*/ 8 h 133"/>
                <a:gd name="T24" fmla="*/ 6 w 57"/>
                <a:gd name="T25" fmla="*/ 3 h 133"/>
                <a:gd name="T26" fmla="*/ 0 w 57"/>
                <a:gd name="T27" fmla="*/ 0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133"/>
                <a:gd name="T44" fmla="*/ 57 w 57"/>
                <a:gd name="T45" fmla="*/ 133 h 1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133">
                  <a:moveTo>
                    <a:pt x="31" y="132"/>
                  </a:moveTo>
                  <a:lnTo>
                    <a:pt x="32" y="118"/>
                  </a:lnTo>
                  <a:lnTo>
                    <a:pt x="34" y="110"/>
                  </a:lnTo>
                  <a:lnTo>
                    <a:pt x="38" y="103"/>
                  </a:lnTo>
                  <a:lnTo>
                    <a:pt x="49" y="97"/>
                  </a:lnTo>
                  <a:lnTo>
                    <a:pt x="48" y="73"/>
                  </a:lnTo>
                  <a:lnTo>
                    <a:pt x="49" y="56"/>
                  </a:lnTo>
                  <a:lnTo>
                    <a:pt x="56" y="45"/>
                  </a:lnTo>
                  <a:lnTo>
                    <a:pt x="50" y="33"/>
                  </a:lnTo>
                  <a:lnTo>
                    <a:pt x="47" y="14"/>
                  </a:lnTo>
                  <a:lnTo>
                    <a:pt x="16" y="15"/>
                  </a:lnTo>
                  <a:lnTo>
                    <a:pt x="12" y="9"/>
                  </a:lnTo>
                  <a:lnTo>
                    <a:pt x="7" y="3"/>
                  </a:lnTo>
                  <a:lnTo>
                    <a:pt x="0"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45" name="Freeform 479">
              <a:extLst>
                <a:ext uri="{FF2B5EF4-FFF2-40B4-BE49-F238E27FC236}">
                  <a16:creationId xmlns:a16="http://schemas.microsoft.com/office/drawing/2014/main" id="{585BC410-903A-482D-A303-DAB854EC4F83}"/>
                </a:ext>
              </a:extLst>
            </p:cNvPr>
            <p:cNvSpPr>
              <a:spLocks/>
            </p:cNvSpPr>
            <p:nvPr/>
          </p:nvSpPr>
          <p:spPr bwMode="auto">
            <a:xfrm>
              <a:off x="3076" y="2418"/>
              <a:ext cx="201" cy="150"/>
            </a:xfrm>
            <a:custGeom>
              <a:avLst/>
              <a:gdLst>
                <a:gd name="T0" fmla="*/ 148 w 235"/>
                <a:gd name="T1" fmla="*/ 0 h 162"/>
                <a:gd name="T2" fmla="*/ 86 w 235"/>
                <a:gd name="T3" fmla="*/ 34 h 162"/>
                <a:gd name="T4" fmla="*/ 56 w 235"/>
                <a:gd name="T5" fmla="*/ 39 h 162"/>
                <a:gd name="T6" fmla="*/ 53 w 235"/>
                <a:gd name="T7" fmla="*/ 65 h 162"/>
                <a:gd name="T8" fmla="*/ 47 w 235"/>
                <a:gd name="T9" fmla="*/ 87 h 162"/>
                <a:gd name="T10" fmla="*/ 42 w 235"/>
                <a:gd name="T11" fmla="*/ 98 h 162"/>
                <a:gd name="T12" fmla="*/ 34 w 235"/>
                <a:gd name="T13" fmla="*/ 106 h 162"/>
                <a:gd name="T14" fmla="*/ 29 w 235"/>
                <a:gd name="T15" fmla="*/ 110 h 162"/>
                <a:gd name="T16" fmla="*/ 18 w 235"/>
                <a:gd name="T17" fmla="*/ 113 h 162"/>
                <a:gd name="T18" fmla="*/ 3 w 235"/>
                <a:gd name="T19" fmla="*/ 113 h 162"/>
                <a:gd name="T20" fmla="*/ 0 w 235"/>
                <a:gd name="T21" fmla="*/ 119 h 162"/>
                <a:gd name="T22" fmla="*/ 5 w 235"/>
                <a:gd name="T23" fmla="*/ 127 h 162"/>
                <a:gd name="T24" fmla="*/ 7 w 235"/>
                <a:gd name="T25" fmla="*/ 129 h 162"/>
                <a:gd name="T26" fmla="*/ 12 w 235"/>
                <a:gd name="T27" fmla="*/ 133 h 162"/>
                <a:gd name="T28" fmla="*/ 14 w 235"/>
                <a:gd name="T29" fmla="*/ 133 h 162"/>
                <a:gd name="T30" fmla="*/ 14 w 235"/>
                <a:gd name="T31" fmla="*/ 135 h 162"/>
                <a:gd name="T32" fmla="*/ 14 w 235"/>
                <a:gd name="T33" fmla="*/ 137 h 162"/>
                <a:gd name="T34" fmla="*/ 22 w 235"/>
                <a:gd name="T35" fmla="*/ 137 h 162"/>
                <a:gd name="T36" fmla="*/ 25 w 235"/>
                <a:gd name="T37" fmla="*/ 131 h 162"/>
                <a:gd name="T38" fmla="*/ 38 w 235"/>
                <a:gd name="T39" fmla="*/ 143 h 162"/>
                <a:gd name="T40" fmla="*/ 44 w 235"/>
                <a:gd name="T41" fmla="*/ 149 h 162"/>
                <a:gd name="T42" fmla="*/ 50 w 235"/>
                <a:gd name="T43" fmla="*/ 142 h 162"/>
                <a:gd name="T44" fmla="*/ 58 w 235"/>
                <a:gd name="T45" fmla="*/ 136 h 162"/>
                <a:gd name="T46" fmla="*/ 68 w 235"/>
                <a:gd name="T47" fmla="*/ 134 h 162"/>
                <a:gd name="T48" fmla="*/ 80 w 235"/>
                <a:gd name="T49" fmla="*/ 136 h 162"/>
                <a:gd name="T50" fmla="*/ 88 w 235"/>
                <a:gd name="T51" fmla="*/ 137 h 162"/>
                <a:gd name="T52" fmla="*/ 94 w 235"/>
                <a:gd name="T53" fmla="*/ 140 h 162"/>
                <a:gd name="T54" fmla="*/ 98 w 235"/>
                <a:gd name="T55" fmla="*/ 145 h 162"/>
                <a:gd name="T56" fmla="*/ 104 w 235"/>
                <a:gd name="T57" fmla="*/ 138 h 162"/>
                <a:gd name="T58" fmla="*/ 112 w 235"/>
                <a:gd name="T59" fmla="*/ 136 h 162"/>
                <a:gd name="T60" fmla="*/ 116 w 235"/>
                <a:gd name="T61" fmla="*/ 136 h 162"/>
                <a:gd name="T62" fmla="*/ 121 w 235"/>
                <a:gd name="T63" fmla="*/ 137 h 162"/>
                <a:gd name="T64" fmla="*/ 131 w 235"/>
                <a:gd name="T65" fmla="*/ 133 h 162"/>
                <a:gd name="T66" fmla="*/ 143 w 235"/>
                <a:gd name="T67" fmla="*/ 131 h 162"/>
                <a:gd name="T68" fmla="*/ 147 w 235"/>
                <a:gd name="T69" fmla="*/ 134 h 162"/>
                <a:gd name="T70" fmla="*/ 153 w 235"/>
                <a:gd name="T71" fmla="*/ 137 h 162"/>
                <a:gd name="T72" fmla="*/ 161 w 235"/>
                <a:gd name="T73" fmla="*/ 131 h 162"/>
                <a:gd name="T74" fmla="*/ 169 w 235"/>
                <a:gd name="T75" fmla="*/ 129 h 162"/>
                <a:gd name="T76" fmla="*/ 177 w 235"/>
                <a:gd name="T77" fmla="*/ 129 h 162"/>
                <a:gd name="T78" fmla="*/ 180 w 235"/>
                <a:gd name="T79" fmla="*/ 110 h 162"/>
                <a:gd name="T80" fmla="*/ 180 w 235"/>
                <a:gd name="T81" fmla="*/ 103 h 162"/>
                <a:gd name="T82" fmla="*/ 186 w 235"/>
                <a:gd name="T83" fmla="*/ 95 h 162"/>
                <a:gd name="T84" fmla="*/ 193 w 235"/>
                <a:gd name="T85" fmla="*/ 89 h 162"/>
                <a:gd name="T86" fmla="*/ 193 w 235"/>
                <a:gd name="T87" fmla="*/ 68 h 162"/>
                <a:gd name="T88" fmla="*/ 194 w 235"/>
                <a:gd name="T89" fmla="*/ 52 h 162"/>
                <a:gd name="T90" fmla="*/ 200 w 235"/>
                <a:gd name="T91" fmla="*/ 42 h 162"/>
                <a:gd name="T92" fmla="*/ 196 w 235"/>
                <a:gd name="T93" fmla="*/ 31 h 162"/>
                <a:gd name="T94" fmla="*/ 193 w 235"/>
                <a:gd name="T95" fmla="*/ 13 h 162"/>
                <a:gd name="T96" fmla="*/ 167 w 235"/>
                <a:gd name="T97" fmla="*/ 14 h 162"/>
                <a:gd name="T98" fmla="*/ 163 w 235"/>
                <a:gd name="T99" fmla="*/ 6 h 162"/>
                <a:gd name="T100" fmla="*/ 156 w 235"/>
                <a:gd name="T101" fmla="*/ 1 h 162"/>
                <a:gd name="T102" fmla="*/ 152 w 235"/>
                <a:gd name="T103" fmla="*/ 0 h 162"/>
                <a:gd name="T104" fmla="*/ 148 w 235"/>
                <a:gd name="T105" fmla="*/ 0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5"/>
                <a:gd name="T160" fmla="*/ 0 h 162"/>
                <a:gd name="T161" fmla="*/ 235 w 235"/>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5" h="162">
                  <a:moveTo>
                    <a:pt x="173" y="0"/>
                  </a:moveTo>
                  <a:lnTo>
                    <a:pt x="100" y="37"/>
                  </a:lnTo>
                  <a:lnTo>
                    <a:pt x="65" y="42"/>
                  </a:lnTo>
                  <a:lnTo>
                    <a:pt x="62" y="70"/>
                  </a:lnTo>
                  <a:lnTo>
                    <a:pt x="55" y="94"/>
                  </a:lnTo>
                  <a:lnTo>
                    <a:pt x="49" y="106"/>
                  </a:lnTo>
                  <a:lnTo>
                    <a:pt x="40" y="115"/>
                  </a:lnTo>
                  <a:lnTo>
                    <a:pt x="34" y="119"/>
                  </a:lnTo>
                  <a:lnTo>
                    <a:pt x="21" y="122"/>
                  </a:lnTo>
                  <a:lnTo>
                    <a:pt x="4" y="122"/>
                  </a:lnTo>
                  <a:lnTo>
                    <a:pt x="0" y="128"/>
                  </a:lnTo>
                  <a:lnTo>
                    <a:pt x="6" y="137"/>
                  </a:lnTo>
                  <a:lnTo>
                    <a:pt x="8" y="139"/>
                  </a:lnTo>
                  <a:lnTo>
                    <a:pt x="14" y="144"/>
                  </a:lnTo>
                  <a:lnTo>
                    <a:pt x="16" y="144"/>
                  </a:lnTo>
                  <a:lnTo>
                    <a:pt x="16" y="146"/>
                  </a:lnTo>
                  <a:lnTo>
                    <a:pt x="16" y="148"/>
                  </a:lnTo>
                  <a:lnTo>
                    <a:pt x="26" y="148"/>
                  </a:lnTo>
                  <a:lnTo>
                    <a:pt x="29" y="142"/>
                  </a:lnTo>
                  <a:lnTo>
                    <a:pt x="44" y="154"/>
                  </a:lnTo>
                  <a:lnTo>
                    <a:pt x="52" y="161"/>
                  </a:lnTo>
                  <a:lnTo>
                    <a:pt x="58" y="153"/>
                  </a:lnTo>
                  <a:lnTo>
                    <a:pt x="68" y="147"/>
                  </a:lnTo>
                  <a:lnTo>
                    <a:pt x="80" y="145"/>
                  </a:lnTo>
                  <a:lnTo>
                    <a:pt x="93" y="147"/>
                  </a:lnTo>
                  <a:lnTo>
                    <a:pt x="103" y="148"/>
                  </a:lnTo>
                  <a:lnTo>
                    <a:pt x="110" y="151"/>
                  </a:lnTo>
                  <a:lnTo>
                    <a:pt x="115" y="157"/>
                  </a:lnTo>
                  <a:lnTo>
                    <a:pt x="122" y="149"/>
                  </a:lnTo>
                  <a:lnTo>
                    <a:pt x="131" y="147"/>
                  </a:lnTo>
                  <a:lnTo>
                    <a:pt x="136" y="147"/>
                  </a:lnTo>
                  <a:lnTo>
                    <a:pt x="141" y="148"/>
                  </a:lnTo>
                  <a:lnTo>
                    <a:pt x="153" y="144"/>
                  </a:lnTo>
                  <a:lnTo>
                    <a:pt x="167" y="142"/>
                  </a:lnTo>
                  <a:lnTo>
                    <a:pt x="172" y="145"/>
                  </a:lnTo>
                  <a:lnTo>
                    <a:pt x="179" y="148"/>
                  </a:lnTo>
                  <a:lnTo>
                    <a:pt x="188" y="142"/>
                  </a:lnTo>
                  <a:lnTo>
                    <a:pt x="198" y="139"/>
                  </a:lnTo>
                  <a:lnTo>
                    <a:pt x="207" y="139"/>
                  </a:lnTo>
                  <a:lnTo>
                    <a:pt x="211" y="119"/>
                  </a:lnTo>
                  <a:lnTo>
                    <a:pt x="211" y="111"/>
                  </a:lnTo>
                  <a:lnTo>
                    <a:pt x="217" y="103"/>
                  </a:lnTo>
                  <a:lnTo>
                    <a:pt x="226" y="96"/>
                  </a:lnTo>
                  <a:lnTo>
                    <a:pt x="226" y="73"/>
                  </a:lnTo>
                  <a:lnTo>
                    <a:pt x="227" y="56"/>
                  </a:lnTo>
                  <a:lnTo>
                    <a:pt x="234" y="45"/>
                  </a:lnTo>
                  <a:lnTo>
                    <a:pt x="229" y="33"/>
                  </a:lnTo>
                  <a:lnTo>
                    <a:pt x="226" y="14"/>
                  </a:lnTo>
                  <a:lnTo>
                    <a:pt x="195" y="15"/>
                  </a:lnTo>
                  <a:lnTo>
                    <a:pt x="190" y="6"/>
                  </a:lnTo>
                  <a:lnTo>
                    <a:pt x="182" y="1"/>
                  </a:lnTo>
                  <a:lnTo>
                    <a:pt x="178" y="0"/>
                  </a:lnTo>
                  <a:lnTo>
                    <a:pt x="173"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46" name="Freeform 480">
              <a:extLst>
                <a:ext uri="{FF2B5EF4-FFF2-40B4-BE49-F238E27FC236}">
                  <a16:creationId xmlns:a16="http://schemas.microsoft.com/office/drawing/2014/main" id="{D0D51DE1-9A78-4FF9-B550-731E5CBEF71B}"/>
                </a:ext>
              </a:extLst>
            </p:cNvPr>
            <p:cNvSpPr>
              <a:spLocks/>
            </p:cNvSpPr>
            <p:nvPr/>
          </p:nvSpPr>
          <p:spPr bwMode="auto">
            <a:xfrm>
              <a:off x="3197" y="2549"/>
              <a:ext cx="81" cy="137"/>
            </a:xfrm>
            <a:custGeom>
              <a:avLst/>
              <a:gdLst>
                <a:gd name="T0" fmla="*/ 54 w 95"/>
                <a:gd name="T1" fmla="*/ 0 h 148"/>
                <a:gd name="T2" fmla="*/ 51 w 95"/>
                <a:gd name="T3" fmla="*/ 6 h 148"/>
                <a:gd name="T4" fmla="*/ 54 w 95"/>
                <a:gd name="T5" fmla="*/ 21 h 148"/>
                <a:gd name="T6" fmla="*/ 49 w 95"/>
                <a:gd name="T7" fmla="*/ 43 h 148"/>
                <a:gd name="T8" fmla="*/ 45 w 95"/>
                <a:gd name="T9" fmla="*/ 57 h 148"/>
                <a:gd name="T10" fmla="*/ 38 w 95"/>
                <a:gd name="T11" fmla="*/ 64 h 148"/>
                <a:gd name="T12" fmla="*/ 32 w 95"/>
                <a:gd name="T13" fmla="*/ 65 h 148"/>
                <a:gd name="T14" fmla="*/ 28 w 95"/>
                <a:gd name="T15" fmla="*/ 63 h 148"/>
                <a:gd name="T16" fmla="*/ 23 w 95"/>
                <a:gd name="T17" fmla="*/ 63 h 148"/>
                <a:gd name="T18" fmla="*/ 14 w 95"/>
                <a:gd name="T19" fmla="*/ 69 h 148"/>
                <a:gd name="T20" fmla="*/ 7 w 95"/>
                <a:gd name="T21" fmla="*/ 80 h 148"/>
                <a:gd name="T22" fmla="*/ 7 w 95"/>
                <a:gd name="T23" fmla="*/ 93 h 148"/>
                <a:gd name="T24" fmla="*/ 0 w 95"/>
                <a:gd name="T25" fmla="*/ 109 h 148"/>
                <a:gd name="T26" fmla="*/ 1 w 95"/>
                <a:gd name="T27" fmla="*/ 115 h 148"/>
                <a:gd name="T28" fmla="*/ 3 w 95"/>
                <a:gd name="T29" fmla="*/ 119 h 148"/>
                <a:gd name="T30" fmla="*/ 9 w 95"/>
                <a:gd name="T31" fmla="*/ 122 h 148"/>
                <a:gd name="T32" fmla="*/ 14 w 95"/>
                <a:gd name="T33" fmla="*/ 125 h 148"/>
                <a:gd name="T34" fmla="*/ 15 w 95"/>
                <a:gd name="T35" fmla="*/ 130 h 148"/>
                <a:gd name="T36" fmla="*/ 15 w 95"/>
                <a:gd name="T37" fmla="*/ 136 h 148"/>
                <a:gd name="T38" fmla="*/ 78 w 95"/>
                <a:gd name="T39" fmla="*/ 133 h 148"/>
                <a:gd name="T40" fmla="*/ 80 w 95"/>
                <a:gd name="T41" fmla="*/ 122 h 148"/>
                <a:gd name="T42" fmla="*/ 69 w 95"/>
                <a:gd name="T43" fmla="*/ 115 h 148"/>
                <a:gd name="T44" fmla="*/ 62 w 95"/>
                <a:gd name="T45" fmla="*/ 106 h 148"/>
                <a:gd name="T46" fmla="*/ 59 w 95"/>
                <a:gd name="T47" fmla="*/ 93 h 148"/>
                <a:gd name="T48" fmla="*/ 56 w 95"/>
                <a:gd name="T49" fmla="*/ 92 h 148"/>
                <a:gd name="T50" fmla="*/ 59 w 95"/>
                <a:gd name="T51" fmla="*/ 90 h 148"/>
                <a:gd name="T52" fmla="*/ 63 w 95"/>
                <a:gd name="T53" fmla="*/ 82 h 148"/>
                <a:gd name="T54" fmla="*/ 65 w 95"/>
                <a:gd name="T55" fmla="*/ 77 h 148"/>
                <a:gd name="T56" fmla="*/ 65 w 95"/>
                <a:gd name="T57" fmla="*/ 73 h 148"/>
                <a:gd name="T58" fmla="*/ 62 w 95"/>
                <a:gd name="T59" fmla="*/ 69 h 148"/>
                <a:gd name="T60" fmla="*/ 57 w 95"/>
                <a:gd name="T61" fmla="*/ 66 h 148"/>
                <a:gd name="T62" fmla="*/ 55 w 95"/>
                <a:gd name="T63" fmla="*/ 61 h 148"/>
                <a:gd name="T64" fmla="*/ 56 w 95"/>
                <a:gd name="T65" fmla="*/ 53 h 148"/>
                <a:gd name="T66" fmla="*/ 65 w 95"/>
                <a:gd name="T67" fmla="*/ 52 h 148"/>
                <a:gd name="T68" fmla="*/ 69 w 95"/>
                <a:gd name="T69" fmla="*/ 48 h 148"/>
                <a:gd name="T70" fmla="*/ 72 w 95"/>
                <a:gd name="T71" fmla="*/ 41 h 148"/>
                <a:gd name="T72" fmla="*/ 67 w 95"/>
                <a:gd name="T73" fmla="*/ 32 h 148"/>
                <a:gd name="T74" fmla="*/ 65 w 95"/>
                <a:gd name="T75" fmla="*/ 26 h 148"/>
                <a:gd name="T76" fmla="*/ 66 w 95"/>
                <a:gd name="T77" fmla="*/ 18 h 148"/>
                <a:gd name="T78" fmla="*/ 66 w 95"/>
                <a:gd name="T79" fmla="*/ 10 h 148"/>
                <a:gd name="T80" fmla="*/ 63 w 95"/>
                <a:gd name="T81" fmla="*/ 4 h 148"/>
                <a:gd name="T82" fmla="*/ 59 w 95"/>
                <a:gd name="T83" fmla="*/ 1 h 148"/>
                <a:gd name="T84" fmla="*/ 54 w 95"/>
                <a:gd name="T85" fmla="*/ 0 h 1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
                <a:gd name="T130" fmla="*/ 0 h 148"/>
                <a:gd name="T131" fmla="*/ 95 w 95"/>
                <a:gd name="T132" fmla="*/ 148 h 1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 h="148">
                  <a:moveTo>
                    <a:pt x="63" y="0"/>
                  </a:moveTo>
                  <a:lnTo>
                    <a:pt x="60" y="7"/>
                  </a:lnTo>
                  <a:lnTo>
                    <a:pt x="63" y="23"/>
                  </a:lnTo>
                  <a:lnTo>
                    <a:pt x="58" y="46"/>
                  </a:lnTo>
                  <a:lnTo>
                    <a:pt x="53" y="62"/>
                  </a:lnTo>
                  <a:lnTo>
                    <a:pt x="45" y="69"/>
                  </a:lnTo>
                  <a:lnTo>
                    <a:pt x="38" y="70"/>
                  </a:lnTo>
                  <a:lnTo>
                    <a:pt x="33" y="68"/>
                  </a:lnTo>
                  <a:lnTo>
                    <a:pt x="27" y="68"/>
                  </a:lnTo>
                  <a:lnTo>
                    <a:pt x="17" y="74"/>
                  </a:lnTo>
                  <a:lnTo>
                    <a:pt x="8" y="86"/>
                  </a:lnTo>
                  <a:lnTo>
                    <a:pt x="8" y="100"/>
                  </a:lnTo>
                  <a:lnTo>
                    <a:pt x="0" y="118"/>
                  </a:lnTo>
                  <a:lnTo>
                    <a:pt x="1" y="124"/>
                  </a:lnTo>
                  <a:lnTo>
                    <a:pt x="3" y="129"/>
                  </a:lnTo>
                  <a:lnTo>
                    <a:pt x="11" y="132"/>
                  </a:lnTo>
                  <a:lnTo>
                    <a:pt x="16" y="135"/>
                  </a:lnTo>
                  <a:lnTo>
                    <a:pt x="18" y="140"/>
                  </a:lnTo>
                  <a:lnTo>
                    <a:pt x="18" y="147"/>
                  </a:lnTo>
                  <a:lnTo>
                    <a:pt x="92" y="144"/>
                  </a:lnTo>
                  <a:lnTo>
                    <a:pt x="94" y="132"/>
                  </a:lnTo>
                  <a:lnTo>
                    <a:pt x="81" y="124"/>
                  </a:lnTo>
                  <a:lnTo>
                    <a:pt x="73" y="115"/>
                  </a:lnTo>
                  <a:lnTo>
                    <a:pt x="69" y="100"/>
                  </a:lnTo>
                  <a:lnTo>
                    <a:pt x="66" y="99"/>
                  </a:lnTo>
                  <a:lnTo>
                    <a:pt x="69" y="97"/>
                  </a:lnTo>
                  <a:lnTo>
                    <a:pt x="74" y="89"/>
                  </a:lnTo>
                  <a:lnTo>
                    <a:pt x="76" y="83"/>
                  </a:lnTo>
                  <a:lnTo>
                    <a:pt x="76" y="79"/>
                  </a:lnTo>
                  <a:lnTo>
                    <a:pt x="73" y="75"/>
                  </a:lnTo>
                  <a:lnTo>
                    <a:pt x="67" y="71"/>
                  </a:lnTo>
                  <a:lnTo>
                    <a:pt x="65" y="66"/>
                  </a:lnTo>
                  <a:lnTo>
                    <a:pt x="66" y="57"/>
                  </a:lnTo>
                  <a:lnTo>
                    <a:pt x="76" y="56"/>
                  </a:lnTo>
                  <a:lnTo>
                    <a:pt x="81" y="52"/>
                  </a:lnTo>
                  <a:lnTo>
                    <a:pt x="84" y="44"/>
                  </a:lnTo>
                  <a:lnTo>
                    <a:pt x="78" y="35"/>
                  </a:lnTo>
                  <a:lnTo>
                    <a:pt x="76" y="28"/>
                  </a:lnTo>
                  <a:lnTo>
                    <a:pt x="77" y="19"/>
                  </a:lnTo>
                  <a:lnTo>
                    <a:pt x="77" y="11"/>
                  </a:lnTo>
                  <a:lnTo>
                    <a:pt x="74" y="4"/>
                  </a:lnTo>
                  <a:lnTo>
                    <a:pt x="69" y="1"/>
                  </a:lnTo>
                  <a:lnTo>
                    <a:pt x="63"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47" name="Freeform 481">
              <a:extLst>
                <a:ext uri="{FF2B5EF4-FFF2-40B4-BE49-F238E27FC236}">
                  <a16:creationId xmlns:a16="http://schemas.microsoft.com/office/drawing/2014/main" id="{37871D25-BE90-43C4-B3BD-D900B9B9DC53}"/>
                </a:ext>
              </a:extLst>
            </p:cNvPr>
            <p:cNvSpPr>
              <a:spLocks/>
            </p:cNvSpPr>
            <p:nvPr/>
          </p:nvSpPr>
          <p:spPr bwMode="auto">
            <a:xfrm>
              <a:off x="3253" y="2432"/>
              <a:ext cx="116" cy="197"/>
            </a:xfrm>
            <a:custGeom>
              <a:avLst/>
              <a:gdLst>
                <a:gd name="T0" fmla="*/ 16 w 136"/>
                <a:gd name="T1" fmla="*/ 0 h 212"/>
                <a:gd name="T2" fmla="*/ 115 w 136"/>
                <a:gd name="T3" fmla="*/ 43 h 212"/>
                <a:gd name="T4" fmla="*/ 113 w 136"/>
                <a:gd name="T5" fmla="*/ 82 h 212"/>
                <a:gd name="T6" fmla="*/ 105 w 136"/>
                <a:gd name="T7" fmla="*/ 81 h 212"/>
                <a:gd name="T8" fmla="*/ 101 w 136"/>
                <a:gd name="T9" fmla="*/ 83 h 212"/>
                <a:gd name="T10" fmla="*/ 96 w 136"/>
                <a:gd name="T11" fmla="*/ 88 h 212"/>
                <a:gd name="T12" fmla="*/ 96 w 136"/>
                <a:gd name="T13" fmla="*/ 92 h 212"/>
                <a:gd name="T14" fmla="*/ 95 w 136"/>
                <a:gd name="T15" fmla="*/ 99 h 212"/>
                <a:gd name="T16" fmla="*/ 90 w 136"/>
                <a:gd name="T17" fmla="*/ 103 h 212"/>
                <a:gd name="T18" fmla="*/ 89 w 136"/>
                <a:gd name="T19" fmla="*/ 106 h 212"/>
                <a:gd name="T20" fmla="*/ 89 w 136"/>
                <a:gd name="T21" fmla="*/ 110 h 212"/>
                <a:gd name="T22" fmla="*/ 90 w 136"/>
                <a:gd name="T23" fmla="*/ 113 h 212"/>
                <a:gd name="T24" fmla="*/ 89 w 136"/>
                <a:gd name="T25" fmla="*/ 112 h 212"/>
                <a:gd name="T26" fmla="*/ 92 w 136"/>
                <a:gd name="T27" fmla="*/ 117 h 212"/>
                <a:gd name="T28" fmla="*/ 94 w 136"/>
                <a:gd name="T29" fmla="*/ 120 h 212"/>
                <a:gd name="T30" fmla="*/ 95 w 136"/>
                <a:gd name="T31" fmla="*/ 124 h 212"/>
                <a:gd name="T32" fmla="*/ 93 w 136"/>
                <a:gd name="T33" fmla="*/ 133 h 212"/>
                <a:gd name="T34" fmla="*/ 93 w 136"/>
                <a:gd name="T35" fmla="*/ 141 h 212"/>
                <a:gd name="T36" fmla="*/ 100 w 136"/>
                <a:gd name="T37" fmla="*/ 163 h 212"/>
                <a:gd name="T38" fmla="*/ 90 w 136"/>
                <a:gd name="T39" fmla="*/ 165 h 212"/>
                <a:gd name="T40" fmla="*/ 83 w 136"/>
                <a:gd name="T41" fmla="*/ 168 h 212"/>
                <a:gd name="T42" fmla="*/ 78 w 136"/>
                <a:gd name="T43" fmla="*/ 174 h 212"/>
                <a:gd name="T44" fmla="*/ 77 w 136"/>
                <a:gd name="T45" fmla="*/ 182 h 212"/>
                <a:gd name="T46" fmla="*/ 71 w 136"/>
                <a:gd name="T47" fmla="*/ 186 h 212"/>
                <a:gd name="T48" fmla="*/ 61 w 136"/>
                <a:gd name="T49" fmla="*/ 186 h 212"/>
                <a:gd name="T50" fmla="*/ 58 w 136"/>
                <a:gd name="T51" fmla="*/ 185 h 212"/>
                <a:gd name="T52" fmla="*/ 55 w 136"/>
                <a:gd name="T53" fmla="*/ 184 h 212"/>
                <a:gd name="T54" fmla="*/ 53 w 136"/>
                <a:gd name="T55" fmla="*/ 186 h 212"/>
                <a:gd name="T56" fmla="*/ 43 w 136"/>
                <a:gd name="T57" fmla="*/ 190 h 212"/>
                <a:gd name="T58" fmla="*/ 10 w 136"/>
                <a:gd name="T59" fmla="*/ 196 h 212"/>
                <a:gd name="T60" fmla="*/ 10 w 136"/>
                <a:gd name="T61" fmla="*/ 191 h 212"/>
                <a:gd name="T62" fmla="*/ 9 w 136"/>
                <a:gd name="T63" fmla="*/ 189 h 212"/>
                <a:gd name="T64" fmla="*/ 4 w 136"/>
                <a:gd name="T65" fmla="*/ 185 h 212"/>
                <a:gd name="T66" fmla="*/ 2 w 136"/>
                <a:gd name="T67" fmla="*/ 180 h 212"/>
                <a:gd name="T68" fmla="*/ 2 w 136"/>
                <a:gd name="T69" fmla="*/ 169 h 212"/>
                <a:gd name="T70" fmla="*/ 9 w 136"/>
                <a:gd name="T71" fmla="*/ 169 h 212"/>
                <a:gd name="T72" fmla="*/ 14 w 136"/>
                <a:gd name="T73" fmla="*/ 167 h 212"/>
                <a:gd name="T74" fmla="*/ 16 w 136"/>
                <a:gd name="T75" fmla="*/ 161 h 212"/>
                <a:gd name="T76" fmla="*/ 12 w 136"/>
                <a:gd name="T77" fmla="*/ 149 h 212"/>
                <a:gd name="T78" fmla="*/ 10 w 136"/>
                <a:gd name="T79" fmla="*/ 140 h 212"/>
                <a:gd name="T80" fmla="*/ 11 w 136"/>
                <a:gd name="T81" fmla="*/ 134 h 212"/>
                <a:gd name="T82" fmla="*/ 12 w 136"/>
                <a:gd name="T83" fmla="*/ 130 h 212"/>
                <a:gd name="T84" fmla="*/ 10 w 136"/>
                <a:gd name="T85" fmla="*/ 125 h 212"/>
                <a:gd name="T86" fmla="*/ 9 w 136"/>
                <a:gd name="T87" fmla="*/ 121 h 212"/>
                <a:gd name="T88" fmla="*/ 5 w 136"/>
                <a:gd name="T89" fmla="*/ 117 h 212"/>
                <a:gd name="T90" fmla="*/ 3 w 136"/>
                <a:gd name="T91" fmla="*/ 116 h 212"/>
                <a:gd name="T92" fmla="*/ 0 w 136"/>
                <a:gd name="T93" fmla="*/ 117 h 212"/>
                <a:gd name="T94" fmla="*/ 3 w 136"/>
                <a:gd name="T95" fmla="*/ 96 h 212"/>
                <a:gd name="T96" fmla="*/ 3 w 136"/>
                <a:gd name="T97" fmla="*/ 89 h 212"/>
                <a:gd name="T98" fmla="*/ 9 w 136"/>
                <a:gd name="T99" fmla="*/ 83 h 212"/>
                <a:gd name="T100" fmla="*/ 16 w 136"/>
                <a:gd name="T101" fmla="*/ 75 h 212"/>
                <a:gd name="T102" fmla="*/ 16 w 136"/>
                <a:gd name="T103" fmla="*/ 53 h 212"/>
                <a:gd name="T104" fmla="*/ 19 w 136"/>
                <a:gd name="T105" fmla="*/ 37 h 212"/>
                <a:gd name="T106" fmla="*/ 22 w 136"/>
                <a:gd name="T107" fmla="*/ 28 h 212"/>
                <a:gd name="T108" fmla="*/ 19 w 136"/>
                <a:gd name="T109" fmla="*/ 18 h 212"/>
                <a:gd name="T110" fmla="*/ 16 w 136"/>
                <a:gd name="T111" fmla="*/ 0 h 2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
                <a:gd name="T169" fmla="*/ 0 h 212"/>
                <a:gd name="T170" fmla="*/ 136 w 136"/>
                <a:gd name="T171" fmla="*/ 212 h 2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 h="212">
                  <a:moveTo>
                    <a:pt x="19" y="0"/>
                  </a:moveTo>
                  <a:lnTo>
                    <a:pt x="135" y="46"/>
                  </a:lnTo>
                  <a:lnTo>
                    <a:pt x="133" y="88"/>
                  </a:lnTo>
                  <a:lnTo>
                    <a:pt x="123" y="87"/>
                  </a:lnTo>
                  <a:lnTo>
                    <a:pt x="118" y="89"/>
                  </a:lnTo>
                  <a:lnTo>
                    <a:pt x="113" y="95"/>
                  </a:lnTo>
                  <a:lnTo>
                    <a:pt x="113" y="99"/>
                  </a:lnTo>
                  <a:lnTo>
                    <a:pt x="111" y="106"/>
                  </a:lnTo>
                  <a:lnTo>
                    <a:pt x="105" y="111"/>
                  </a:lnTo>
                  <a:lnTo>
                    <a:pt x="104" y="114"/>
                  </a:lnTo>
                  <a:lnTo>
                    <a:pt x="104" y="118"/>
                  </a:lnTo>
                  <a:lnTo>
                    <a:pt x="105" y="122"/>
                  </a:lnTo>
                  <a:lnTo>
                    <a:pt x="104" y="121"/>
                  </a:lnTo>
                  <a:lnTo>
                    <a:pt x="108" y="126"/>
                  </a:lnTo>
                  <a:lnTo>
                    <a:pt x="110" y="129"/>
                  </a:lnTo>
                  <a:lnTo>
                    <a:pt x="111" y="133"/>
                  </a:lnTo>
                  <a:lnTo>
                    <a:pt x="109" y="143"/>
                  </a:lnTo>
                  <a:lnTo>
                    <a:pt x="109" y="152"/>
                  </a:lnTo>
                  <a:lnTo>
                    <a:pt x="117" y="175"/>
                  </a:lnTo>
                  <a:lnTo>
                    <a:pt x="105" y="178"/>
                  </a:lnTo>
                  <a:lnTo>
                    <a:pt x="97" y="181"/>
                  </a:lnTo>
                  <a:lnTo>
                    <a:pt x="92" y="187"/>
                  </a:lnTo>
                  <a:lnTo>
                    <a:pt x="90" y="196"/>
                  </a:lnTo>
                  <a:lnTo>
                    <a:pt x="83" y="200"/>
                  </a:lnTo>
                  <a:lnTo>
                    <a:pt x="72" y="200"/>
                  </a:lnTo>
                  <a:lnTo>
                    <a:pt x="68" y="199"/>
                  </a:lnTo>
                  <a:lnTo>
                    <a:pt x="64" y="198"/>
                  </a:lnTo>
                  <a:lnTo>
                    <a:pt x="62" y="200"/>
                  </a:lnTo>
                  <a:lnTo>
                    <a:pt x="50" y="205"/>
                  </a:lnTo>
                  <a:lnTo>
                    <a:pt x="12" y="211"/>
                  </a:lnTo>
                  <a:lnTo>
                    <a:pt x="12" y="206"/>
                  </a:lnTo>
                  <a:lnTo>
                    <a:pt x="10" y="203"/>
                  </a:lnTo>
                  <a:lnTo>
                    <a:pt x="5" y="199"/>
                  </a:lnTo>
                  <a:lnTo>
                    <a:pt x="2" y="194"/>
                  </a:lnTo>
                  <a:lnTo>
                    <a:pt x="2" y="182"/>
                  </a:lnTo>
                  <a:lnTo>
                    <a:pt x="11" y="182"/>
                  </a:lnTo>
                  <a:lnTo>
                    <a:pt x="16" y="180"/>
                  </a:lnTo>
                  <a:lnTo>
                    <a:pt x="19" y="173"/>
                  </a:lnTo>
                  <a:lnTo>
                    <a:pt x="14" y="160"/>
                  </a:lnTo>
                  <a:lnTo>
                    <a:pt x="12" y="151"/>
                  </a:lnTo>
                  <a:lnTo>
                    <a:pt x="13" y="144"/>
                  </a:lnTo>
                  <a:lnTo>
                    <a:pt x="14" y="140"/>
                  </a:lnTo>
                  <a:lnTo>
                    <a:pt x="12" y="135"/>
                  </a:lnTo>
                  <a:lnTo>
                    <a:pt x="10" y="130"/>
                  </a:lnTo>
                  <a:lnTo>
                    <a:pt x="6" y="126"/>
                  </a:lnTo>
                  <a:lnTo>
                    <a:pt x="4" y="125"/>
                  </a:lnTo>
                  <a:lnTo>
                    <a:pt x="0" y="126"/>
                  </a:lnTo>
                  <a:lnTo>
                    <a:pt x="4" y="103"/>
                  </a:lnTo>
                  <a:lnTo>
                    <a:pt x="4" y="96"/>
                  </a:lnTo>
                  <a:lnTo>
                    <a:pt x="10" y="89"/>
                  </a:lnTo>
                  <a:lnTo>
                    <a:pt x="19" y="81"/>
                  </a:lnTo>
                  <a:lnTo>
                    <a:pt x="19" y="57"/>
                  </a:lnTo>
                  <a:lnTo>
                    <a:pt x="22" y="40"/>
                  </a:lnTo>
                  <a:lnTo>
                    <a:pt x="26" y="30"/>
                  </a:lnTo>
                  <a:lnTo>
                    <a:pt x="22" y="19"/>
                  </a:lnTo>
                  <a:lnTo>
                    <a:pt x="19"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48" name="Freeform 482">
              <a:extLst>
                <a:ext uri="{FF2B5EF4-FFF2-40B4-BE49-F238E27FC236}">
                  <a16:creationId xmlns:a16="http://schemas.microsoft.com/office/drawing/2014/main" id="{6233A9C0-6304-42C6-99F6-E640DA3603AB}"/>
                </a:ext>
              </a:extLst>
            </p:cNvPr>
            <p:cNvSpPr>
              <a:spLocks/>
            </p:cNvSpPr>
            <p:nvPr/>
          </p:nvSpPr>
          <p:spPr bwMode="auto">
            <a:xfrm>
              <a:off x="3342" y="2439"/>
              <a:ext cx="203" cy="230"/>
            </a:xfrm>
            <a:custGeom>
              <a:avLst/>
              <a:gdLst>
                <a:gd name="T0" fmla="*/ 173 w 237"/>
                <a:gd name="T1" fmla="*/ 0 h 249"/>
                <a:gd name="T2" fmla="*/ 166 w 237"/>
                <a:gd name="T3" fmla="*/ 7 h 249"/>
                <a:gd name="T4" fmla="*/ 158 w 237"/>
                <a:gd name="T5" fmla="*/ 14 h 249"/>
                <a:gd name="T6" fmla="*/ 147 w 237"/>
                <a:gd name="T7" fmla="*/ 19 h 249"/>
                <a:gd name="T8" fmla="*/ 26 w 237"/>
                <a:gd name="T9" fmla="*/ 19 h 249"/>
                <a:gd name="T10" fmla="*/ 26 w 237"/>
                <a:gd name="T11" fmla="*/ 75 h 249"/>
                <a:gd name="T12" fmla="*/ 15 w 237"/>
                <a:gd name="T13" fmla="*/ 74 h 249"/>
                <a:gd name="T14" fmla="*/ 11 w 237"/>
                <a:gd name="T15" fmla="*/ 77 h 249"/>
                <a:gd name="T16" fmla="*/ 8 w 237"/>
                <a:gd name="T17" fmla="*/ 81 h 249"/>
                <a:gd name="T18" fmla="*/ 5 w 237"/>
                <a:gd name="T19" fmla="*/ 91 h 249"/>
                <a:gd name="T20" fmla="*/ 2 w 237"/>
                <a:gd name="T21" fmla="*/ 94 h 249"/>
                <a:gd name="T22" fmla="*/ 0 w 237"/>
                <a:gd name="T23" fmla="*/ 100 h 249"/>
                <a:gd name="T24" fmla="*/ 3 w 237"/>
                <a:gd name="T25" fmla="*/ 111 h 249"/>
                <a:gd name="T26" fmla="*/ 4 w 237"/>
                <a:gd name="T27" fmla="*/ 114 h 249"/>
                <a:gd name="T28" fmla="*/ 5 w 237"/>
                <a:gd name="T29" fmla="*/ 120 h 249"/>
                <a:gd name="T30" fmla="*/ 3 w 237"/>
                <a:gd name="T31" fmla="*/ 126 h 249"/>
                <a:gd name="T32" fmla="*/ 4 w 237"/>
                <a:gd name="T33" fmla="*/ 139 h 249"/>
                <a:gd name="T34" fmla="*/ 11 w 237"/>
                <a:gd name="T35" fmla="*/ 155 h 249"/>
                <a:gd name="T36" fmla="*/ 15 w 237"/>
                <a:gd name="T37" fmla="*/ 164 h 249"/>
                <a:gd name="T38" fmla="*/ 27 w 237"/>
                <a:gd name="T39" fmla="*/ 176 h 249"/>
                <a:gd name="T40" fmla="*/ 38 w 237"/>
                <a:gd name="T41" fmla="*/ 191 h 249"/>
                <a:gd name="T42" fmla="*/ 48 w 237"/>
                <a:gd name="T43" fmla="*/ 209 h 249"/>
                <a:gd name="T44" fmla="*/ 56 w 237"/>
                <a:gd name="T45" fmla="*/ 215 h 249"/>
                <a:gd name="T46" fmla="*/ 63 w 237"/>
                <a:gd name="T47" fmla="*/ 218 h 249"/>
                <a:gd name="T48" fmla="*/ 69 w 237"/>
                <a:gd name="T49" fmla="*/ 221 h 249"/>
                <a:gd name="T50" fmla="*/ 73 w 237"/>
                <a:gd name="T51" fmla="*/ 222 h 249"/>
                <a:gd name="T52" fmla="*/ 81 w 237"/>
                <a:gd name="T53" fmla="*/ 227 h 249"/>
                <a:gd name="T54" fmla="*/ 93 w 237"/>
                <a:gd name="T55" fmla="*/ 229 h 249"/>
                <a:gd name="T56" fmla="*/ 111 w 237"/>
                <a:gd name="T57" fmla="*/ 229 h 249"/>
                <a:gd name="T58" fmla="*/ 140 w 237"/>
                <a:gd name="T59" fmla="*/ 226 h 249"/>
                <a:gd name="T60" fmla="*/ 161 w 237"/>
                <a:gd name="T61" fmla="*/ 224 h 249"/>
                <a:gd name="T62" fmla="*/ 167 w 237"/>
                <a:gd name="T63" fmla="*/ 221 h 249"/>
                <a:gd name="T64" fmla="*/ 170 w 237"/>
                <a:gd name="T65" fmla="*/ 218 h 249"/>
                <a:gd name="T66" fmla="*/ 166 w 237"/>
                <a:gd name="T67" fmla="*/ 202 h 249"/>
                <a:gd name="T68" fmla="*/ 158 w 237"/>
                <a:gd name="T69" fmla="*/ 191 h 249"/>
                <a:gd name="T70" fmla="*/ 150 w 237"/>
                <a:gd name="T71" fmla="*/ 182 h 249"/>
                <a:gd name="T72" fmla="*/ 145 w 237"/>
                <a:gd name="T73" fmla="*/ 176 h 249"/>
                <a:gd name="T74" fmla="*/ 140 w 237"/>
                <a:gd name="T75" fmla="*/ 173 h 249"/>
                <a:gd name="T76" fmla="*/ 139 w 237"/>
                <a:gd name="T77" fmla="*/ 170 h 249"/>
                <a:gd name="T78" fmla="*/ 144 w 237"/>
                <a:gd name="T79" fmla="*/ 165 h 249"/>
                <a:gd name="T80" fmla="*/ 144 w 237"/>
                <a:gd name="T81" fmla="*/ 145 h 249"/>
                <a:gd name="T82" fmla="*/ 146 w 237"/>
                <a:gd name="T83" fmla="*/ 136 h 249"/>
                <a:gd name="T84" fmla="*/ 153 w 237"/>
                <a:gd name="T85" fmla="*/ 128 h 249"/>
                <a:gd name="T86" fmla="*/ 161 w 237"/>
                <a:gd name="T87" fmla="*/ 120 h 249"/>
                <a:gd name="T88" fmla="*/ 167 w 237"/>
                <a:gd name="T89" fmla="*/ 107 h 249"/>
                <a:gd name="T90" fmla="*/ 172 w 237"/>
                <a:gd name="T91" fmla="*/ 98 h 249"/>
                <a:gd name="T92" fmla="*/ 173 w 237"/>
                <a:gd name="T93" fmla="*/ 89 h 249"/>
                <a:gd name="T94" fmla="*/ 180 w 237"/>
                <a:gd name="T95" fmla="*/ 79 h 249"/>
                <a:gd name="T96" fmla="*/ 189 w 237"/>
                <a:gd name="T97" fmla="*/ 70 h 249"/>
                <a:gd name="T98" fmla="*/ 198 w 237"/>
                <a:gd name="T99" fmla="*/ 66 h 249"/>
                <a:gd name="T100" fmla="*/ 202 w 237"/>
                <a:gd name="T101" fmla="*/ 61 h 249"/>
                <a:gd name="T102" fmla="*/ 188 w 237"/>
                <a:gd name="T103" fmla="*/ 34 h 249"/>
                <a:gd name="T104" fmla="*/ 185 w 237"/>
                <a:gd name="T105" fmla="*/ 28 h 249"/>
                <a:gd name="T106" fmla="*/ 182 w 237"/>
                <a:gd name="T107" fmla="*/ 20 h 249"/>
                <a:gd name="T108" fmla="*/ 182 w 237"/>
                <a:gd name="T109" fmla="*/ 15 h 249"/>
                <a:gd name="T110" fmla="*/ 176 w 237"/>
                <a:gd name="T111" fmla="*/ 6 h 249"/>
                <a:gd name="T112" fmla="*/ 173 w 237"/>
                <a:gd name="T113" fmla="*/ 0 h 2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7"/>
                <a:gd name="T172" fmla="*/ 0 h 249"/>
                <a:gd name="T173" fmla="*/ 237 w 237"/>
                <a:gd name="T174" fmla="*/ 249 h 2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7" h="249">
                  <a:moveTo>
                    <a:pt x="202" y="0"/>
                  </a:moveTo>
                  <a:lnTo>
                    <a:pt x="194" y="8"/>
                  </a:lnTo>
                  <a:lnTo>
                    <a:pt x="185" y="15"/>
                  </a:lnTo>
                  <a:lnTo>
                    <a:pt x="172" y="21"/>
                  </a:lnTo>
                  <a:lnTo>
                    <a:pt x="30" y="21"/>
                  </a:lnTo>
                  <a:lnTo>
                    <a:pt x="30" y="81"/>
                  </a:lnTo>
                  <a:lnTo>
                    <a:pt x="18" y="80"/>
                  </a:lnTo>
                  <a:lnTo>
                    <a:pt x="13" y="83"/>
                  </a:lnTo>
                  <a:lnTo>
                    <a:pt x="9" y="88"/>
                  </a:lnTo>
                  <a:lnTo>
                    <a:pt x="6" y="99"/>
                  </a:lnTo>
                  <a:lnTo>
                    <a:pt x="2" y="102"/>
                  </a:lnTo>
                  <a:lnTo>
                    <a:pt x="0" y="108"/>
                  </a:lnTo>
                  <a:lnTo>
                    <a:pt x="4" y="120"/>
                  </a:lnTo>
                  <a:lnTo>
                    <a:pt x="5" y="123"/>
                  </a:lnTo>
                  <a:lnTo>
                    <a:pt x="6" y="130"/>
                  </a:lnTo>
                  <a:lnTo>
                    <a:pt x="4" y="136"/>
                  </a:lnTo>
                  <a:lnTo>
                    <a:pt x="5" y="150"/>
                  </a:lnTo>
                  <a:lnTo>
                    <a:pt x="13" y="168"/>
                  </a:lnTo>
                  <a:lnTo>
                    <a:pt x="18" y="178"/>
                  </a:lnTo>
                  <a:lnTo>
                    <a:pt x="31" y="191"/>
                  </a:lnTo>
                  <a:lnTo>
                    <a:pt x="44" y="207"/>
                  </a:lnTo>
                  <a:lnTo>
                    <a:pt x="56" y="226"/>
                  </a:lnTo>
                  <a:lnTo>
                    <a:pt x="65" y="233"/>
                  </a:lnTo>
                  <a:lnTo>
                    <a:pt x="73" y="236"/>
                  </a:lnTo>
                  <a:lnTo>
                    <a:pt x="81" y="239"/>
                  </a:lnTo>
                  <a:lnTo>
                    <a:pt x="85" y="240"/>
                  </a:lnTo>
                  <a:lnTo>
                    <a:pt x="94" y="246"/>
                  </a:lnTo>
                  <a:lnTo>
                    <a:pt x="109" y="248"/>
                  </a:lnTo>
                  <a:lnTo>
                    <a:pt x="130" y="248"/>
                  </a:lnTo>
                  <a:lnTo>
                    <a:pt x="164" y="245"/>
                  </a:lnTo>
                  <a:lnTo>
                    <a:pt x="188" y="242"/>
                  </a:lnTo>
                  <a:lnTo>
                    <a:pt x="195" y="239"/>
                  </a:lnTo>
                  <a:lnTo>
                    <a:pt x="199" y="236"/>
                  </a:lnTo>
                  <a:lnTo>
                    <a:pt x="194" y="219"/>
                  </a:lnTo>
                  <a:lnTo>
                    <a:pt x="184" y="207"/>
                  </a:lnTo>
                  <a:lnTo>
                    <a:pt x="175" y="197"/>
                  </a:lnTo>
                  <a:lnTo>
                    <a:pt x="169" y="191"/>
                  </a:lnTo>
                  <a:lnTo>
                    <a:pt x="164" y="187"/>
                  </a:lnTo>
                  <a:lnTo>
                    <a:pt x="162" y="184"/>
                  </a:lnTo>
                  <a:lnTo>
                    <a:pt x="168" y="179"/>
                  </a:lnTo>
                  <a:lnTo>
                    <a:pt x="168" y="157"/>
                  </a:lnTo>
                  <a:lnTo>
                    <a:pt x="171" y="147"/>
                  </a:lnTo>
                  <a:lnTo>
                    <a:pt x="179" y="139"/>
                  </a:lnTo>
                  <a:lnTo>
                    <a:pt x="188" y="130"/>
                  </a:lnTo>
                  <a:lnTo>
                    <a:pt x="195" y="116"/>
                  </a:lnTo>
                  <a:lnTo>
                    <a:pt x="201" y="106"/>
                  </a:lnTo>
                  <a:lnTo>
                    <a:pt x="202" y="96"/>
                  </a:lnTo>
                  <a:lnTo>
                    <a:pt x="210" y="86"/>
                  </a:lnTo>
                  <a:lnTo>
                    <a:pt x="221" y="76"/>
                  </a:lnTo>
                  <a:lnTo>
                    <a:pt x="231" y="71"/>
                  </a:lnTo>
                  <a:lnTo>
                    <a:pt x="236" y="66"/>
                  </a:lnTo>
                  <a:lnTo>
                    <a:pt x="219" y="37"/>
                  </a:lnTo>
                  <a:lnTo>
                    <a:pt x="216" y="30"/>
                  </a:lnTo>
                  <a:lnTo>
                    <a:pt x="213" y="22"/>
                  </a:lnTo>
                  <a:lnTo>
                    <a:pt x="213" y="16"/>
                  </a:lnTo>
                  <a:lnTo>
                    <a:pt x="205" y="6"/>
                  </a:lnTo>
                  <a:lnTo>
                    <a:pt x="202"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49" name="Freeform 483">
              <a:extLst>
                <a:ext uri="{FF2B5EF4-FFF2-40B4-BE49-F238E27FC236}">
                  <a16:creationId xmlns:a16="http://schemas.microsoft.com/office/drawing/2014/main" id="{ACFB21F1-DFEF-4C53-B209-E369AE72585F}"/>
                </a:ext>
              </a:extLst>
            </p:cNvPr>
            <p:cNvSpPr>
              <a:spLocks/>
            </p:cNvSpPr>
            <p:nvPr/>
          </p:nvSpPr>
          <p:spPr bwMode="auto">
            <a:xfrm>
              <a:off x="3255" y="2593"/>
              <a:ext cx="135" cy="79"/>
            </a:xfrm>
            <a:custGeom>
              <a:avLst/>
              <a:gdLst>
                <a:gd name="T0" fmla="*/ 97 w 158"/>
                <a:gd name="T1" fmla="*/ 0 h 85"/>
                <a:gd name="T2" fmla="*/ 87 w 158"/>
                <a:gd name="T3" fmla="*/ 4 h 85"/>
                <a:gd name="T4" fmla="*/ 79 w 158"/>
                <a:gd name="T5" fmla="*/ 7 h 85"/>
                <a:gd name="T6" fmla="*/ 77 w 158"/>
                <a:gd name="T7" fmla="*/ 12 h 85"/>
                <a:gd name="T8" fmla="*/ 73 w 158"/>
                <a:gd name="T9" fmla="*/ 20 h 85"/>
                <a:gd name="T10" fmla="*/ 68 w 158"/>
                <a:gd name="T11" fmla="*/ 26 h 85"/>
                <a:gd name="T12" fmla="*/ 62 w 158"/>
                <a:gd name="T13" fmla="*/ 26 h 85"/>
                <a:gd name="T14" fmla="*/ 55 w 158"/>
                <a:gd name="T15" fmla="*/ 23 h 85"/>
                <a:gd name="T16" fmla="*/ 54 w 158"/>
                <a:gd name="T17" fmla="*/ 22 h 85"/>
                <a:gd name="T18" fmla="*/ 49 w 158"/>
                <a:gd name="T19" fmla="*/ 24 h 85"/>
                <a:gd name="T20" fmla="*/ 22 w 158"/>
                <a:gd name="T21" fmla="*/ 33 h 85"/>
                <a:gd name="T22" fmla="*/ 8 w 158"/>
                <a:gd name="T23" fmla="*/ 35 h 85"/>
                <a:gd name="T24" fmla="*/ 7 w 158"/>
                <a:gd name="T25" fmla="*/ 38 h 85"/>
                <a:gd name="T26" fmla="*/ 2 w 158"/>
                <a:gd name="T27" fmla="*/ 46 h 85"/>
                <a:gd name="T28" fmla="*/ 0 w 158"/>
                <a:gd name="T29" fmla="*/ 46 h 85"/>
                <a:gd name="T30" fmla="*/ 0 w 158"/>
                <a:gd name="T31" fmla="*/ 47 h 85"/>
                <a:gd name="T32" fmla="*/ 2 w 158"/>
                <a:gd name="T33" fmla="*/ 48 h 85"/>
                <a:gd name="T34" fmla="*/ 3 w 158"/>
                <a:gd name="T35" fmla="*/ 53 h 85"/>
                <a:gd name="T36" fmla="*/ 4 w 158"/>
                <a:gd name="T37" fmla="*/ 59 h 85"/>
                <a:gd name="T38" fmla="*/ 10 w 158"/>
                <a:gd name="T39" fmla="*/ 70 h 85"/>
                <a:gd name="T40" fmla="*/ 22 w 158"/>
                <a:gd name="T41" fmla="*/ 78 h 85"/>
                <a:gd name="T42" fmla="*/ 32 w 158"/>
                <a:gd name="T43" fmla="*/ 68 h 85"/>
                <a:gd name="T44" fmla="*/ 37 w 158"/>
                <a:gd name="T45" fmla="*/ 62 h 85"/>
                <a:gd name="T46" fmla="*/ 44 w 158"/>
                <a:gd name="T47" fmla="*/ 57 h 85"/>
                <a:gd name="T48" fmla="*/ 52 w 158"/>
                <a:gd name="T49" fmla="*/ 56 h 85"/>
                <a:gd name="T50" fmla="*/ 56 w 158"/>
                <a:gd name="T51" fmla="*/ 65 h 85"/>
                <a:gd name="T52" fmla="*/ 66 w 158"/>
                <a:gd name="T53" fmla="*/ 63 h 85"/>
                <a:gd name="T54" fmla="*/ 81 w 158"/>
                <a:gd name="T55" fmla="*/ 63 h 85"/>
                <a:gd name="T56" fmla="*/ 106 w 158"/>
                <a:gd name="T57" fmla="*/ 58 h 85"/>
                <a:gd name="T58" fmla="*/ 134 w 158"/>
                <a:gd name="T59" fmla="*/ 52 h 85"/>
                <a:gd name="T60" fmla="*/ 126 w 158"/>
                <a:gd name="T61" fmla="*/ 41 h 85"/>
                <a:gd name="T62" fmla="*/ 112 w 158"/>
                <a:gd name="T63" fmla="*/ 20 h 85"/>
                <a:gd name="T64" fmla="*/ 97 w 158"/>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85"/>
                <a:gd name="T101" fmla="*/ 158 w 158"/>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85">
                  <a:moveTo>
                    <a:pt x="114" y="0"/>
                  </a:moveTo>
                  <a:lnTo>
                    <a:pt x="102" y="4"/>
                  </a:lnTo>
                  <a:lnTo>
                    <a:pt x="93" y="7"/>
                  </a:lnTo>
                  <a:lnTo>
                    <a:pt x="90" y="13"/>
                  </a:lnTo>
                  <a:lnTo>
                    <a:pt x="85" y="22"/>
                  </a:lnTo>
                  <a:lnTo>
                    <a:pt x="80" y="28"/>
                  </a:lnTo>
                  <a:lnTo>
                    <a:pt x="73" y="28"/>
                  </a:lnTo>
                  <a:lnTo>
                    <a:pt x="64" y="25"/>
                  </a:lnTo>
                  <a:lnTo>
                    <a:pt x="63" y="24"/>
                  </a:lnTo>
                  <a:lnTo>
                    <a:pt x="57" y="26"/>
                  </a:lnTo>
                  <a:lnTo>
                    <a:pt x="26" y="35"/>
                  </a:lnTo>
                  <a:lnTo>
                    <a:pt x="9" y="38"/>
                  </a:lnTo>
                  <a:lnTo>
                    <a:pt x="8" y="41"/>
                  </a:lnTo>
                  <a:lnTo>
                    <a:pt x="2" y="49"/>
                  </a:lnTo>
                  <a:lnTo>
                    <a:pt x="0" y="49"/>
                  </a:lnTo>
                  <a:lnTo>
                    <a:pt x="0" y="51"/>
                  </a:lnTo>
                  <a:lnTo>
                    <a:pt x="2" y="52"/>
                  </a:lnTo>
                  <a:lnTo>
                    <a:pt x="3" y="57"/>
                  </a:lnTo>
                  <a:lnTo>
                    <a:pt x="5" y="64"/>
                  </a:lnTo>
                  <a:lnTo>
                    <a:pt x="12" y="75"/>
                  </a:lnTo>
                  <a:lnTo>
                    <a:pt x="26" y="84"/>
                  </a:lnTo>
                  <a:lnTo>
                    <a:pt x="38" y="73"/>
                  </a:lnTo>
                  <a:lnTo>
                    <a:pt x="43" y="67"/>
                  </a:lnTo>
                  <a:lnTo>
                    <a:pt x="51" y="61"/>
                  </a:lnTo>
                  <a:lnTo>
                    <a:pt x="61" y="60"/>
                  </a:lnTo>
                  <a:lnTo>
                    <a:pt x="66" y="70"/>
                  </a:lnTo>
                  <a:lnTo>
                    <a:pt x="77" y="68"/>
                  </a:lnTo>
                  <a:lnTo>
                    <a:pt x="95" y="68"/>
                  </a:lnTo>
                  <a:lnTo>
                    <a:pt x="124" y="62"/>
                  </a:lnTo>
                  <a:lnTo>
                    <a:pt x="157" y="56"/>
                  </a:lnTo>
                  <a:lnTo>
                    <a:pt x="148" y="44"/>
                  </a:lnTo>
                  <a:lnTo>
                    <a:pt x="131" y="22"/>
                  </a:lnTo>
                  <a:lnTo>
                    <a:pt x="114"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50" name="Freeform 484">
              <a:extLst>
                <a:ext uri="{FF2B5EF4-FFF2-40B4-BE49-F238E27FC236}">
                  <a16:creationId xmlns:a16="http://schemas.microsoft.com/office/drawing/2014/main" id="{F2990320-BBC2-450C-BFD1-1FFE4DD57413}"/>
                </a:ext>
              </a:extLst>
            </p:cNvPr>
            <p:cNvSpPr>
              <a:spLocks/>
            </p:cNvSpPr>
            <p:nvPr/>
          </p:nvSpPr>
          <p:spPr bwMode="auto">
            <a:xfrm>
              <a:off x="3190" y="2683"/>
              <a:ext cx="69" cy="77"/>
            </a:xfrm>
            <a:custGeom>
              <a:avLst/>
              <a:gdLst>
                <a:gd name="T0" fmla="*/ 28 w 80"/>
                <a:gd name="T1" fmla="*/ 2 h 83"/>
                <a:gd name="T2" fmla="*/ 47 w 80"/>
                <a:gd name="T3" fmla="*/ 0 h 83"/>
                <a:gd name="T4" fmla="*/ 48 w 80"/>
                <a:gd name="T5" fmla="*/ 10 h 83"/>
                <a:gd name="T6" fmla="*/ 66 w 80"/>
                <a:gd name="T7" fmla="*/ 10 h 83"/>
                <a:gd name="T8" fmla="*/ 66 w 80"/>
                <a:gd name="T9" fmla="*/ 22 h 83"/>
                <a:gd name="T10" fmla="*/ 65 w 80"/>
                <a:gd name="T11" fmla="*/ 23 h 83"/>
                <a:gd name="T12" fmla="*/ 61 w 80"/>
                <a:gd name="T13" fmla="*/ 27 h 83"/>
                <a:gd name="T14" fmla="*/ 61 w 80"/>
                <a:gd name="T15" fmla="*/ 32 h 83"/>
                <a:gd name="T16" fmla="*/ 68 w 80"/>
                <a:gd name="T17" fmla="*/ 34 h 83"/>
                <a:gd name="T18" fmla="*/ 68 w 80"/>
                <a:gd name="T19" fmla="*/ 43 h 83"/>
                <a:gd name="T20" fmla="*/ 66 w 80"/>
                <a:gd name="T21" fmla="*/ 49 h 83"/>
                <a:gd name="T22" fmla="*/ 65 w 80"/>
                <a:gd name="T23" fmla="*/ 55 h 83"/>
                <a:gd name="T24" fmla="*/ 53 w 80"/>
                <a:gd name="T25" fmla="*/ 61 h 83"/>
                <a:gd name="T26" fmla="*/ 43 w 80"/>
                <a:gd name="T27" fmla="*/ 62 h 83"/>
                <a:gd name="T28" fmla="*/ 40 w 80"/>
                <a:gd name="T29" fmla="*/ 57 h 83"/>
                <a:gd name="T30" fmla="*/ 37 w 80"/>
                <a:gd name="T31" fmla="*/ 62 h 83"/>
                <a:gd name="T32" fmla="*/ 29 w 80"/>
                <a:gd name="T33" fmla="*/ 65 h 83"/>
                <a:gd name="T34" fmla="*/ 21 w 80"/>
                <a:gd name="T35" fmla="*/ 76 h 83"/>
                <a:gd name="T36" fmla="*/ 19 w 80"/>
                <a:gd name="T37" fmla="*/ 69 h 83"/>
                <a:gd name="T38" fmla="*/ 19 w 80"/>
                <a:gd name="T39" fmla="*/ 65 h 83"/>
                <a:gd name="T40" fmla="*/ 14 w 80"/>
                <a:gd name="T41" fmla="*/ 62 h 83"/>
                <a:gd name="T42" fmla="*/ 9 w 80"/>
                <a:gd name="T43" fmla="*/ 57 h 83"/>
                <a:gd name="T44" fmla="*/ 3 w 80"/>
                <a:gd name="T45" fmla="*/ 52 h 83"/>
                <a:gd name="T46" fmla="*/ 0 w 80"/>
                <a:gd name="T47" fmla="*/ 44 h 83"/>
                <a:gd name="T48" fmla="*/ 0 w 80"/>
                <a:gd name="T49" fmla="*/ 40 h 83"/>
                <a:gd name="T50" fmla="*/ 5 w 80"/>
                <a:gd name="T51" fmla="*/ 15 h 83"/>
                <a:gd name="T52" fmla="*/ 23 w 80"/>
                <a:gd name="T53" fmla="*/ 16 h 83"/>
                <a:gd name="T54" fmla="*/ 26 w 80"/>
                <a:gd name="T55" fmla="*/ 16 h 83"/>
                <a:gd name="T56" fmla="*/ 27 w 80"/>
                <a:gd name="T57" fmla="*/ 13 h 83"/>
                <a:gd name="T58" fmla="*/ 28 w 80"/>
                <a:gd name="T59" fmla="*/ 2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83"/>
                <a:gd name="T92" fmla="*/ 80 w 80"/>
                <a:gd name="T93" fmla="*/ 83 h 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83">
                  <a:moveTo>
                    <a:pt x="32" y="2"/>
                  </a:moveTo>
                  <a:lnTo>
                    <a:pt x="55" y="0"/>
                  </a:lnTo>
                  <a:lnTo>
                    <a:pt x="56" y="11"/>
                  </a:lnTo>
                  <a:lnTo>
                    <a:pt x="77" y="11"/>
                  </a:lnTo>
                  <a:lnTo>
                    <a:pt x="77" y="24"/>
                  </a:lnTo>
                  <a:lnTo>
                    <a:pt x="75" y="25"/>
                  </a:lnTo>
                  <a:lnTo>
                    <a:pt x="71" y="29"/>
                  </a:lnTo>
                  <a:lnTo>
                    <a:pt x="71" y="35"/>
                  </a:lnTo>
                  <a:lnTo>
                    <a:pt x="79" y="37"/>
                  </a:lnTo>
                  <a:lnTo>
                    <a:pt x="79" y="46"/>
                  </a:lnTo>
                  <a:lnTo>
                    <a:pt x="77" y="53"/>
                  </a:lnTo>
                  <a:lnTo>
                    <a:pt x="75" y="59"/>
                  </a:lnTo>
                  <a:lnTo>
                    <a:pt x="61" y="66"/>
                  </a:lnTo>
                  <a:lnTo>
                    <a:pt x="50" y="67"/>
                  </a:lnTo>
                  <a:lnTo>
                    <a:pt x="46" y="61"/>
                  </a:lnTo>
                  <a:lnTo>
                    <a:pt x="43" y="67"/>
                  </a:lnTo>
                  <a:lnTo>
                    <a:pt x="34" y="70"/>
                  </a:lnTo>
                  <a:lnTo>
                    <a:pt x="24" y="82"/>
                  </a:lnTo>
                  <a:lnTo>
                    <a:pt x="22" y="74"/>
                  </a:lnTo>
                  <a:lnTo>
                    <a:pt x="22" y="70"/>
                  </a:lnTo>
                  <a:lnTo>
                    <a:pt x="16" y="67"/>
                  </a:lnTo>
                  <a:lnTo>
                    <a:pt x="11" y="61"/>
                  </a:lnTo>
                  <a:lnTo>
                    <a:pt x="4" y="56"/>
                  </a:lnTo>
                  <a:lnTo>
                    <a:pt x="0" y="47"/>
                  </a:lnTo>
                  <a:lnTo>
                    <a:pt x="0" y="43"/>
                  </a:lnTo>
                  <a:lnTo>
                    <a:pt x="6" y="16"/>
                  </a:lnTo>
                  <a:lnTo>
                    <a:pt x="27" y="17"/>
                  </a:lnTo>
                  <a:lnTo>
                    <a:pt x="30" y="17"/>
                  </a:lnTo>
                  <a:lnTo>
                    <a:pt x="31" y="14"/>
                  </a:lnTo>
                  <a:lnTo>
                    <a:pt x="32" y="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51" name="Freeform 485">
              <a:extLst>
                <a:ext uri="{FF2B5EF4-FFF2-40B4-BE49-F238E27FC236}">
                  <a16:creationId xmlns:a16="http://schemas.microsoft.com/office/drawing/2014/main" id="{DD32DE0B-B276-4228-A0CD-BBC1A0F574B8}"/>
                </a:ext>
              </a:extLst>
            </p:cNvPr>
            <p:cNvSpPr>
              <a:spLocks/>
            </p:cNvSpPr>
            <p:nvPr/>
          </p:nvSpPr>
          <p:spPr bwMode="auto">
            <a:xfrm>
              <a:off x="3197" y="2685"/>
              <a:ext cx="22" cy="18"/>
            </a:xfrm>
            <a:custGeom>
              <a:avLst/>
              <a:gdLst>
                <a:gd name="T0" fmla="*/ 16 w 26"/>
                <a:gd name="T1" fmla="*/ 0 h 19"/>
                <a:gd name="T2" fmla="*/ 9 w 26"/>
                <a:gd name="T3" fmla="*/ 0 h 19"/>
                <a:gd name="T4" fmla="*/ 3 w 26"/>
                <a:gd name="T5" fmla="*/ 5 h 19"/>
                <a:gd name="T6" fmla="*/ 0 w 26"/>
                <a:gd name="T7" fmla="*/ 17 h 19"/>
                <a:gd name="T8" fmla="*/ 18 w 26"/>
                <a:gd name="T9" fmla="*/ 17 h 19"/>
                <a:gd name="T10" fmla="*/ 21 w 26"/>
                <a:gd name="T11" fmla="*/ 14 h 19"/>
                <a:gd name="T12" fmla="*/ 21 w 26"/>
                <a:gd name="T13" fmla="*/ 0 h 19"/>
                <a:gd name="T14" fmla="*/ 16 w 26"/>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9"/>
                <a:gd name="T26" fmla="*/ 26 w 2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9">
                  <a:moveTo>
                    <a:pt x="19" y="0"/>
                  </a:moveTo>
                  <a:lnTo>
                    <a:pt x="11" y="0"/>
                  </a:lnTo>
                  <a:lnTo>
                    <a:pt x="4" y="5"/>
                  </a:lnTo>
                  <a:lnTo>
                    <a:pt x="0" y="18"/>
                  </a:lnTo>
                  <a:lnTo>
                    <a:pt x="21" y="18"/>
                  </a:lnTo>
                  <a:lnTo>
                    <a:pt x="25" y="15"/>
                  </a:lnTo>
                  <a:lnTo>
                    <a:pt x="25" y="0"/>
                  </a:lnTo>
                  <a:lnTo>
                    <a:pt x="19"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52" name="Freeform 486">
              <a:extLst>
                <a:ext uri="{FF2B5EF4-FFF2-40B4-BE49-F238E27FC236}">
                  <a16:creationId xmlns:a16="http://schemas.microsoft.com/office/drawing/2014/main" id="{36C882AF-26DB-464A-8FDA-5F5002BF830E}"/>
                </a:ext>
              </a:extLst>
            </p:cNvPr>
            <p:cNvSpPr>
              <a:spLocks/>
            </p:cNvSpPr>
            <p:nvPr/>
          </p:nvSpPr>
          <p:spPr bwMode="auto">
            <a:xfrm>
              <a:off x="3210" y="2662"/>
              <a:ext cx="83" cy="113"/>
            </a:xfrm>
            <a:custGeom>
              <a:avLst/>
              <a:gdLst>
                <a:gd name="T0" fmla="*/ 10 w 97"/>
                <a:gd name="T1" fmla="*/ 112 h 122"/>
                <a:gd name="T2" fmla="*/ 1 w 97"/>
                <a:gd name="T3" fmla="*/ 100 h 122"/>
                <a:gd name="T4" fmla="*/ 0 w 97"/>
                <a:gd name="T5" fmla="*/ 97 h 122"/>
                <a:gd name="T6" fmla="*/ 5 w 97"/>
                <a:gd name="T7" fmla="*/ 91 h 122"/>
                <a:gd name="T8" fmla="*/ 7 w 97"/>
                <a:gd name="T9" fmla="*/ 87 h 122"/>
                <a:gd name="T10" fmla="*/ 13 w 97"/>
                <a:gd name="T11" fmla="*/ 84 h 122"/>
                <a:gd name="T12" fmla="*/ 16 w 97"/>
                <a:gd name="T13" fmla="*/ 83 h 122"/>
                <a:gd name="T14" fmla="*/ 20 w 97"/>
                <a:gd name="T15" fmla="*/ 77 h 122"/>
                <a:gd name="T16" fmla="*/ 21 w 97"/>
                <a:gd name="T17" fmla="*/ 83 h 122"/>
                <a:gd name="T18" fmla="*/ 29 w 97"/>
                <a:gd name="T19" fmla="*/ 82 h 122"/>
                <a:gd name="T20" fmla="*/ 37 w 97"/>
                <a:gd name="T21" fmla="*/ 79 h 122"/>
                <a:gd name="T22" fmla="*/ 44 w 97"/>
                <a:gd name="T23" fmla="*/ 76 h 122"/>
                <a:gd name="T24" fmla="*/ 45 w 97"/>
                <a:gd name="T25" fmla="*/ 72 h 122"/>
                <a:gd name="T26" fmla="*/ 46 w 97"/>
                <a:gd name="T27" fmla="*/ 65 h 122"/>
                <a:gd name="T28" fmla="*/ 46 w 97"/>
                <a:gd name="T29" fmla="*/ 54 h 122"/>
                <a:gd name="T30" fmla="*/ 39 w 97"/>
                <a:gd name="T31" fmla="*/ 54 h 122"/>
                <a:gd name="T32" fmla="*/ 39 w 97"/>
                <a:gd name="T33" fmla="*/ 50 h 122"/>
                <a:gd name="T34" fmla="*/ 43 w 97"/>
                <a:gd name="T35" fmla="*/ 44 h 122"/>
                <a:gd name="T36" fmla="*/ 44 w 97"/>
                <a:gd name="T37" fmla="*/ 44 h 122"/>
                <a:gd name="T38" fmla="*/ 44 w 97"/>
                <a:gd name="T39" fmla="*/ 31 h 122"/>
                <a:gd name="T40" fmla="*/ 27 w 97"/>
                <a:gd name="T41" fmla="*/ 31 h 122"/>
                <a:gd name="T42" fmla="*/ 27 w 97"/>
                <a:gd name="T43" fmla="*/ 20 h 122"/>
                <a:gd name="T44" fmla="*/ 45 w 97"/>
                <a:gd name="T45" fmla="*/ 20 h 122"/>
                <a:gd name="T46" fmla="*/ 68 w 97"/>
                <a:gd name="T47" fmla="*/ 20 h 122"/>
                <a:gd name="T48" fmla="*/ 64 w 97"/>
                <a:gd name="T49" fmla="*/ 15 h 122"/>
                <a:gd name="T50" fmla="*/ 68 w 97"/>
                <a:gd name="T51" fmla="*/ 10 h 122"/>
                <a:gd name="T52" fmla="*/ 72 w 97"/>
                <a:gd name="T53" fmla="*/ 6 h 122"/>
                <a:gd name="T54" fmla="*/ 80 w 97"/>
                <a:gd name="T55" fmla="*/ 0 h 122"/>
                <a:gd name="T56" fmla="*/ 80 w 97"/>
                <a:gd name="T57" fmla="*/ 2 h 122"/>
                <a:gd name="T58" fmla="*/ 82 w 97"/>
                <a:gd name="T59" fmla="*/ 9 h 122"/>
                <a:gd name="T60" fmla="*/ 80 w 97"/>
                <a:gd name="T61" fmla="*/ 36 h 122"/>
                <a:gd name="T62" fmla="*/ 80 w 97"/>
                <a:gd name="T63" fmla="*/ 48 h 122"/>
                <a:gd name="T64" fmla="*/ 78 w 97"/>
                <a:gd name="T65" fmla="*/ 57 h 122"/>
                <a:gd name="T66" fmla="*/ 73 w 97"/>
                <a:gd name="T67" fmla="*/ 63 h 122"/>
                <a:gd name="T68" fmla="*/ 69 w 97"/>
                <a:gd name="T69" fmla="*/ 76 h 122"/>
                <a:gd name="T70" fmla="*/ 64 w 97"/>
                <a:gd name="T71" fmla="*/ 86 h 122"/>
                <a:gd name="T72" fmla="*/ 61 w 97"/>
                <a:gd name="T73" fmla="*/ 92 h 122"/>
                <a:gd name="T74" fmla="*/ 59 w 97"/>
                <a:gd name="T75" fmla="*/ 97 h 122"/>
                <a:gd name="T76" fmla="*/ 56 w 97"/>
                <a:gd name="T77" fmla="*/ 101 h 122"/>
                <a:gd name="T78" fmla="*/ 52 w 97"/>
                <a:gd name="T79" fmla="*/ 105 h 122"/>
                <a:gd name="T80" fmla="*/ 46 w 97"/>
                <a:gd name="T81" fmla="*/ 103 h 122"/>
                <a:gd name="T82" fmla="*/ 38 w 97"/>
                <a:gd name="T83" fmla="*/ 105 h 122"/>
                <a:gd name="T84" fmla="*/ 34 w 97"/>
                <a:gd name="T85" fmla="*/ 107 h 122"/>
                <a:gd name="T86" fmla="*/ 32 w 97"/>
                <a:gd name="T87" fmla="*/ 106 h 122"/>
                <a:gd name="T88" fmla="*/ 28 w 97"/>
                <a:gd name="T89" fmla="*/ 105 h 122"/>
                <a:gd name="T90" fmla="*/ 10 w 97"/>
                <a:gd name="T91" fmla="*/ 112 h 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7"/>
                <a:gd name="T139" fmla="*/ 0 h 122"/>
                <a:gd name="T140" fmla="*/ 97 w 97"/>
                <a:gd name="T141" fmla="*/ 122 h 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7" h="122">
                  <a:moveTo>
                    <a:pt x="12" y="121"/>
                  </a:moveTo>
                  <a:lnTo>
                    <a:pt x="1" y="108"/>
                  </a:lnTo>
                  <a:lnTo>
                    <a:pt x="0" y="105"/>
                  </a:lnTo>
                  <a:lnTo>
                    <a:pt x="6" y="98"/>
                  </a:lnTo>
                  <a:lnTo>
                    <a:pt x="8" y="94"/>
                  </a:lnTo>
                  <a:lnTo>
                    <a:pt x="15" y="91"/>
                  </a:lnTo>
                  <a:lnTo>
                    <a:pt x="19" y="90"/>
                  </a:lnTo>
                  <a:lnTo>
                    <a:pt x="23" y="83"/>
                  </a:lnTo>
                  <a:lnTo>
                    <a:pt x="25" y="90"/>
                  </a:lnTo>
                  <a:lnTo>
                    <a:pt x="34" y="89"/>
                  </a:lnTo>
                  <a:lnTo>
                    <a:pt x="43" y="85"/>
                  </a:lnTo>
                  <a:lnTo>
                    <a:pt x="51" y="82"/>
                  </a:lnTo>
                  <a:lnTo>
                    <a:pt x="53" y="78"/>
                  </a:lnTo>
                  <a:lnTo>
                    <a:pt x="54" y="70"/>
                  </a:lnTo>
                  <a:lnTo>
                    <a:pt x="54" y="58"/>
                  </a:lnTo>
                  <a:lnTo>
                    <a:pt x="46" y="58"/>
                  </a:lnTo>
                  <a:lnTo>
                    <a:pt x="46" y="54"/>
                  </a:lnTo>
                  <a:lnTo>
                    <a:pt x="50" y="47"/>
                  </a:lnTo>
                  <a:lnTo>
                    <a:pt x="52" y="47"/>
                  </a:lnTo>
                  <a:lnTo>
                    <a:pt x="52" y="33"/>
                  </a:lnTo>
                  <a:lnTo>
                    <a:pt x="32" y="33"/>
                  </a:lnTo>
                  <a:lnTo>
                    <a:pt x="31" y="22"/>
                  </a:lnTo>
                  <a:lnTo>
                    <a:pt x="53" y="22"/>
                  </a:lnTo>
                  <a:lnTo>
                    <a:pt x="79" y="22"/>
                  </a:lnTo>
                  <a:lnTo>
                    <a:pt x="75" y="16"/>
                  </a:lnTo>
                  <a:lnTo>
                    <a:pt x="79" y="11"/>
                  </a:lnTo>
                  <a:lnTo>
                    <a:pt x="84" y="6"/>
                  </a:lnTo>
                  <a:lnTo>
                    <a:pt x="93" y="0"/>
                  </a:lnTo>
                  <a:lnTo>
                    <a:pt x="94" y="2"/>
                  </a:lnTo>
                  <a:lnTo>
                    <a:pt x="96" y="10"/>
                  </a:lnTo>
                  <a:lnTo>
                    <a:pt x="93" y="39"/>
                  </a:lnTo>
                  <a:lnTo>
                    <a:pt x="93" y="52"/>
                  </a:lnTo>
                  <a:lnTo>
                    <a:pt x="91" y="62"/>
                  </a:lnTo>
                  <a:lnTo>
                    <a:pt x="85" y="68"/>
                  </a:lnTo>
                  <a:lnTo>
                    <a:pt x="81" y="82"/>
                  </a:lnTo>
                  <a:lnTo>
                    <a:pt x="75" y="93"/>
                  </a:lnTo>
                  <a:lnTo>
                    <a:pt x="71" y="99"/>
                  </a:lnTo>
                  <a:lnTo>
                    <a:pt x="69" y="105"/>
                  </a:lnTo>
                  <a:lnTo>
                    <a:pt x="66" y="109"/>
                  </a:lnTo>
                  <a:lnTo>
                    <a:pt x="61" y="113"/>
                  </a:lnTo>
                  <a:lnTo>
                    <a:pt x="54" y="111"/>
                  </a:lnTo>
                  <a:lnTo>
                    <a:pt x="44" y="113"/>
                  </a:lnTo>
                  <a:lnTo>
                    <a:pt x="40" y="116"/>
                  </a:lnTo>
                  <a:lnTo>
                    <a:pt x="37" y="114"/>
                  </a:lnTo>
                  <a:lnTo>
                    <a:pt x="33" y="113"/>
                  </a:lnTo>
                  <a:lnTo>
                    <a:pt x="12" y="12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53" name="Freeform 487">
              <a:extLst>
                <a:ext uri="{FF2B5EF4-FFF2-40B4-BE49-F238E27FC236}">
                  <a16:creationId xmlns:a16="http://schemas.microsoft.com/office/drawing/2014/main" id="{210013B9-48C7-4EEC-82F7-B6B58D4113D4}"/>
                </a:ext>
              </a:extLst>
            </p:cNvPr>
            <p:cNvSpPr>
              <a:spLocks/>
            </p:cNvSpPr>
            <p:nvPr/>
          </p:nvSpPr>
          <p:spPr bwMode="auto">
            <a:xfrm>
              <a:off x="3221" y="2792"/>
              <a:ext cx="121" cy="144"/>
            </a:xfrm>
            <a:custGeom>
              <a:avLst/>
              <a:gdLst>
                <a:gd name="T0" fmla="*/ 4 w 142"/>
                <a:gd name="T1" fmla="*/ 3 h 156"/>
                <a:gd name="T2" fmla="*/ 21 w 142"/>
                <a:gd name="T3" fmla="*/ 2 h 156"/>
                <a:gd name="T4" fmla="*/ 37 w 142"/>
                <a:gd name="T5" fmla="*/ 0 h 156"/>
                <a:gd name="T6" fmla="*/ 50 w 142"/>
                <a:gd name="T7" fmla="*/ 0 h 156"/>
                <a:gd name="T8" fmla="*/ 58 w 142"/>
                <a:gd name="T9" fmla="*/ 21 h 156"/>
                <a:gd name="T10" fmla="*/ 78 w 142"/>
                <a:gd name="T11" fmla="*/ 23 h 156"/>
                <a:gd name="T12" fmla="*/ 81 w 142"/>
                <a:gd name="T13" fmla="*/ 11 h 156"/>
                <a:gd name="T14" fmla="*/ 92 w 142"/>
                <a:gd name="T15" fmla="*/ 11 h 156"/>
                <a:gd name="T16" fmla="*/ 92 w 142"/>
                <a:gd name="T17" fmla="*/ 15 h 156"/>
                <a:gd name="T18" fmla="*/ 101 w 142"/>
                <a:gd name="T19" fmla="*/ 15 h 156"/>
                <a:gd name="T20" fmla="*/ 101 w 142"/>
                <a:gd name="T21" fmla="*/ 29 h 156"/>
                <a:gd name="T22" fmla="*/ 103 w 142"/>
                <a:gd name="T23" fmla="*/ 35 h 156"/>
                <a:gd name="T24" fmla="*/ 106 w 142"/>
                <a:gd name="T25" fmla="*/ 40 h 156"/>
                <a:gd name="T26" fmla="*/ 106 w 142"/>
                <a:gd name="T27" fmla="*/ 47 h 156"/>
                <a:gd name="T28" fmla="*/ 103 w 142"/>
                <a:gd name="T29" fmla="*/ 54 h 156"/>
                <a:gd name="T30" fmla="*/ 117 w 142"/>
                <a:gd name="T31" fmla="*/ 55 h 156"/>
                <a:gd name="T32" fmla="*/ 117 w 142"/>
                <a:gd name="T33" fmla="*/ 80 h 156"/>
                <a:gd name="T34" fmla="*/ 101 w 142"/>
                <a:gd name="T35" fmla="*/ 80 h 156"/>
                <a:gd name="T36" fmla="*/ 101 w 142"/>
                <a:gd name="T37" fmla="*/ 123 h 156"/>
                <a:gd name="T38" fmla="*/ 106 w 142"/>
                <a:gd name="T39" fmla="*/ 128 h 156"/>
                <a:gd name="T40" fmla="*/ 110 w 142"/>
                <a:gd name="T41" fmla="*/ 133 h 156"/>
                <a:gd name="T42" fmla="*/ 120 w 142"/>
                <a:gd name="T43" fmla="*/ 138 h 156"/>
                <a:gd name="T44" fmla="*/ 92 w 142"/>
                <a:gd name="T45" fmla="*/ 143 h 156"/>
                <a:gd name="T46" fmla="*/ 82 w 142"/>
                <a:gd name="T47" fmla="*/ 140 h 156"/>
                <a:gd name="T48" fmla="*/ 69 w 142"/>
                <a:gd name="T49" fmla="*/ 138 h 156"/>
                <a:gd name="T50" fmla="*/ 29 w 142"/>
                <a:gd name="T51" fmla="*/ 138 h 156"/>
                <a:gd name="T52" fmla="*/ 23 w 142"/>
                <a:gd name="T53" fmla="*/ 137 h 156"/>
                <a:gd name="T54" fmla="*/ 18 w 142"/>
                <a:gd name="T55" fmla="*/ 131 h 156"/>
                <a:gd name="T56" fmla="*/ 13 w 142"/>
                <a:gd name="T57" fmla="*/ 130 h 156"/>
                <a:gd name="T58" fmla="*/ 0 w 142"/>
                <a:gd name="T59" fmla="*/ 130 h 156"/>
                <a:gd name="T60" fmla="*/ 9 w 142"/>
                <a:gd name="T61" fmla="*/ 90 h 156"/>
                <a:gd name="T62" fmla="*/ 12 w 142"/>
                <a:gd name="T63" fmla="*/ 81 h 156"/>
                <a:gd name="T64" fmla="*/ 22 w 142"/>
                <a:gd name="T65" fmla="*/ 63 h 156"/>
                <a:gd name="T66" fmla="*/ 23 w 142"/>
                <a:gd name="T67" fmla="*/ 62 h 156"/>
                <a:gd name="T68" fmla="*/ 26 w 142"/>
                <a:gd name="T69" fmla="*/ 57 h 156"/>
                <a:gd name="T70" fmla="*/ 26 w 142"/>
                <a:gd name="T71" fmla="*/ 49 h 156"/>
                <a:gd name="T72" fmla="*/ 21 w 142"/>
                <a:gd name="T73" fmla="*/ 35 h 156"/>
                <a:gd name="T74" fmla="*/ 13 w 142"/>
                <a:gd name="T75" fmla="*/ 14 h 156"/>
                <a:gd name="T76" fmla="*/ 4 w 142"/>
                <a:gd name="T77" fmla="*/ 9 h 156"/>
                <a:gd name="T78" fmla="*/ 4 w 142"/>
                <a:gd name="T79" fmla="*/ 3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
                <a:gd name="T121" fmla="*/ 0 h 156"/>
                <a:gd name="T122" fmla="*/ 142 w 142"/>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 h="156">
                  <a:moveTo>
                    <a:pt x="5" y="3"/>
                  </a:moveTo>
                  <a:lnTo>
                    <a:pt x="25" y="2"/>
                  </a:lnTo>
                  <a:lnTo>
                    <a:pt x="44" y="0"/>
                  </a:lnTo>
                  <a:lnTo>
                    <a:pt x="59" y="0"/>
                  </a:lnTo>
                  <a:lnTo>
                    <a:pt x="68" y="23"/>
                  </a:lnTo>
                  <a:lnTo>
                    <a:pt x="91" y="25"/>
                  </a:lnTo>
                  <a:lnTo>
                    <a:pt x="95" y="12"/>
                  </a:lnTo>
                  <a:lnTo>
                    <a:pt x="108" y="12"/>
                  </a:lnTo>
                  <a:lnTo>
                    <a:pt x="108" y="16"/>
                  </a:lnTo>
                  <a:lnTo>
                    <a:pt x="119" y="16"/>
                  </a:lnTo>
                  <a:lnTo>
                    <a:pt x="119" y="31"/>
                  </a:lnTo>
                  <a:lnTo>
                    <a:pt x="121" y="38"/>
                  </a:lnTo>
                  <a:lnTo>
                    <a:pt x="124" y="43"/>
                  </a:lnTo>
                  <a:lnTo>
                    <a:pt x="124" y="51"/>
                  </a:lnTo>
                  <a:lnTo>
                    <a:pt x="121" y="59"/>
                  </a:lnTo>
                  <a:lnTo>
                    <a:pt x="137" y="60"/>
                  </a:lnTo>
                  <a:lnTo>
                    <a:pt x="137" y="87"/>
                  </a:lnTo>
                  <a:lnTo>
                    <a:pt x="119" y="87"/>
                  </a:lnTo>
                  <a:lnTo>
                    <a:pt x="119" y="133"/>
                  </a:lnTo>
                  <a:lnTo>
                    <a:pt x="124" y="139"/>
                  </a:lnTo>
                  <a:lnTo>
                    <a:pt x="129" y="144"/>
                  </a:lnTo>
                  <a:lnTo>
                    <a:pt x="141" y="150"/>
                  </a:lnTo>
                  <a:lnTo>
                    <a:pt x="108" y="155"/>
                  </a:lnTo>
                  <a:lnTo>
                    <a:pt x="96" y="152"/>
                  </a:lnTo>
                  <a:lnTo>
                    <a:pt x="81" y="149"/>
                  </a:lnTo>
                  <a:lnTo>
                    <a:pt x="34" y="149"/>
                  </a:lnTo>
                  <a:lnTo>
                    <a:pt x="27" y="148"/>
                  </a:lnTo>
                  <a:lnTo>
                    <a:pt x="21" y="142"/>
                  </a:lnTo>
                  <a:lnTo>
                    <a:pt x="15" y="141"/>
                  </a:lnTo>
                  <a:lnTo>
                    <a:pt x="0" y="141"/>
                  </a:lnTo>
                  <a:lnTo>
                    <a:pt x="11" y="98"/>
                  </a:lnTo>
                  <a:lnTo>
                    <a:pt x="14" y="88"/>
                  </a:lnTo>
                  <a:lnTo>
                    <a:pt x="26" y="68"/>
                  </a:lnTo>
                  <a:lnTo>
                    <a:pt x="27" y="67"/>
                  </a:lnTo>
                  <a:lnTo>
                    <a:pt x="30" y="62"/>
                  </a:lnTo>
                  <a:lnTo>
                    <a:pt x="30" y="53"/>
                  </a:lnTo>
                  <a:lnTo>
                    <a:pt x="25" y="38"/>
                  </a:lnTo>
                  <a:lnTo>
                    <a:pt x="15" y="15"/>
                  </a:lnTo>
                  <a:lnTo>
                    <a:pt x="5" y="10"/>
                  </a:lnTo>
                  <a:lnTo>
                    <a:pt x="5" y="3"/>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54" name="Freeform 488">
              <a:extLst>
                <a:ext uri="{FF2B5EF4-FFF2-40B4-BE49-F238E27FC236}">
                  <a16:creationId xmlns:a16="http://schemas.microsoft.com/office/drawing/2014/main" id="{A95F4EC4-2C5C-4AC6-98FA-FDF768ECBF2F}"/>
                </a:ext>
              </a:extLst>
            </p:cNvPr>
            <p:cNvSpPr>
              <a:spLocks/>
            </p:cNvSpPr>
            <p:nvPr/>
          </p:nvSpPr>
          <p:spPr bwMode="auto">
            <a:xfrm>
              <a:off x="3224" y="2646"/>
              <a:ext cx="235" cy="237"/>
            </a:xfrm>
            <a:custGeom>
              <a:avLst/>
              <a:gdLst>
                <a:gd name="T0" fmla="*/ 21 w 275"/>
                <a:gd name="T1" fmla="*/ 122 h 256"/>
                <a:gd name="T2" fmla="*/ 35 w 275"/>
                <a:gd name="T3" fmla="*/ 118 h 256"/>
                <a:gd name="T4" fmla="*/ 43 w 275"/>
                <a:gd name="T5" fmla="*/ 119 h 256"/>
                <a:gd name="T6" fmla="*/ 53 w 275"/>
                <a:gd name="T7" fmla="*/ 96 h 256"/>
                <a:gd name="T8" fmla="*/ 62 w 275"/>
                <a:gd name="T9" fmla="*/ 76 h 256"/>
                <a:gd name="T10" fmla="*/ 65 w 275"/>
                <a:gd name="T11" fmla="*/ 60 h 256"/>
                <a:gd name="T12" fmla="*/ 68 w 275"/>
                <a:gd name="T13" fmla="*/ 30 h 256"/>
                <a:gd name="T14" fmla="*/ 68 w 275"/>
                <a:gd name="T15" fmla="*/ 19 h 256"/>
                <a:gd name="T16" fmla="*/ 69 w 275"/>
                <a:gd name="T17" fmla="*/ 9 h 256"/>
                <a:gd name="T18" fmla="*/ 82 w 275"/>
                <a:gd name="T19" fmla="*/ 3 h 256"/>
                <a:gd name="T20" fmla="*/ 97 w 275"/>
                <a:gd name="T21" fmla="*/ 11 h 256"/>
                <a:gd name="T22" fmla="*/ 122 w 275"/>
                <a:gd name="T23" fmla="*/ 8 h 256"/>
                <a:gd name="T24" fmla="*/ 170 w 275"/>
                <a:gd name="T25" fmla="*/ 5 h 256"/>
                <a:gd name="T26" fmla="*/ 184 w 275"/>
                <a:gd name="T27" fmla="*/ 12 h 256"/>
                <a:gd name="T28" fmla="*/ 193 w 275"/>
                <a:gd name="T29" fmla="*/ 15 h 256"/>
                <a:gd name="T30" fmla="*/ 226 w 275"/>
                <a:gd name="T31" fmla="*/ 21 h 256"/>
                <a:gd name="T32" fmla="*/ 220 w 275"/>
                <a:gd name="T33" fmla="*/ 36 h 256"/>
                <a:gd name="T34" fmla="*/ 215 w 275"/>
                <a:gd name="T35" fmla="*/ 54 h 256"/>
                <a:gd name="T36" fmla="*/ 211 w 275"/>
                <a:gd name="T37" fmla="*/ 93 h 256"/>
                <a:gd name="T38" fmla="*/ 228 w 275"/>
                <a:gd name="T39" fmla="*/ 178 h 256"/>
                <a:gd name="T40" fmla="*/ 219 w 275"/>
                <a:gd name="T41" fmla="*/ 180 h 256"/>
                <a:gd name="T42" fmla="*/ 208 w 275"/>
                <a:gd name="T43" fmla="*/ 192 h 256"/>
                <a:gd name="T44" fmla="*/ 221 w 275"/>
                <a:gd name="T45" fmla="*/ 221 h 256"/>
                <a:gd name="T46" fmla="*/ 234 w 275"/>
                <a:gd name="T47" fmla="*/ 236 h 256"/>
                <a:gd name="T48" fmla="*/ 215 w 275"/>
                <a:gd name="T49" fmla="*/ 232 h 256"/>
                <a:gd name="T50" fmla="*/ 197 w 275"/>
                <a:gd name="T51" fmla="*/ 213 h 256"/>
                <a:gd name="T52" fmla="*/ 190 w 275"/>
                <a:gd name="T53" fmla="*/ 210 h 256"/>
                <a:gd name="T54" fmla="*/ 188 w 275"/>
                <a:gd name="T55" fmla="*/ 209 h 256"/>
                <a:gd name="T56" fmla="*/ 181 w 275"/>
                <a:gd name="T57" fmla="*/ 213 h 256"/>
                <a:gd name="T58" fmla="*/ 144 w 275"/>
                <a:gd name="T59" fmla="*/ 202 h 256"/>
                <a:gd name="T60" fmla="*/ 134 w 275"/>
                <a:gd name="T61" fmla="*/ 200 h 256"/>
                <a:gd name="T62" fmla="*/ 113 w 275"/>
                <a:gd name="T63" fmla="*/ 201 h 256"/>
                <a:gd name="T64" fmla="*/ 103 w 275"/>
                <a:gd name="T65" fmla="*/ 193 h 256"/>
                <a:gd name="T66" fmla="*/ 101 w 275"/>
                <a:gd name="T67" fmla="*/ 181 h 256"/>
                <a:gd name="T68" fmla="*/ 98 w 275"/>
                <a:gd name="T69" fmla="*/ 160 h 256"/>
                <a:gd name="T70" fmla="*/ 89 w 275"/>
                <a:gd name="T71" fmla="*/ 156 h 256"/>
                <a:gd name="T72" fmla="*/ 73 w 275"/>
                <a:gd name="T73" fmla="*/ 169 h 256"/>
                <a:gd name="T74" fmla="*/ 47 w 275"/>
                <a:gd name="T75" fmla="*/ 144 h 256"/>
                <a:gd name="T76" fmla="*/ 18 w 275"/>
                <a:gd name="T77" fmla="*/ 147 h 256"/>
                <a:gd name="T78" fmla="*/ 0 w 275"/>
                <a:gd name="T79" fmla="*/ 140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5"/>
                <a:gd name="T121" fmla="*/ 0 h 256"/>
                <a:gd name="T122" fmla="*/ 275 w 275"/>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5" h="256">
                  <a:moveTo>
                    <a:pt x="0" y="151"/>
                  </a:moveTo>
                  <a:lnTo>
                    <a:pt x="25" y="132"/>
                  </a:lnTo>
                  <a:lnTo>
                    <a:pt x="28" y="128"/>
                  </a:lnTo>
                  <a:lnTo>
                    <a:pt x="41" y="127"/>
                  </a:lnTo>
                  <a:lnTo>
                    <a:pt x="44" y="129"/>
                  </a:lnTo>
                  <a:lnTo>
                    <a:pt x="50" y="128"/>
                  </a:lnTo>
                  <a:lnTo>
                    <a:pt x="52" y="122"/>
                  </a:lnTo>
                  <a:lnTo>
                    <a:pt x="62" y="104"/>
                  </a:lnTo>
                  <a:lnTo>
                    <a:pt x="70" y="85"/>
                  </a:lnTo>
                  <a:lnTo>
                    <a:pt x="73" y="82"/>
                  </a:lnTo>
                  <a:lnTo>
                    <a:pt x="75" y="72"/>
                  </a:lnTo>
                  <a:lnTo>
                    <a:pt x="76" y="65"/>
                  </a:lnTo>
                  <a:lnTo>
                    <a:pt x="76" y="51"/>
                  </a:lnTo>
                  <a:lnTo>
                    <a:pt x="80" y="32"/>
                  </a:lnTo>
                  <a:lnTo>
                    <a:pt x="80" y="25"/>
                  </a:lnTo>
                  <a:lnTo>
                    <a:pt x="80" y="21"/>
                  </a:lnTo>
                  <a:lnTo>
                    <a:pt x="76" y="15"/>
                  </a:lnTo>
                  <a:lnTo>
                    <a:pt x="81" y="10"/>
                  </a:lnTo>
                  <a:lnTo>
                    <a:pt x="86" y="5"/>
                  </a:lnTo>
                  <a:lnTo>
                    <a:pt x="96" y="3"/>
                  </a:lnTo>
                  <a:lnTo>
                    <a:pt x="103" y="14"/>
                  </a:lnTo>
                  <a:lnTo>
                    <a:pt x="113" y="12"/>
                  </a:lnTo>
                  <a:lnTo>
                    <a:pt x="130" y="11"/>
                  </a:lnTo>
                  <a:lnTo>
                    <a:pt x="143" y="9"/>
                  </a:lnTo>
                  <a:lnTo>
                    <a:pt x="193" y="0"/>
                  </a:lnTo>
                  <a:lnTo>
                    <a:pt x="199" y="5"/>
                  </a:lnTo>
                  <a:lnTo>
                    <a:pt x="206" y="10"/>
                  </a:lnTo>
                  <a:lnTo>
                    <a:pt x="215" y="13"/>
                  </a:lnTo>
                  <a:lnTo>
                    <a:pt x="221" y="14"/>
                  </a:lnTo>
                  <a:lnTo>
                    <a:pt x="226" y="16"/>
                  </a:lnTo>
                  <a:lnTo>
                    <a:pt x="232" y="22"/>
                  </a:lnTo>
                  <a:lnTo>
                    <a:pt x="264" y="23"/>
                  </a:lnTo>
                  <a:lnTo>
                    <a:pt x="260" y="34"/>
                  </a:lnTo>
                  <a:lnTo>
                    <a:pt x="258" y="39"/>
                  </a:lnTo>
                  <a:lnTo>
                    <a:pt x="257" y="49"/>
                  </a:lnTo>
                  <a:lnTo>
                    <a:pt x="252" y="58"/>
                  </a:lnTo>
                  <a:lnTo>
                    <a:pt x="247" y="72"/>
                  </a:lnTo>
                  <a:lnTo>
                    <a:pt x="247" y="100"/>
                  </a:lnTo>
                  <a:lnTo>
                    <a:pt x="269" y="189"/>
                  </a:lnTo>
                  <a:lnTo>
                    <a:pt x="267" y="192"/>
                  </a:lnTo>
                  <a:lnTo>
                    <a:pt x="265" y="192"/>
                  </a:lnTo>
                  <a:lnTo>
                    <a:pt x="256" y="194"/>
                  </a:lnTo>
                  <a:lnTo>
                    <a:pt x="247" y="196"/>
                  </a:lnTo>
                  <a:lnTo>
                    <a:pt x="243" y="207"/>
                  </a:lnTo>
                  <a:lnTo>
                    <a:pt x="249" y="222"/>
                  </a:lnTo>
                  <a:lnTo>
                    <a:pt x="259" y="239"/>
                  </a:lnTo>
                  <a:lnTo>
                    <a:pt x="274" y="240"/>
                  </a:lnTo>
                  <a:lnTo>
                    <a:pt x="274" y="255"/>
                  </a:lnTo>
                  <a:lnTo>
                    <a:pt x="262" y="255"/>
                  </a:lnTo>
                  <a:lnTo>
                    <a:pt x="252" y="251"/>
                  </a:lnTo>
                  <a:lnTo>
                    <a:pt x="239" y="242"/>
                  </a:lnTo>
                  <a:lnTo>
                    <a:pt x="230" y="230"/>
                  </a:lnTo>
                  <a:lnTo>
                    <a:pt x="226" y="230"/>
                  </a:lnTo>
                  <a:lnTo>
                    <a:pt x="222" y="227"/>
                  </a:lnTo>
                  <a:lnTo>
                    <a:pt x="221" y="223"/>
                  </a:lnTo>
                  <a:lnTo>
                    <a:pt x="220" y="226"/>
                  </a:lnTo>
                  <a:lnTo>
                    <a:pt x="217" y="229"/>
                  </a:lnTo>
                  <a:lnTo>
                    <a:pt x="212" y="230"/>
                  </a:lnTo>
                  <a:lnTo>
                    <a:pt x="174" y="223"/>
                  </a:lnTo>
                  <a:lnTo>
                    <a:pt x="169" y="218"/>
                  </a:lnTo>
                  <a:lnTo>
                    <a:pt x="167" y="216"/>
                  </a:lnTo>
                  <a:lnTo>
                    <a:pt x="157" y="216"/>
                  </a:lnTo>
                  <a:lnTo>
                    <a:pt x="149" y="215"/>
                  </a:lnTo>
                  <a:lnTo>
                    <a:pt x="132" y="217"/>
                  </a:lnTo>
                  <a:lnTo>
                    <a:pt x="118" y="217"/>
                  </a:lnTo>
                  <a:lnTo>
                    <a:pt x="120" y="208"/>
                  </a:lnTo>
                  <a:lnTo>
                    <a:pt x="120" y="200"/>
                  </a:lnTo>
                  <a:lnTo>
                    <a:pt x="118" y="195"/>
                  </a:lnTo>
                  <a:lnTo>
                    <a:pt x="115" y="188"/>
                  </a:lnTo>
                  <a:lnTo>
                    <a:pt x="115" y="173"/>
                  </a:lnTo>
                  <a:lnTo>
                    <a:pt x="105" y="173"/>
                  </a:lnTo>
                  <a:lnTo>
                    <a:pt x="104" y="169"/>
                  </a:lnTo>
                  <a:lnTo>
                    <a:pt x="91" y="170"/>
                  </a:lnTo>
                  <a:lnTo>
                    <a:pt x="86" y="183"/>
                  </a:lnTo>
                  <a:lnTo>
                    <a:pt x="64" y="180"/>
                  </a:lnTo>
                  <a:lnTo>
                    <a:pt x="55" y="156"/>
                  </a:lnTo>
                  <a:lnTo>
                    <a:pt x="41" y="156"/>
                  </a:lnTo>
                  <a:lnTo>
                    <a:pt x="21" y="159"/>
                  </a:lnTo>
                  <a:lnTo>
                    <a:pt x="1" y="161"/>
                  </a:lnTo>
                  <a:lnTo>
                    <a:pt x="0" y="15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55" name="Freeform 489">
              <a:extLst>
                <a:ext uri="{FF2B5EF4-FFF2-40B4-BE49-F238E27FC236}">
                  <a16:creationId xmlns:a16="http://schemas.microsoft.com/office/drawing/2014/main" id="{118C8BD5-4428-49AB-B47E-E5C3F56F42AC}"/>
                </a:ext>
              </a:extLst>
            </p:cNvPr>
            <p:cNvSpPr>
              <a:spLocks/>
            </p:cNvSpPr>
            <p:nvPr/>
          </p:nvSpPr>
          <p:spPr bwMode="auto">
            <a:xfrm>
              <a:off x="3324" y="2821"/>
              <a:ext cx="180" cy="113"/>
            </a:xfrm>
            <a:custGeom>
              <a:avLst/>
              <a:gdLst>
                <a:gd name="T0" fmla="*/ 131 w 211"/>
                <a:gd name="T1" fmla="*/ 0 h 122"/>
                <a:gd name="T2" fmla="*/ 129 w 211"/>
                <a:gd name="T3" fmla="*/ 2 h 122"/>
                <a:gd name="T4" fmla="*/ 126 w 211"/>
                <a:gd name="T5" fmla="*/ 3 h 122"/>
                <a:gd name="T6" fmla="*/ 119 w 211"/>
                <a:gd name="T7" fmla="*/ 3 h 122"/>
                <a:gd name="T8" fmla="*/ 112 w 211"/>
                <a:gd name="T9" fmla="*/ 5 h 122"/>
                <a:gd name="T10" fmla="*/ 108 w 211"/>
                <a:gd name="T11" fmla="*/ 17 h 122"/>
                <a:gd name="T12" fmla="*/ 113 w 211"/>
                <a:gd name="T13" fmla="*/ 30 h 122"/>
                <a:gd name="T14" fmla="*/ 121 w 211"/>
                <a:gd name="T15" fmla="*/ 45 h 122"/>
                <a:gd name="T16" fmla="*/ 133 w 211"/>
                <a:gd name="T17" fmla="*/ 46 h 122"/>
                <a:gd name="T18" fmla="*/ 134 w 211"/>
                <a:gd name="T19" fmla="*/ 60 h 122"/>
                <a:gd name="T20" fmla="*/ 125 w 211"/>
                <a:gd name="T21" fmla="*/ 60 h 122"/>
                <a:gd name="T22" fmla="*/ 116 w 211"/>
                <a:gd name="T23" fmla="*/ 57 h 122"/>
                <a:gd name="T24" fmla="*/ 105 w 211"/>
                <a:gd name="T25" fmla="*/ 49 h 122"/>
                <a:gd name="T26" fmla="*/ 97 w 211"/>
                <a:gd name="T27" fmla="*/ 36 h 122"/>
                <a:gd name="T28" fmla="*/ 94 w 211"/>
                <a:gd name="T29" fmla="*/ 36 h 122"/>
                <a:gd name="T30" fmla="*/ 90 w 211"/>
                <a:gd name="T31" fmla="*/ 35 h 122"/>
                <a:gd name="T32" fmla="*/ 90 w 211"/>
                <a:gd name="T33" fmla="*/ 31 h 122"/>
                <a:gd name="T34" fmla="*/ 88 w 211"/>
                <a:gd name="T35" fmla="*/ 34 h 122"/>
                <a:gd name="T36" fmla="*/ 86 w 211"/>
                <a:gd name="T37" fmla="*/ 36 h 122"/>
                <a:gd name="T38" fmla="*/ 82 w 211"/>
                <a:gd name="T39" fmla="*/ 36 h 122"/>
                <a:gd name="T40" fmla="*/ 49 w 211"/>
                <a:gd name="T41" fmla="*/ 31 h 122"/>
                <a:gd name="T42" fmla="*/ 45 w 211"/>
                <a:gd name="T43" fmla="*/ 27 h 122"/>
                <a:gd name="T44" fmla="*/ 44 w 211"/>
                <a:gd name="T45" fmla="*/ 25 h 122"/>
                <a:gd name="T46" fmla="*/ 34 w 211"/>
                <a:gd name="T47" fmla="*/ 25 h 122"/>
                <a:gd name="T48" fmla="*/ 29 w 211"/>
                <a:gd name="T49" fmla="*/ 24 h 122"/>
                <a:gd name="T50" fmla="*/ 14 w 211"/>
                <a:gd name="T51" fmla="*/ 26 h 122"/>
                <a:gd name="T52" fmla="*/ 14 w 211"/>
                <a:gd name="T53" fmla="*/ 37 h 122"/>
                <a:gd name="T54" fmla="*/ 14 w 211"/>
                <a:gd name="T55" fmla="*/ 51 h 122"/>
                <a:gd name="T56" fmla="*/ 0 w 211"/>
                <a:gd name="T57" fmla="*/ 51 h 122"/>
                <a:gd name="T58" fmla="*/ 0 w 211"/>
                <a:gd name="T59" fmla="*/ 94 h 122"/>
                <a:gd name="T60" fmla="*/ 3 w 211"/>
                <a:gd name="T61" fmla="*/ 101 h 122"/>
                <a:gd name="T62" fmla="*/ 10 w 211"/>
                <a:gd name="T63" fmla="*/ 106 h 122"/>
                <a:gd name="T64" fmla="*/ 18 w 211"/>
                <a:gd name="T65" fmla="*/ 109 h 122"/>
                <a:gd name="T66" fmla="*/ 44 w 211"/>
                <a:gd name="T67" fmla="*/ 107 h 122"/>
                <a:gd name="T68" fmla="*/ 71 w 211"/>
                <a:gd name="T69" fmla="*/ 112 h 122"/>
                <a:gd name="T70" fmla="*/ 88 w 211"/>
                <a:gd name="T71" fmla="*/ 112 h 122"/>
                <a:gd name="T72" fmla="*/ 100 w 211"/>
                <a:gd name="T73" fmla="*/ 107 h 122"/>
                <a:gd name="T74" fmla="*/ 103 w 211"/>
                <a:gd name="T75" fmla="*/ 102 h 122"/>
                <a:gd name="T76" fmla="*/ 105 w 211"/>
                <a:gd name="T77" fmla="*/ 97 h 122"/>
                <a:gd name="T78" fmla="*/ 177 w 211"/>
                <a:gd name="T79" fmla="*/ 82 h 122"/>
                <a:gd name="T80" fmla="*/ 177 w 211"/>
                <a:gd name="T81" fmla="*/ 60 h 122"/>
                <a:gd name="T82" fmla="*/ 175 w 211"/>
                <a:gd name="T83" fmla="*/ 53 h 122"/>
                <a:gd name="T84" fmla="*/ 179 w 211"/>
                <a:gd name="T85" fmla="*/ 46 h 122"/>
                <a:gd name="T86" fmla="*/ 177 w 211"/>
                <a:gd name="T87" fmla="*/ 41 h 122"/>
                <a:gd name="T88" fmla="*/ 172 w 211"/>
                <a:gd name="T89" fmla="*/ 26 h 122"/>
                <a:gd name="T90" fmla="*/ 164 w 211"/>
                <a:gd name="T91" fmla="*/ 12 h 122"/>
                <a:gd name="T92" fmla="*/ 156 w 211"/>
                <a:gd name="T93" fmla="*/ 6 h 122"/>
                <a:gd name="T94" fmla="*/ 147 w 211"/>
                <a:gd name="T95" fmla="*/ 5 h 122"/>
                <a:gd name="T96" fmla="*/ 131 w 211"/>
                <a:gd name="T97" fmla="*/ 0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1"/>
                <a:gd name="T148" fmla="*/ 0 h 122"/>
                <a:gd name="T149" fmla="*/ 211 w 2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1" h="122">
                  <a:moveTo>
                    <a:pt x="153" y="0"/>
                  </a:moveTo>
                  <a:lnTo>
                    <a:pt x="151" y="2"/>
                  </a:lnTo>
                  <a:lnTo>
                    <a:pt x="148" y="3"/>
                  </a:lnTo>
                  <a:lnTo>
                    <a:pt x="139" y="3"/>
                  </a:lnTo>
                  <a:lnTo>
                    <a:pt x="131" y="5"/>
                  </a:lnTo>
                  <a:lnTo>
                    <a:pt x="127" y="18"/>
                  </a:lnTo>
                  <a:lnTo>
                    <a:pt x="133" y="32"/>
                  </a:lnTo>
                  <a:lnTo>
                    <a:pt x="142" y="49"/>
                  </a:lnTo>
                  <a:lnTo>
                    <a:pt x="156" y="50"/>
                  </a:lnTo>
                  <a:lnTo>
                    <a:pt x="157" y="65"/>
                  </a:lnTo>
                  <a:lnTo>
                    <a:pt x="146" y="65"/>
                  </a:lnTo>
                  <a:lnTo>
                    <a:pt x="136" y="62"/>
                  </a:lnTo>
                  <a:lnTo>
                    <a:pt x="123" y="53"/>
                  </a:lnTo>
                  <a:lnTo>
                    <a:pt x="114" y="39"/>
                  </a:lnTo>
                  <a:lnTo>
                    <a:pt x="110" y="39"/>
                  </a:lnTo>
                  <a:lnTo>
                    <a:pt x="106" y="38"/>
                  </a:lnTo>
                  <a:lnTo>
                    <a:pt x="105" y="33"/>
                  </a:lnTo>
                  <a:lnTo>
                    <a:pt x="103" y="37"/>
                  </a:lnTo>
                  <a:lnTo>
                    <a:pt x="101" y="39"/>
                  </a:lnTo>
                  <a:lnTo>
                    <a:pt x="96" y="39"/>
                  </a:lnTo>
                  <a:lnTo>
                    <a:pt x="58" y="33"/>
                  </a:lnTo>
                  <a:lnTo>
                    <a:pt x="53" y="29"/>
                  </a:lnTo>
                  <a:lnTo>
                    <a:pt x="51" y="27"/>
                  </a:lnTo>
                  <a:lnTo>
                    <a:pt x="40" y="27"/>
                  </a:lnTo>
                  <a:lnTo>
                    <a:pt x="34" y="26"/>
                  </a:lnTo>
                  <a:lnTo>
                    <a:pt x="16" y="28"/>
                  </a:lnTo>
                  <a:lnTo>
                    <a:pt x="16" y="40"/>
                  </a:lnTo>
                  <a:lnTo>
                    <a:pt x="16" y="55"/>
                  </a:lnTo>
                  <a:lnTo>
                    <a:pt x="0" y="55"/>
                  </a:lnTo>
                  <a:lnTo>
                    <a:pt x="0" y="101"/>
                  </a:lnTo>
                  <a:lnTo>
                    <a:pt x="4" y="109"/>
                  </a:lnTo>
                  <a:lnTo>
                    <a:pt x="12" y="114"/>
                  </a:lnTo>
                  <a:lnTo>
                    <a:pt x="21" y="118"/>
                  </a:lnTo>
                  <a:lnTo>
                    <a:pt x="51" y="116"/>
                  </a:lnTo>
                  <a:lnTo>
                    <a:pt x="83" y="121"/>
                  </a:lnTo>
                  <a:lnTo>
                    <a:pt x="103" y="121"/>
                  </a:lnTo>
                  <a:lnTo>
                    <a:pt x="117" y="116"/>
                  </a:lnTo>
                  <a:lnTo>
                    <a:pt x="121" y="110"/>
                  </a:lnTo>
                  <a:lnTo>
                    <a:pt x="123" y="105"/>
                  </a:lnTo>
                  <a:lnTo>
                    <a:pt x="207" y="88"/>
                  </a:lnTo>
                  <a:lnTo>
                    <a:pt x="207" y="65"/>
                  </a:lnTo>
                  <a:lnTo>
                    <a:pt x="205" y="57"/>
                  </a:lnTo>
                  <a:lnTo>
                    <a:pt x="210" y="50"/>
                  </a:lnTo>
                  <a:lnTo>
                    <a:pt x="208" y="44"/>
                  </a:lnTo>
                  <a:lnTo>
                    <a:pt x="202" y="28"/>
                  </a:lnTo>
                  <a:lnTo>
                    <a:pt x="192" y="13"/>
                  </a:lnTo>
                  <a:lnTo>
                    <a:pt x="183" y="7"/>
                  </a:lnTo>
                  <a:lnTo>
                    <a:pt x="172" y="5"/>
                  </a:lnTo>
                  <a:lnTo>
                    <a:pt x="153"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56" name="Freeform 490">
              <a:extLst>
                <a:ext uri="{FF2B5EF4-FFF2-40B4-BE49-F238E27FC236}">
                  <a16:creationId xmlns:a16="http://schemas.microsoft.com/office/drawing/2014/main" id="{1E748C79-79D9-4C9F-813A-759A8D4F08BB}"/>
                </a:ext>
              </a:extLst>
            </p:cNvPr>
            <p:cNvSpPr>
              <a:spLocks/>
            </p:cNvSpPr>
            <p:nvPr/>
          </p:nvSpPr>
          <p:spPr bwMode="auto">
            <a:xfrm>
              <a:off x="3219" y="2922"/>
              <a:ext cx="179" cy="154"/>
            </a:xfrm>
            <a:custGeom>
              <a:avLst/>
              <a:gdLst>
                <a:gd name="T0" fmla="*/ 122 w 209"/>
                <a:gd name="T1" fmla="*/ 8 h 166"/>
                <a:gd name="T2" fmla="*/ 94 w 209"/>
                <a:gd name="T3" fmla="*/ 12 h 166"/>
                <a:gd name="T4" fmla="*/ 83 w 209"/>
                <a:gd name="T5" fmla="*/ 12 h 166"/>
                <a:gd name="T6" fmla="*/ 70 w 209"/>
                <a:gd name="T7" fmla="*/ 8 h 166"/>
                <a:gd name="T8" fmla="*/ 29 w 209"/>
                <a:gd name="T9" fmla="*/ 8 h 166"/>
                <a:gd name="T10" fmla="*/ 25 w 209"/>
                <a:gd name="T11" fmla="*/ 6 h 166"/>
                <a:gd name="T12" fmla="*/ 19 w 209"/>
                <a:gd name="T13" fmla="*/ 2 h 166"/>
                <a:gd name="T14" fmla="*/ 13 w 209"/>
                <a:gd name="T15" fmla="*/ 0 h 166"/>
                <a:gd name="T16" fmla="*/ 0 w 209"/>
                <a:gd name="T17" fmla="*/ 1 h 166"/>
                <a:gd name="T18" fmla="*/ 0 w 209"/>
                <a:gd name="T19" fmla="*/ 8 h 166"/>
                <a:gd name="T20" fmla="*/ 7 w 209"/>
                <a:gd name="T21" fmla="*/ 22 h 166"/>
                <a:gd name="T22" fmla="*/ 16 w 209"/>
                <a:gd name="T23" fmla="*/ 49 h 166"/>
                <a:gd name="T24" fmla="*/ 26 w 209"/>
                <a:gd name="T25" fmla="*/ 83 h 166"/>
                <a:gd name="T26" fmla="*/ 34 w 209"/>
                <a:gd name="T27" fmla="*/ 109 h 166"/>
                <a:gd name="T28" fmla="*/ 43 w 209"/>
                <a:gd name="T29" fmla="*/ 125 h 166"/>
                <a:gd name="T30" fmla="*/ 55 w 209"/>
                <a:gd name="T31" fmla="*/ 151 h 166"/>
                <a:gd name="T32" fmla="*/ 66 w 209"/>
                <a:gd name="T33" fmla="*/ 148 h 166"/>
                <a:gd name="T34" fmla="*/ 69 w 209"/>
                <a:gd name="T35" fmla="*/ 140 h 166"/>
                <a:gd name="T36" fmla="*/ 70 w 209"/>
                <a:gd name="T37" fmla="*/ 140 h 166"/>
                <a:gd name="T38" fmla="*/ 75 w 209"/>
                <a:gd name="T39" fmla="*/ 140 h 166"/>
                <a:gd name="T40" fmla="*/ 75 w 209"/>
                <a:gd name="T41" fmla="*/ 146 h 166"/>
                <a:gd name="T42" fmla="*/ 77 w 209"/>
                <a:gd name="T43" fmla="*/ 151 h 166"/>
                <a:gd name="T44" fmla="*/ 90 w 209"/>
                <a:gd name="T45" fmla="*/ 153 h 166"/>
                <a:gd name="T46" fmla="*/ 99 w 209"/>
                <a:gd name="T47" fmla="*/ 151 h 166"/>
                <a:gd name="T48" fmla="*/ 103 w 209"/>
                <a:gd name="T49" fmla="*/ 150 h 166"/>
                <a:gd name="T50" fmla="*/ 105 w 209"/>
                <a:gd name="T51" fmla="*/ 148 h 166"/>
                <a:gd name="T52" fmla="*/ 105 w 209"/>
                <a:gd name="T53" fmla="*/ 57 h 166"/>
                <a:gd name="T54" fmla="*/ 116 w 209"/>
                <a:gd name="T55" fmla="*/ 54 h 166"/>
                <a:gd name="T56" fmla="*/ 116 w 209"/>
                <a:gd name="T57" fmla="*/ 15 h 166"/>
                <a:gd name="T58" fmla="*/ 132 w 209"/>
                <a:gd name="T59" fmla="*/ 13 h 166"/>
                <a:gd name="T60" fmla="*/ 150 w 209"/>
                <a:gd name="T61" fmla="*/ 14 h 166"/>
                <a:gd name="T62" fmla="*/ 154 w 209"/>
                <a:gd name="T63" fmla="*/ 17 h 166"/>
                <a:gd name="T64" fmla="*/ 156 w 209"/>
                <a:gd name="T65" fmla="*/ 19 h 166"/>
                <a:gd name="T66" fmla="*/ 156 w 209"/>
                <a:gd name="T67" fmla="*/ 20 h 166"/>
                <a:gd name="T68" fmla="*/ 165 w 209"/>
                <a:gd name="T69" fmla="*/ 15 h 166"/>
                <a:gd name="T70" fmla="*/ 178 w 209"/>
                <a:gd name="T71" fmla="*/ 12 h 166"/>
                <a:gd name="T72" fmla="*/ 164 w 209"/>
                <a:gd name="T73" fmla="*/ 9 h 166"/>
                <a:gd name="T74" fmla="*/ 143 w 209"/>
                <a:gd name="T75" fmla="*/ 6 h 166"/>
                <a:gd name="T76" fmla="*/ 122 w 209"/>
                <a:gd name="T77" fmla="*/ 8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9"/>
                <a:gd name="T118" fmla="*/ 0 h 166"/>
                <a:gd name="T119" fmla="*/ 209 w 209"/>
                <a:gd name="T120" fmla="*/ 166 h 1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9" h="166">
                  <a:moveTo>
                    <a:pt x="142" y="9"/>
                  </a:moveTo>
                  <a:lnTo>
                    <a:pt x="110" y="13"/>
                  </a:lnTo>
                  <a:lnTo>
                    <a:pt x="97" y="13"/>
                  </a:lnTo>
                  <a:lnTo>
                    <a:pt x="82" y="9"/>
                  </a:lnTo>
                  <a:lnTo>
                    <a:pt x="34" y="9"/>
                  </a:lnTo>
                  <a:lnTo>
                    <a:pt x="29" y="7"/>
                  </a:lnTo>
                  <a:lnTo>
                    <a:pt x="22" y="2"/>
                  </a:lnTo>
                  <a:lnTo>
                    <a:pt x="15" y="0"/>
                  </a:lnTo>
                  <a:lnTo>
                    <a:pt x="0" y="1"/>
                  </a:lnTo>
                  <a:lnTo>
                    <a:pt x="0" y="9"/>
                  </a:lnTo>
                  <a:lnTo>
                    <a:pt x="8" y="24"/>
                  </a:lnTo>
                  <a:lnTo>
                    <a:pt x="19" y="53"/>
                  </a:lnTo>
                  <a:lnTo>
                    <a:pt x="30" y="90"/>
                  </a:lnTo>
                  <a:lnTo>
                    <a:pt x="40" y="117"/>
                  </a:lnTo>
                  <a:lnTo>
                    <a:pt x="50" y="135"/>
                  </a:lnTo>
                  <a:lnTo>
                    <a:pt x="64" y="163"/>
                  </a:lnTo>
                  <a:lnTo>
                    <a:pt x="77" y="160"/>
                  </a:lnTo>
                  <a:lnTo>
                    <a:pt x="80" y="151"/>
                  </a:lnTo>
                  <a:lnTo>
                    <a:pt x="82" y="151"/>
                  </a:lnTo>
                  <a:lnTo>
                    <a:pt x="87" y="151"/>
                  </a:lnTo>
                  <a:lnTo>
                    <a:pt x="88" y="157"/>
                  </a:lnTo>
                  <a:lnTo>
                    <a:pt x="90" y="163"/>
                  </a:lnTo>
                  <a:lnTo>
                    <a:pt x="105" y="165"/>
                  </a:lnTo>
                  <a:lnTo>
                    <a:pt x="116" y="163"/>
                  </a:lnTo>
                  <a:lnTo>
                    <a:pt x="120" y="162"/>
                  </a:lnTo>
                  <a:lnTo>
                    <a:pt x="123" y="160"/>
                  </a:lnTo>
                  <a:lnTo>
                    <a:pt x="123" y="61"/>
                  </a:lnTo>
                  <a:lnTo>
                    <a:pt x="136" y="58"/>
                  </a:lnTo>
                  <a:lnTo>
                    <a:pt x="136" y="16"/>
                  </a:lnTo>
                  <a:lnTo>
                    <a:pt x="154" y="14"/>
                  </a:lnTo>
                  <a:lnTo>
                    <a:pt x="175" y="15"/>
                  </a:lnTo>
                  <a:lnTo>
                    <a:pt x="180" y="18"/>
                  </a:lnTo>
                  <a:lnTo>
                    <a:pt x="182" y="20"/>
                  </a:lnTo>
                  <a:lnTo>
                    <a:pt x="182" y="22"/>
                  </a:lnTo>
                  <a:lnTo>
                    <a:pt x="193" y="16"/>
                  </a:lnTo>
                  <a:lnTo>
                    <a:pt x="208" y="13"/>
                  </a:lnTo>
                  <a:lnTo>
                    <a:pt x="192" y="10"/>
                  </a:lnTo>
                  <a:lnTo>
                    <a:pt x="167" y="6"/>
                  </a:lnTo>
                  <a:lnTo>
                    <a:pt x="142" y="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57" name="Freeform 491">
              <a:extLst>
                <a:ext uri="{FF2B5EF4-FFF2-40B4-BE49-F238E27FC236}">
                  <a16:creationId xmlns:a16="http://schemas.microsoft.com/office/drawing/2014/main" id="{3ADF28B6-5027-4F1F-9EAC-09FB5E7E7C94}"/>
                </a:ext>
              </a:extLst>
            </p:cNvPr>
            <p:cNvSpPr>
              <a:spLocks/>
            </p:cNvSpPr>
            <p:nvPr/>
          </p:nvSpPr>
          <p:spPr bwMode="auto">
            <a:xfrm>
              <a:off x="3324" y="2935"/>
              <a:ext cx="111" cy="128"/>
            </a:xfrm>
            <a:custGeom>
              <a:avLst/>
              <a:gdLst>
                <a:gd name="T0" fmla="*/ 94 w 129"/>
                <a:gd name="T1" fmla="*/ 45 h 138"/>
                <a:gd name="T2" fmla="*/ 89 w 129"/>
                <a:gd name="T3" fmla="*/ 44 h 138"/>
                <a:gd name="T4" fmla="*/ 90 w 129"/>
                <a:gd name="T5" fmla="*/ 40 h 138"/>
                <a:gd name="T6" fmla="*/ 87 w 129"/>
                <a:gd name="T7" fmla="*/ 35 h 138"/>
                <a:gd name="T8" fmla="*/ 80 w 129"/>
                <a:gd name="T9" fmla="*/ 27 h 138"/>
                <a:gd name="T10" fmla="*/ 74 w 129"/>
                <a:gd name="T11" fmla="*/ 12 h 138"/>
                <a:gd name="T12" fmla="*/ 71 w 129"/>
                <a:gd name="T13" fmla="*/ 0 h 138"/>
                <a:gd name="T14" fmla="*/ 59 w 129"/>
                <a:gd name="T15" fmla="*/ 4 h 138"/>
                <a:gd name="T16" fmla="*/ 48 w 129"/>
                <a:gd name="T17" fmla="*/ 9 h 138"/>
                <a:gd name="T18" fmla="*/ 48 w 129"/>
                <a:gd name="T19" fmla="*/ 5 h 138"/>
                <a:gd name="T20" fmla="*/ 45 w 129"/>
                <a:gd name="T21" fmla="*/ 3 h 138"/>
                <a:gd name="T22" fmla="*/ 31 w 129"/>
                <a:gd name="T23" fmla="*/ 2 h 138"/>
                <a:gd name="T24" fmla="*/ 11 w 129"/>
                <a:gd name="T25" fmla="*/ 4 h 138"/>
                <a:gd name="T26" fmla="*/ 11 w 129"/>
                <a:gd name="T27" fmla="*/ 44 h 138"/>
                <a:gd name="T28" fmla="*/ 0 w 129"/>
                <a:gd name="T29" fmla="*/ 44 h 138"/>
                <a:gd name="T30" fmla="*/ 0 w 129"/>
                <a:gd name="T31" fmla="*/ 94 h 138"/>
                <a:gd name="T32" fmla="*/ 6 w 129"/>
                <a:gd name="T33" fmla="*/ 97 h 138"/>
                <a:gd name="T34" fmla="*/ 10 w 129"/>
                <a:gd name="T35" fmla="*/ 105 h 138"/>
                <a:gd name="T36" fmla="*/ 10 w 129"/>
                <a:gd name="T37" fmla="*/ 116 h 138"/>
                <a:gd name="T38" fmla="*/ 7 w 129"/>
                <a:gd name="T39" fmla="*/ 119 h 138"/>
                <a:gd name="T40" fmla="*/ 6 w 129"/>
                <a:gd name="T41" fmla="*/ 122 h 138"/>
                <a:gd name="T42" fmla="*/ 9 w 129"/>
                <a:gd name="T43" fmla="*/ 127 h 138"/>
                <a:gd name="T44" fmla="*/ 18 w 129"/>
                <a:gd name="T45" fmla="*/ 127 h 138"/>
                <a:gd name="T46" fmla="*/ 26 w 129"/>
                <a:gd name="T47" fmla="*/ 122 h 138"/>
                <a:gd name="T48" fmla="*/ 34 w 129"/>
                <a:gd name="T49" fmla="*/ 116 h 138"/>
                <a:gd name="T50" fmla="*/ 40 w 129"/>
                <a:gd name="T51" fmla="*/ 104 h 138"/>
                <a:gd name="T52" fmla="*/ 46 w 129"/>
                <a:gd name="T53" fmla="*/ 100 h 138"/>
                <a:gd name="T54" fmla="*/ 52 w 129"/>
                <a:gd name="T55" fmla="*/ 99 h 138"/>
                <a:gd name="T56" fmla="*/ 57 w 129"/>
                <a:gd name="T57" fmla="*/ 105 h 138"/>
                <a:gd name="T58" fmla="*/ 60 w 129"/>
                <a:gd name="T59" fmla="*/ 107 h 138"/>
                <a:gd name="T60" fmla="*/ 66 w 129"/>
                <a:gd name="T61" fmla="*/ 107 h 138"/>
                <a:gd name="T62" fmla="*/ 71 w 129"/>
                <a:gd name="T63" fmla="*/ 97 h 138"/>
                <a:gd name="T64" fmla="*/ 75 w 129"/>
                <a:gd name="T65" fmla="*/ 88 h 138"/>
                <a:gd name="T66" fmla="*/ 81 w 129"/>
                <a:gd name="T67" fmla="*/ 83 h 138"/>
                <a:gd name="T68" fmla="*/ 90 w 129"/>
                <a:gd name="T69" fmla="*/ 81 h 138"/>
                <a:gd name="T70" fmla="*/ 96 w 129"/>
                <a:gd name="T71" fmla="*/ 77 h 138"/>
                <a:gd name="T72" fmla="*/ 99 w 129"/>
                <a:gd name="T73" fmla="*/ 73 h 138"/>
                <a:gd name="T74" fmla="*/ 103 w 129"/>
                <a:gd name="T75" fmla="*/ 71 h 138"/>
                <a:gd name="T76" fmla="*/ 110 w 129"/>
                <a:gd name="T77" fmla="*/ 64 h 138"/>
                <a:gd name="T78" fmla="*/ 108 w 129"/>
                <a:gd name="T79" fmla="*/ 61 h 138"/>
                <a:gd name="T80" fmla="*/ 103 w 129"/>
                <a:gd name="T81" fmla="*/ 56 h 138"/>
                <a:gd name="T82" fmla="*/ 99 w 129"/>
                <a:gd name="T83" fmla="*/ 55 h 138"/>
                <a:gd name="T84" fmla="*/ 96 w 129"/>
                <a:gd name="T85" fmla="*/ 52 h 138"/>
                <a:gd name="T86" fmla="*/ 94 w 129"/>
                <a:gd name="T87" fmla="*/ 45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38"/>
                <a:gd name="T134" fmla="*/ 129 w 129"/>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38">
                  <a:moveTo>
                    <a:pt x="109" y="48"/>
                  </a:moveTo>
                  <a:lnTo>
                    <a:pt x="104" y="47"/>
                  </a:lnTo>
                  <a:lnTo>
                    <a:pt x="105" y="43"/>
                  </a:lnTo>
                  <a:lnTo>
                    <a:pt x="101" y="38"/>
                  </a:lnTo>
                  <a:lnTo>
                    <a:pt x="93" y="29"/>
                  </a:lnTo>
                  <a:lnTo>
                    <a:pt x="86" y="13"/>
                  </a:lnTo>
                  <a:lnTo>
                    <a:pt x="83" y="0"/>
                  </a:lnTo>
                  <a:lnTo>
                    <a:pt x="69" y="4"/>
                  </a:lnTo>
                  <a:lnTo>
                    <a:pt x="56" y="10"/>
                  </a:lnTo>
                  <a:lnTo>
                    <a:pt x="56" y="5"/>
                  </a:lnTo>
                  <a:lnTo>
                    <a:pt x="52" y="3"/>
                  </a:lnTo>
                  <a:lnTo>
                    <a:pt x="36" y="2"/>
                  </a:lnTo>
                  <a:lnTo>
                    <a:pt x="13" y="4"/>
                  </a:lnTo>
                  <a:lnTo>
                    <a:pt x="13" y="47"/>
                  </a:lnTo>
                  <a:lnTo>
                    <a:pt x="0" y="47"/>
                  </a:lnTo>
                  <a:lnTo>
                    <a:pt x="0" y="101"/>
                  </a:lnTo>
                  <a:lnTo>
                    <a:pt x="7" y="105"/>
                  </a:lnTo>
                  <a:lnTo>
                    <a:pt x="12" y="113"/>
                  </a:lnTo>
                  <a:lnTo>
                    <a:pt x="12" y="125"/>
                  </a:lnTo>
                  <a:lnTo>
                    <a:pt x="8" y="128"/>
                  </a:lnTo>
                  <a:lnTo>
                    <a:pt x="7" y="132"/>
                  </a:lnTo>
                  <a:lnTo>
                    <a:pt x="11" y="137"/>
                  </a:lnTo>
                  <a:lnTo>
                    <a:pt x="21" y="137"/>
                  </a:lnTo>
                  <a:lnTo>
                    <a:pt x="30" y="132"/>
                  </a:lnTo>
                  <a:lnTo>
                    <a:pt x="40" y="125"/>
                  </a:lnTo>
                  <a:lnTo>
                    <a:pt x="46" y="112"/>
                  </a:lnTo>
                  <a:lnTo>
                    <a:pt x="53" y="108"/>
                  </a:lnTo>
                  <a:lnTo>
                    <a:pt x="61" y="107"/>
                  </a:lnTo>
                  <a:lnTo>
                    <a:pt x="66" y="113"/>
                  </a:lnTo>
                  <a:lnTo>
                    <a:pt x="70" y="115"/>
                  </a:lnTo>
                  <a:lnTo>
                    <a:pt x="77" y="115"/>
                  </a:lnTo>
                  <a:lnTo>
                    <a:pt x="82" y="105"/>
                  </a:lnTo>
                  <a:lnTo>
                    <a:pt x="87" y="95"/>
                  </a:lnTo>
                  <a:lnTo>
                    <a:pt x="94" y="90"/>
                  </a:lnTo>
                  <a:lnTo>
                    <a:pt x="105" y="87"/>
                  </a:lnTo>
                  <a:lnTo>
                    <a:pt x="112" y="83"/>
                  </a:lnTo>
                  <a:lnTo>
                    <a:pt x="115" y="79"/>
                  </a:lnTo>
                  <a:lnTo>
                    <a:pt x="120" y="77"/>
                  </a:lnTo>
                  <a:lnTo>
                    <a:pt x="128" y="69"/>
                  </a:lnTo>
                  <a:lnTo>
                    <a:pt x="126" y="66"/>
                  </a:lnTo>
                  <a:lnTo>
                    <a:pt x="120" y="60"/>
                  </a:lnTo>
                  <a:lnTo>
                    <a:pt x="115" y="59"/>
                  </a:lnTo>
                  <a:lnTo>
                    <a:pt x="111" y="56"/>
                  </a:lnTo>
                  <a:lnTo>
                    <a:pt x="109" y="4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58" name="Freeform 492">
              <a:extLst>
                <a:ext uri="{FF2B5EF4-FFF2-40B4-BE49-F238E27FC236}">
                  <a16:creationId xmlns:a16="http://schemas.microsoft.com/office/drawing/2014/main" id="{EC410473-1956-4545-A101-780E16E496B4}"/>
                </a:ext>
              </a:extLst>
            </p:cNvPr>
            <p:cNvSpPr>
              <a:spLocks/>
            </p:cNvSpPr>
            <p:nvPr/>
          </p:nvSpPr>
          <p:spPr bwMode="auto">
            <a:xfrm>
              <a:off x="3581" y="2570"/>
              <a:ext cx="107" cy="151"/>
            </a:xfrm>
            <a:custGeom>
              <a:avLst/>
              <a:gdLst>
                <a:gd name="T0" fmla="*/ 3 w 126"/>
                <a:gd name="T1" fmla="*/ 150 h 163"/>
                <a:gd name="T2" fmla="*/ 25 w 126"/>
                <a:gd name="T3" fmla="*/ 135 h 163"/>
                <a:gd name="T4" fmla="*/ 44 w 126"/>
                <a:gd name="T5" fmla="*/ 114 h 163"/>
                <a:gd name="T6" fmla="*/ 60 w 126"/>
                <a:gd name="T7" fmla="*/ 96 h 163"/>
                <a:gd name="T8" fmla="*/ 73 w 126"/>
                <a:gd name="T9" fmla="*/ 78 h 163"/>
                <a:gd name="T10" fmla="*/ 90 w 126"/>
                <a:gd name="T11" fmla="*/ 45 h 163"/>
                <a:gd name="T12" fmla="*/ 99 w 126"/>
                <a:gd name="T13" fmla="*/ 29 h 163"/>
                <a:gd name="T14" fmla="*/ 104 w 126"/>
                <a:gd name="T15" fmla="*/ 17 h 163"/>
                <a:gd name="T16" fmla="*/ 106 w 126"/>
                <a:gd name="T17" fmla="*/ 0 h 163"/>
                <a:gd name="T18" fmla="*/ 99 w 126"/>
                <a:gd name="T19" fmla="*/ 0 h 163"/>
                <a:gd name="T20" fmla="*/ 94 w 126"/>
                <a:gd name="T21" fmla="*/ 2 h 163"/>
                <a:gd name="T22" fmla="*/ 83 w 126"/>
                <a:gd name="T23" fmla="*/ 4 h 163"/>
                <a:gd name="T24" fmla="*/ 44 w 126"/>
                <a:gd name="T25" fmla="*/ 9 h 163"/>
                <a:gd name="T26" fmla="*/ 25 w 126"/>
                <a:gd name="T27" fmla="*/ 12 h 163"/>
                <a:gd name="T28" fmla="*/ 19 w 126"/>
                <a:gd name="T29" fmla="*/ 8 h 163"/>
                <a:gd name="T30" fmla="*/ 11 w 126"/>
                <a:gd name="T31" fmla="*/ 18 h 163"/>
                <a:gd name="T32" fmla="*/ 14 w 126"/>
                <a:gd name="T33" fmla="*/ 20 h 163"/>
                <a:gd name="T34" fmla="*/ 11 w 126"/>
                <a:gd name="T35" fmla="*/ 25 h 163"/>
                <a:gd name="T36" fmla="*/ 20 w 126"/>
                <a:gd name="T37" fmla="*/ 31 h 163"/>
                <a:gd name="T38" fmla="*/ 50 w 126"/>
                <a:gd name="T39" fmla="*/ 47 h 163"/>
                <a:gd name="T40" fmla="*/ 64 w 126"/>
                <a:gd name="T41" fmla="*/ 48 h 163"/>
                <a:gd name="T42" fmla="*/ 36 w 126"/>
                <a:gd name="T43" fmla="*/ 89 h 163"/>
                <a:gd name="T44" fmla="*/ 21 w 126"/>
                <a:gd name="T45" fmla="*/ 94 h 163"/>
                <a:gd name="T46" fmla="*/ 20 w 126"/>
                <a:gd name="T47" fmla="*/ 100 h 163"/>
                <a:gd name="T48" fmla="*/ 6 w 126"/>
                <a:gd name="T49" fmla="*/ 98 h 163"/>
                <a:gd name="T50" fmla="*/ 0 w 126"/>
                <a:gd name="T51" fmla="*/ 112 h 163"/>
                <a:gd name="T52" fmla="*/ 0 w 126"/>
                <a:gd name="T53" fmla="*/ 144 h 163"/>
                <a:gd name="T54" fmla="*/ 3 w 126"/>
                <a:gd name="T55" fmla="*/ 150 h 1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163"/>
                <a:gd name="T86" fmla="*/ 126 w 126"/>
                <a:gd name="T87" fmla="*/ 163 h 1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163">
                  <a:moveTo>
                    <a:pt x="3" y="162"/>
                  </a:moveTo>
                  <a:lnTo>
                    <a:pt x="29" y="146"/>
                  </a:lnTo>
                  <a:lnTo>
                    <a:pt x="52" y="123"/>
                  </a:lnTo>
                  <a:lnTo>
                    <a:pt x="71" y="104"/>
                  </a:lnTo>
                  <a:lnTo>
                    <a:pt x="86" y="84"/>
                  </a:lnTo>
                  <a:lnTo>
                    <a:pt x="106" y="49"/>
                  </a:lnTo>
                  <a:lnTo>
                    <a:pt x="116" y="31"/>
                  </a:lnTo>
                  <a:lnTo>
                    <a:pt x="123" y="18"/>
                  </a:lnTo>
                  <a:lnTo>
                    <a:pt x="125" y="0"/>
                  </a:lnTo>
                  <a:lnTo>
                    <a:pt x="116" y="0"/>
                  </a:lnTo>
                  <a:lnTo>
                    <a:pt x="111" y="2"/>
                  </a:lnTo>
                  <a:lnTo>
                    <a:pt x="98" y="4"/>
                  </a:lnTo>
                  <a:lnTo>
                    <a:pt x="52" y="10"/>
                  </a:lnTo>
                  <a:lnTo>
                    <a:pt x="29" y="13"/>
                  </a:lnTo>
                  <a:lnTo>
                    <a:pt x="22" y="9"/>
                  </a:lnTo>
                  <a:lnTo>
                    <a:pt x="13" y="19"/>
                  </a:lnTo>
                  <a:lnTo>
                    <a:pt x="16" y="22"/>
                  </a:lnTo>
                  <a:lnTo>
                    <a:pt x="13" y="27"/>
                  </a:lnTo>
                  <a:lnTo>
                    <a:pt x="24" y="33"/>
                  </a:lnTo>
                  <a:lnTo>
                    <a:pt x="59" y="51"/>
                  </a:lnTo>
                  <a:lnTo>
                    <a:pt x="75" y="52"/>
                  </a:lnTo>
                  <a:lnTo>
                    <a:pt x="42" y="96"/>
                  </a:lnTo>
                  <a:lnTo>
                    <a:pt x="25" y="101"/>
                  </a:lnTo>
                  <a:lnTo>
                    <a:pt x="23" y="108"/>
                  </a:lnTo>
                  <a:lnTo>
                    <a:pt x="7" y="106"/>
                  </a:lnTo>
                  <a:lnTo>
                    <a:pt x="0" y="121"/>
                  </a:lnTo>
                  <a:lnTo>
                    <a:pt x="0" y="155"/>
                  </a:lnTo>
                  <a:lnTo>
                    <a:pt x="3" y="16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59" name="Freeform 493">
              <a:extLst>
                <a:ext uri="{FF2B5EF4-FFF2-40B4-BE49-F238E27FC236}">
                  <a16:creationId xmlns:a16="http://schemas.microsoft.com/office/drawing/2014/main" id="{A069116B-1C6A-45AE-AC70-4C8F04BADF54}"/>
                </a:ext>
              </a:extLst>
            </p:cNvPr>
            <p:cNvSpPr>
              <a:spLocks/>
            </p:cNvSpPr>
            <p:nvPr/>
          </p:nvSpPr>
          <p:spPr bwMode="auto">
            <a:xfrm>
              <a:off x="3487" y="2658"/>
              <a:ext cx="100" cy="117"/>
            </a:xfrm>
            <a:custGeom>
              <a:avLst/>
              <a:gdLst>
                <a:gd name="T0" fmla="*/ 60 w 118"/>
                <a:gd name="T1" fmla="*/ 107 h 126"/>
                <a:gd name="T2" fmla="*/ 76 w 118"/>
                <a:gd name="T3" fmla="*/ 93 h 126"/>
                <a:gd name="T4" fmla="*/ 93 w 118"/>
                <a:gd name="T5" fmla="*/ 64 h 126"/>
                <a:gd name="T6" fmla="*/ 96 w 118"/>
                <a:gd name="T7" fmla="*/ 62 h 126"/>
                <a:gd name="T8" fmla="*/ 92 w 118"/>
                <a:gd name="T9" fmla="*/ 56 h 126"/>
                <a:gd name="T10" fmla="*/ 92 w 118"/>
                <a:gd name="T11" fmla="*/ 25 h 126"/>
                <a:gd name="T12" fmla="*/ 99 w 118"/>
                <a:gd name="T13" fmla="*/ 11 h 126"/>
                <a:gd name="T14" fmla="*/ 96 w 118"/>
                <a:gd name="T15" fmla="*/ 6 h 126"/>
                <a:gd name="T16" fmla="*/ 77 w 118"/>
                <a:gd name="T17" fmla="*/ 9 h 126"/>
                <a:gd name="T18" fmla="*/ 70 w 118"/>
                <a:gd name="T19" fmla="*/ 17 h 126"/>
                <a:gd name="T20" fmla="*/ 53 w 118"/>
                <a:gd name="T21" fmla="*/ 14 h 126"/>
                <a:gd name="T22" fmla="*/ 37 w 118"/>
                <a:gd name="T23" fmla="*/ 2 h 126"/>
                <a:gd name="T24" fmla="*/ 25 w 118"/>
                <a:gd name="T25" fmla="*/ 0 h 126"/>
                <a:gd name="T26" fmla="*/ 23 w 118"/>
                <a:gd name="T27" fmla="*/ 2 h 126"/>
                <a:gd name="T28" fmla="*/ 9 w 118"/>
                <a:gd name="T29" fmla="*/ 6 h 126"/>
                <a:gd name="T30" fmla="*/ 10 w 118"/>
                <a:gd name="T31" fmla="*/ 12 h 126"/>
                <a:gd name="T32" fmla="*/ 14 w 118"/>
                <a:gd name="T33" fmla="*/ 37 h 126"/>
                <a:gd name="T34" fmla="*/ 0 w 118"/>
                <a:gd name="T35" fmla="*/ 53 h 126"/>
                <a:gd name="T36" fmla="*/ 4 w 118"/>
                <a:gd name="T37" fmla="*/ 59 h 126"/>
                <a:gd name="T38" fmla="*/ 5 w 118"/>
                <a:gd name="T39" fmla="*/ 67 h 126"/>
                <a:gd name="T40" fmla="*/ 3 w 118"/>
                <a:gd name="T41" fmla="*/ 72 h 126"/>
                <a:gd name="T42" fmla="*/ 44 w 118"/>
                <a:gd name="T43" fmla="*/ 101 h 126"/>
                <a:gd name="T44" fmla="*/ 44 w 118"/>
                <a:gd name="T45" fmla="*/ 104 h 126"/>
                <a:gd name="T46" fmla="*/ 47 w 118"/>
                <a:gd name="T47" fmla="*/ 109 h 126"/>
                <a:gd name="T48" fmla="*/ 58 w 118"/>
                <a:gd name="T49" fmla="*/ 116 h 126"/>
                <a:gd name="T50" fmla="*/ 60 w 118"/>
                <a:gd name="T51" fmla="*/ 107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26"/>
                <a:gd name="T80" fmla="*/ 118 w 118"/>
                <a:gd name="T81" fmla="*/ 126 h 1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26">
                  <a:moveTo>
                    <a:pt x="71" y="115"/>
                  </a:moveTo>
                  <a:lnTo>
                    <a:pt x="90" y="100"/>
                  </a:lnTo>
                  <a:lnTo>
                    <a:pt x="110" y="69"/>
                  </a:lnTo>
                  <a:lnTo>
                    <a:pt x="113" y="67"/>
                  </a:lnTo>
                  <a:lnTo>
                    <a:pt x="109" y="60"/>
                  </a:lnTo>
                  <a:lnTo>
                    <a:pt x="109" y="27"/>
                  </a:lnTo>
                  <a:lnTo>
                    <a:pt x="117" y="12"/>
                  </a:lnTo>
                  <a:lnTo>
                    <a:pt x="113" y="6"/>
                  </a:lnTo>
                  <a:lnTo>
                    <a:pt x="91" y="10"/>
                  </a:lnTo>
                  <a:lnTo>
                    <a:pt x="83" y="18"/>
                  </a:lnTo>
                  <a:lnTo>
                    <a:pt x="63" y="15"/>
                  </a:lnTo>
                  <a:lnTo>
                    <a:pt x="44" y="2"/>
                  </a:lnTo>
                  <a:lnTo>
                    <a:pt x="30" y="0"/>
                  </a:lnTo>
                  <a:lnTo>
                    <a:pt x="27" y="2"/>
                  </a:lnTo>
                  <a:lnTo>
                    <a:pt x="11" y="6"/>
                  </a:lnTo>
                  <a:lnTo>
                    <a:pt x="12" y="13"/>
                  </a:lnTo>
                  <a:lnTo>
                    <a:pt x="16" y="40"/>
                  </a:lnTo>
                  <a:lnTo>
                    <a:pt x="0" y="57"/>
                  </a:lnTo>
                  <a:lnTo>
                    <a:pt x="5" y="64"/>
                  </a:lnTo>
                  <a:lnTo>
                    <a:pt x="6" y="72"/>
                  </a:lnTo>
                  <a:lnTo>
                    <a:pt x="3" y="78"/>
                  </a:lnTo>
                  <a:lnTo>
                    <a:pt x="52" y="109"/>
                  </a:lnTo>
                  <a:lnTo>
                    <a:pt x="52" y="112"/>
                  </a:lnTo>
                  <a:lnTo>
                    <a:pt x="55" y="117"/>
                  </a:lnTo>
                  <a:lnTo>
                    <a:pt x="69" y="125"/>
                  </a:lnTo>
                  <a:lnTo>
                    <a:pt x="71" y="11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60" name="Freeform 494">
              <a:extLst>
                <a:ext uri="{FF2B5EF4-FFF2-40B4-BE49-F238E27FC236}">
                  <a16:creationId xmlns:a16="http://schemas.microsoft.com/office/drawing/2014/main" id="{4D2EFCA4-00C6-49BD-AB44-EFDABDFE17D9}"/>
                </a:ext>
              </a:extLst>
            </p:cNvPr>
            <p:cNvSpPr>
              <a:spLocks/>
            </p:cNvSpPr>
            <p:nvPr/>
          </p:nvSpPr>
          <p:spPr bwMode="auto">
            <a:xfrm>
              <a:off x="3487" y="2658"/>
              <a:ext cx="100" cy="117"/>
            </a:xfrm>
            <a:custGeom>
              <a:avLst/>
              <a:gdLst>
                <a:gd name="T0" fmla="*/ 60 w 118"/>
                <a:gd name="T1" fmla="*/ 107 h 126"/>
                <a:gd name="T2" fmla="*/ 76 w 118"/>
                <a:gd name="T3" fmla="*/ 93 h 126"/>
                <a:gd name="T4" fmla="*/ 93 w 118"/>
                <a:gd name="T5" fmla="*/ 64 h 126"/>
                <a:gd name="T6" fmla="*/ 96 w 118"/>
                <a:gd name="T7" fmla="*/ 62 h 126"/>
                <a:gd name="T8" fmla="*/ 92 w 118"/>
                <a:gd name="T9" fmla="*/ 56 h 126"/>
                <a:gd name="T10" fmla="*/ 92 w 118"/>
                <a:gd name="T11" fmla="*/ 25 h 126"/>
                <a:gd name="T12" fmla="*/ 99 w 118"/>
                <a:gd name="T13" fmla="*/ 11 h 126"/>
                <a:gd name="T14" fmla="*/ 96 w 118"/>
                <a:gd name="T15" fmla="*/ 6 h 126"/>
                <a:gd name="T16" fmla="*/ 77 w 118"/>
                <a:gd name="T17" fmla="*/ 9 h 126"/>
                <a:gd name="T18" fmla="*/ 70 w 118"/>
                <a:gd name="T19" fmla="*/ 17 h 126"/>
                <a:gd name="T20" fmla="*/ 53 w 118"/>
                <a:gd name="T21" fmla="*/ 14 h 126"/>
                <a:gd name="T22" fmla="*/ 37 w 118"/>
                <a:gd name="T23" fmla="*/ 2 h 126"/>
                <a:gd name="T24" fmla="*/ 25 w 118"/>
                <a:gd name="T25" fmla="*/ 0 h 126"/>
                <a:gd name="T26" fmla="*/ 23 w 118"/>
                <a:gd name="T27" fmla="*/ 2 h 126"/>
                <a:gd name="T28" fmla="*/ 9 w 118"/>
                <a:gd name="T29" fmla="*/ 6 h 126"/>
                <a:gd name="T30" fmla="*/ 10 w 118"/>
                <a:gd name="T31" fmla="*/ 12 h 126"/>
                <a:gd name="T32" fmla="*/ 14 w 118"/>
                <a:gd name="T33" fmla="*/ 37 h 126"/>
                <a:gd name="T34" fmla="*/ 0 w 118"/>
                <a:gd name="T35" fmla="*/ 53 h 126"/>
                <a:gd name="T36" fmla="*/ 4 w 118"/>
                <a:gd name="T37" fmla="*/ 59 h 126"/>
                <a:gd name="T38" fmla="*/ 5 w 118"/>
                <a:gd name="T39" fmla="*/ 67 h 126"/>
                <a:gd name="T40" fmla="*/ 3 w 118"/>
                <a:gd name="T41" fmla="*/ 72 h 126"/>
                <a:gd name="T42" fmla="*/ 44 w 118"/>
                <a:gd name="T43" fmla="*/ 101 h 126"/>
                <a:gd name="T44" fmla="*/ 44 w 118"/>
                <a:gd name="T45" fmla="*/ 104 h 126"/>
                <a:gd name="T46" fmla="*/ 47 w 118"/>
                <a:gd name="T47" fmla="*/ 109 h 126"/>
                <a:gd name="T48" fmla="*/ 58 w 118"/>
                <a:gd name="T49" fmla="*/ 116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126"/>
                <a:gd name="T77" fmla="*/ 118 w 118"/>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126">
                  <a:moveTo>
                    <a:pt x="71" y="115"/>
                  </a:moveTo>
                  <a:lnTo>
                    <a:pt x="90" y="100"/>
                  </a:lnTo>
                  <a:lnTo>
                    <a:pt x="110" y="69"/>
                  </a:lnTo>
                  <a:lnTo>
                    <a:pt x="113" y="67"/>
                  </a:lnTo>
                  <a:lnTo>
                    <a:pt x="109" y="60"/>
                  </a:lnTo>
                  <a:lnTo>
                    <a:pt x="109" y="27"/>
                  </a:lnTo>
                  <a:lnTo>
                    <a:pt x="117" y="12"/>
                  </a:lnTo>
                  <a:lnTo>
                    <a:pt x="113" y="6"/>
                  </a:lnTo>
                  <a:lnTo>
                    <a:pt x="91" y="10"/>
                  </a:lnTo>
                  <a:lnTo>
                    <a:pt x="83" y="18"/>
                  </a:lnTo>
                  <a:lnTo>
                    <a:pt x="63" y="15"/>
                  </a:lnTo>
                  <a:lnTo>
                    <a:pt x="44" y="2"/>
                  </a:lnTo>
                  <a:lnTo>
                    <a:pt x="30" y="0"/>
                  </a:lnTo>
                  <a:lnTo>
                    <a:pt x="27" y="2"/>
                  </a:lnTo>
                  <a:lnTo>
                    <a:pt x="11" y="6"/>
                  </a:lnTo>
                  <a:lnTo>
                    <a:pt x="12" y="13"/>
                  </a:lnTo>
                  <a:lnTo>
                    <a:pt x="16" y="40"/>
                  </a:lnTo>
                  <a:lnTo>
                    <a:pt x="0" y="57"/>
                  </a:lnTo>
                  <a:lnTo>
                    <a:pt x="5" y="64"/>
                  </a:lnTo>
                  <a:lnTo>
                    <a:pt x="6" y="72"/>
                  </a:lnTo>
                  <a:lnTo>
                    <a:pt x="3" y="78"/>
                  </a:lnTo>
                  <a:lnTo>
                    <a:pt x="52" y="109"/>
                  </a:lnTo>
                  <a:lnTo>
                    <a:pt x="52" y="112"/>
                  </a:lnTo>
                  <a:lnTo>
                    <a:pt x="55" y="117"/>
                  </a:lnTo>
                  <a:lnTo>
                    <a:pt x="69" y="12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61" name="Freeform 495">
              <a:extLst>
                <a:ext uri="{FF2B5EF4-FFF2-40B4-BE49-F238E27FC236}">
                  <a16:creationId xmlns:a16="http://schemas.microsoft.com/office/drawing/2014/main" id="{BF74B281-10EA-489D-8353-BBEBB862E7F4}"/>
                </a:ext>
              </a:extLst>
            </p:cNvPr>
            <p:cNvSpPr>
              <a:spLocks/>
            </p:cNvSpPr>
            <p:nvPr/>
          </p:nvSpPr>
          <p:spPr bwMode="auto">
            <a:xfrm>
              <a:off x="3435" y="2666"/>
              <a:ext cx="67" cy="70"/>
            </a:xfrm>
            <a:custGeom>
              <a:avLst/>
              <a:gdLst>
                <a:gd name="T0" fmla="*/ 14 w 79"/>
                <a:gd name="T1" fmla="*/ 5 h 76"/>
                <a:gd name="T2" fmla="*/ 13 w 79"/>
                <a:gd name="T3" fmla="*/ 6 h 76"/>
                <a:gd name="T4" fmla="*/ 12 w 79"/>
                <a:gd name="T5" fmla="*/ 14 h 76"/>
                <a:gd name="T6" fmla="*/ 10 w 79"/>
                <a:gd name="T7" fmla="*/ 18 h 76"/>
                <a:gd name="T8" fmla="*/ 9 w 79"/>
                <a:gd name="T9" fmla="*/ 27 h 76"/>
                <a:gd name="T10" fmla="*/ 1 w 79"/>
                <a:gd name="T11" fmla="*/ 47 h 76"/>
                <a:gd name="T12" fmla="*/ 0 w 79"/>
                <a:gd name="T13" fmla="*/ 56 h 76"/>
                <a:gd name="T14" fmla="*/ 2 w 79"/>
                <a:gd name="T15" fmla="*/ 69 h 76"/>
                <a:gd name="T16" fmla="*/ 10 w 79"/>
                <a:gd name="T17" fmla="*/ 66 h 76"/>
                <a:gd name="T18" fmla="*/ 25 w 79"/>
                <a:gd name="T19" fmla="*/ 61 h 76"/>
                <a:gd name="T20" fmla="*/ 38 w 79"/>
                <a:gd name="T21" fmla="*/ 50 h 76"/>
                <a:gd name="T22" fmla="*/ 40 w 79"/>
                <a:gd name="T23" fmla="*/ 47 h 76"/>
                <a:gd name="T24" fmla="*/ 51 w 79"/>
                <a:gd name="T25" fmla="*/ 44 h 76"/>
                <a:gd name="T26" fmla="*/ 66 w 79"/>
                <a:gd name="T27" fmla="*/ 30 h 76"/>
                <a:gd name="T28" fmla="*/ 60 w 79"/>
                <a:gd name="T29" fmla="*/ 9 h 76"/>
                <a:gd name="T30" fmla="*/ 60 w 79"/>
                <a:gd name="T31" fmla="*/ 5 h 76"/>
                <a:gd name="T32" fmla="*/ 60 w 79"/>
                <a:gd name="T33" fmla="*/ 1 h 76"/>
                <a:gd name="T34" fmla="*/ 59 w 79"/>
                <a:gd name="T35" fmla="*/ 0 h 76"/>
                <a:gd name="T36" fmla="*/ 36 w 79"/>
                <a:gd name="T37" fmla="*/ 3 h 76"/>
                <a:gd name="T38" fmla="*/ 19 w 79"/>
                <a:gd name="T39" fmla="*/ 3 h 76"/>
                <a:gd name="T40" fmla="*/ 14 w 79"/>
                <a:gd name="T41" fmla="*/ 5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6"/>
                <a:gd name="T65" fmla="*/ 79 w 79"/>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6">
                  <a:moveTo>
                    <a:pt x="16" y="5"/>
                  </a:moveTo>
                  <a:lnTo>
                    <a:pt x="15" y="7"/>
                  </a:lnTo>
                  <a:lnTo>
                    <a:pt x="14" y="15"/>
                  </a:lnTo>
                  <a:lnTo>
                    <a:pt x="12" y="19"/>
                  </a:lnTo>
                  <a:lnTo>
                    <a:pt x="11" y="29"/>
                  </a:lnTo>
                  <a:lnTo>
                    <a:pt x="1" y="51"/>
                  </a:lnTo>
                  <a:lnTo>
                    <a:pt x="0" y="61"/>
                  </a:lnTo>
                  <a:lnTo>
                    <a:pt x="2" y="75"/>
                  </a:lnTo>
                  <a:lnTo>
                    <a:pt x="12" y="72"/>
                  </a:lnTo>
                  <a:lnTo>
                    <a:pt x="30" y="66"/>
                  </a:lnTo>
                  <a:lnTo>
                    <a:pt x="45" y="54"/>
                  </a:lnTo>
                  <a:lnTo>
                    <a:pt x="47" y="51"/>
                  </a:lnTo>
                  <a:lnTo>
                    <a:pt x="60" y="48"/>
                  </a:lnTo>
                  <a:lnTo>
                    <a:pt x="78" y="33"/>
                  </a:lnTo>
                  <a:lnTo>
                    <a:pt x="71" y="10"/>
                  </a:lnTo>
                  <a:lnTo>
                    <a:pt x="71" y="5"/>
                  </a:lnTo>
                  <a:lnTo>
                    <a:pt x="71" y="1"/>
                  </a:lnTo>
                  <a:lnTo>
                    <a:pt x="69" y="0"/>
                  </a:lnTo>
                  <a:lnTo>
                    <a:pt x="43" y="3"/>
                  </a:lnTo>
                  <a:lnTo>
                    <a:pt x="22" y="3"/>
                  </a:lnTo>
                  <a:lnTo>
                    <a:pt x="16" y="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62" name="Freeform 496">
              <a:extLst>
                <a:ext uri="{FF2B5EF4-FFF2-40B4-BE49-F238E27FC236}">
                  <a16:creationId xmlns:a16="http://schemas.microsoft.com/office/drawing/2014/main" id="{E381D302-A82C-410D-A1D9-37EE79928EC0}"/>
                </a:ext>
              </a:extLst>
            </p:cNvPr>
            <p:cNvSpPr>
              <a:spLocks/>
            </p:cNvSpPr>
            <p:nvPr/>
          </p:nvSpPr>
          <p:spPr bwMode="auto">
            <a:xfrm>
              <a:off x="3482" y="2500"/>
              <a:ext cx="164" cy="176"/>
            </a:xfrm>
            <a:custGeom>
              <a:avLst/>
              <a:gdLst>
                <a:gd name="T0" fmla="*/ 62 w 192"/>
                <a:gd name="T1" fmla="*/ 0 h 190"/>
                <a:gd name="T2" fmla="*/ 56 w 192"/>
                <a:gd name="T3" fmla="*/ 5 h 190"/>
                <a:gd name="T4" fmla="*/ 48 w 192"/>
                <a:gd name="T5" fmla="*/ 9 h 190"/>
                <a:gd name="T6" fmla="*/ 40 w 192"/>
                <a:gd name="T7" fmla="*/ 19 h 190"/>
                <a:gd name="T8" fmla="*/ 33 w 192"/>
                <a:gd name="T9" fmla="*/ 28 h 190"/>
                <a:gd name="T10" fmla="*/ 32 w 192"/>
                <a:gd name="T11" fmla="*/ 37 h 190"/>
                <a:gd name="T12" fmla="*/ 28 w 192"/>
                <a:gd name="T13" fmla="*/ 46 h 190"/>
                <a:gd name="T14" fmla="*/ 21 w 192"/>
                <a:gd name="T15" fmla="*/ 59 h 190"/>
                <a:gd name="T16" fmla="*/ 13 w 192"/>
                <a:gd name="T17" fmla="*/ 68 h 190"/>
                <a:gd name="T18" fmla="*/ 7 w 192"/>
                <a:gd name="T19" fmla="*/ 75 h 190"/>
                <a:gd name="T20" fmla="*/ 3 w 192"/>
                <a:gd name="T21" fmla="*/ 84 h 190"/>
                <a:gd name="T22" fmla="*/ 3 w 192"/>
                <a:gd name="T23" fmla="*/ 105 h 190"/>
                <a:gd name="T24" fmla="*/ 0 w 192"/>
                <a:gd name="T25" fmla="*/ 109 h 190"/>
                <a:gd name="T26" fmla="*/ 1 w 192"/>
                <a:gd name="T27" fmla="*/ 112 h 190"/>
                <a:gd name="T28" fmla="*/ 3 w 192"/>
                <a:gd name="T29" fmla="*/ 117 h 190"/>
                <a:gd name="T30" fmla="*/ 19 w 192"/>
                <a:gd name="T31" fmla="*/ 131 h 190"/>
                <a:gd name="T32" fmla="*/ 26 w 192"/>
                <a:gd name="T33" fmla="*/ 143 h 190"/>
                <a:gd name="T34" fmla="*/ 30 w 192"/>
                <a:gd name="T35" fmla="*/ 158 h 190"/>
                <a:gd name="T36" fmla="*/ 42 w 192"/>
                <a:gd name="T37" fmla="*/ 160 h 190"/>
                <a:gd name="T38" fmla="*/ 57 w 192"/>
                <a:gd name="T39" fmla="*/ 172 h 190"/>
                <a:gd name="T40" fmla="*/ 75 w 192"/>
                <a:gd name="T41" fmla="*/ 175 h 190"/>
                <a:gd name="T42" fmla="*/ 81 w 192"/>
                <a:gd name="T43" fmla="*/ 168 h 190"/>
                <a:gd name="T44" fmla="*/ 100 w 192"/>
                <a:gd name="T45" fmla="*/ 164 h 190"/>
                <a:gd name="T46" fmla="*/ 103 w 192"/>
                <a:gd name="T47" fmla="*/ 170 h 190"/>
                <a:gd name="T48" fmla="*/ 117 w 192"/>
                <a:gd name="T49" fmla="*/ 170 h 190"/>
                <a:gd name="T50" fmla="*/ 120 w 192"/>
                <a:gd name="T51" fmla="*/ 164 h 190"/>
                <a:gd name="T52" fmla="*/ 133 w 192"/>
                <a:gd name="T53" fmla="*/ 160 h 190"/>
                <a:gd name="T54" fmla="*/ 163 w 192"/>
                <a:gd name="T55" fmla="*/ 119 h 190"/>
                <a:gd name="T56" fmla="*/ 149 w 192"/>
                <a:gd name="T57" fmla="*/ 119 h 190"/>
                <a:gd name="T58" fmla="*/ 119 w 192"/>
                <a:gd name="T59" fmla="*/ 102 h 190"/>
                <a:gd name="T60" fmla="*/ 108 w 192"/>
                <a:gd name="T61" fmla="*/ 95 h 190"/>
                <a:gd name="T62" fmla="*/ 112 w 192"/>
                <a:gd name="T63" fmla="*/ 92 h 190"/>
                <a:gd name="T64" fmla="*/ 108 w 192"/>
                <a:gd name="T65" fmla="*/ 88 h 190"/>
                <a:gd name="T66" fmla="*/ 97 w 192"/>
                <a:gd name="T67" fmla="*/ 86 h 190"/>
                <a:gd name="T68" fmla="*/ 96 w 192"/>
                <a:gd name="T69" fmla="*/ 75 h 190"/>
                <a:gd name="T70" fmla="*/ 102 w 192"/>
                <a:gd name="T71" fmla="*/ 67 h 190"/>
                <a:gd name="T72" fmla="*/ 105 w 192"/>
                <a:gd name="T73" fmla="*/ 69 h 190"/>
                <a:gd name="T74" fmla="*/ 108 w 192"/>
                <a:gd name="T75" fmla="*/ 64 h 190"/>
                <a:gd name="T76" fmla="*/ 107 w 192"/>
                <a:gd name="T77" fmla="*/ 59 h 190"/>
                <a:gd name="T78" fmla="*/ 101 w 192"/>
                <a:gd name="T79" fmla="*/ 52 h 190"/>
                <a:gd name="T80" fmla="*/ 88 w 192"/>
                <a:gd name="T81" fmla="*/ 40 h 190"/>
                <a:gd name="T82" fmla="*/ 78 w 192"/>
                <a:gd name="T83" fmla="*/ 30 h 190"/>
                <a:gd name="T84" fmla="*/ 65 w 192"/>
                <a:gd name="T85" fmla="*/ 13 h 190"/>
                <a:gd name="T86" fmla="*/ 63 w 192"/>
                <a:gd name="T87" fmla="*/ 6 h 190"/>
                <a:gd name="T88" fmla="*/ 62 w 192"/>
                <a:gd name="T89" fmla="*/ 0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190"/>
                <a:gd name="T137" fmla="*/ 192 w 192"/>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190">
                  <a:moveTo>
                    <a:pt x="72" y="0"/>
                  </a:moveTo>
                  <a:lnTo>
                    <a:pt x="66" y="5"/>
                  </a:lnTo>
                  <a:lnTo>
                    <a:pt x="56" y="10"/>
                  </a:lnTo>
                  <a:lnTo>
                    <a:pt x="47" y="20"/>
                  </a:lnTo>
                  <a:lnTo>
                    <a:pt x="39" y="30"/>
                  </a:lnTo>
                  <a:lnTo>
                    <a:pt x="37" y="40"/>
                  </a:lnTo>
                  <a:lnTo>
                    <a:pt x="33" y="50"/>
                  </a:lnTo>
                  <a:lnTo>
                    <a:pt x="25" y="64"/>
                  </a:lnTo>
                  <a:lnTo>
                    <a:pt x="15" y="73"/>
                  </a:lnTo>
                  <a:lnTo>
                    <a:pt x="8" y="81"/>
                  </a:lnTo>
                  <a:lnTo>
                    <a:pt x="3" y="91"/>
                  </a:lnTo>
                  <a:lnTo>
                    <a:pt x="3" y="113"/>
                  </a:lnTo>
                  <a:lnTo>
                    <a:pt x="0" y="118"/>
                  </a:lnTo>
                  <a:lnTo>
                    <a:pt x="1" y="121"/>
                  </a:lnTo>
                  <a:lnTo>
                    <a:pt x="4" y="126"/>
                  </a:lnTo>
                  <a:lnTo>
                    <a:pt x="22" y="141"/>
                  </a:lnTo>
                  <a:lnTo>
                    <a:pt x="31" y="154"/>
                  </a:lnTo>
                  <a:lnTo>
                    <a:pt x="35" y="171"/>
                  </a:lnTo>
                  <a:lnTo>
                    <a:pt x="49" y="173"/>
                  </a:lnTo>
                  <a:lnTo>
                    <a:pt x="67" y="186"/>
                  </a:lnTo>
                  <a:lnTo>
                    <a:pt x="88" y="189"/>
                  </a:lnTo>
                  <a:lnTo>
                    <a:pt x="95" y="181"/>
                  </a:lnTo>
                  <a:lnTo>
                    <a:pt x="117" y="177"/>
                  </a:lnTo>
                  <a:lnTo>
                    <a:pt x="121" y="183"/>
                  </a:lnTo>
                  <a:lnTo>
                    <a:pt x="137" y="184"/>
                  </a:lnTo>
                  <a:lnTo>
                    <a:pt x="141" y="177"/>
                  </a:lnTo>
                  <a:lnTo>
                    <a:pt x="156" y="173"/>
                  </a:lnTo>
                  <a:lnTo>
                    <a:pt x="191" y="129"/>
                  </a:lnTo>
                  <a:lnTo>
                    <a:pt x="175" y="128"/>
                  </a:lnTo>
                  <a:lnTo>
                    <a:pt x="139" y="110"/>
                  </a:lnTo>
                  <a:lnTo>
                    <a:pt x="127" y="103"/>
                  </a:lnTo>
                  <a:lnTo>
                    <a:pt x="131" y="99"/>
                  </a:lnTo>
                  <a:lnTo>
                    <a:pt x="127" y="95"/>
                  </a:lnTo>
                  <a:lnTo>
                    <a:pt x="113" y="93"/>
                  </a:lnTo>
                  <a:lnTo>
                    <a:pt x="112" y="81"/>
                  </a:lnTo>
                  <a:lnTo>
                    <a:pt x="119" y="72"/>
                  </a:lnTo>
                  <a:lnTo>
                    <a:pt x="123" y="74"/>
                  </a:lnTo>
                  <a:lnTo>
                    <a:pt x="127" y="69"/>
                  </a:lnTo>
                  <a:lnTo>
                    <a:pt x="125" y="64"/>
                  </a:lnTo>
                  <a:lnTo>
                    <a:pt x="118" y="56"/>
                  </a:lnTo>
                  <a:lnTo>
                    <a:pt x="103" y="43"/>
                  </a:lnTo>
                  <a:lnTo>
                    <a:pt x="91" y="32"/>
                  </a:lnTo>
                  <a:lnTo>
                    <a:pt x="76" y="14"/>
                  </a:lnTo>
                  <a:lnTo>
                    <a:pt x="74" y="6"/>
                  </a:lnTo>
                  <a:lnTo>
                    <a:pt x="72"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63" name="Freeform 497">
              <a:extLst>
                <a:ext uri="{FF2B5EF4-FFF2-40B4-BE49-F238E27FC236}">
                  <a16:creationId xmlns:a16="http://schemas.microsoft.com/office/drawing/2014/main" id="{118752A7-CC50-4C21-91F9-5AD2373B6C76}"/>
                </a:ext>
              </a:extLst>
            </p:cNvPr>
            <p:cNvSpPr>
              <a:spLocks/>
            </p:cNvSpPr>
            <p:nvPr/>
          </p:nvSpPr>
          <p:spPr bwMode="auto">
            <a:xfrm>
              <a:off x="3435" y="2729"/>
              <a:ext cx="23" cy="24"/>
            </a:xfrm>
            <a:custGeom>
              <a:avLst/>
              <a:gdLst>
                <a:gd name="T0" fmla="*/ 0 w 26"/>
                <a:gd name="T1" fmla="*/ 5 h 26"/>
                <a:gd name="T2" fmla="*/ 19 w 26"/>
                <a:gd name="T3" fmla="*/ 0 h 26"/>
                <a:gd name="T4" fmla="*/ 20 w 26"/>
                <a:gd name="T5" fmla="*/ 4 h 26"/>
                <a:gd name="T6" fmla="*/ 22 w 26"/>
                <a:gd name="T7" fmla="*/ 10 h 26"/>
                <a:gd name="T8" fmla="*/ 22 w 26"/>
                <a:gd name="T9" fmla="*/ 14 h 26"/>
                <a:gd name="T10" fmla="*/ 19 w 26"/>
                <a:gd name="T11" fmla="*/ 19 h 26"/>
                <a:gd name="T12" fmla="*/ 15 w 26"/>
                <a:gd name="T13" fmla="*/ 20 h 26"/>
                <a:gd name="T14" fmla="*/ 12 w 26"/>
                <a:gd name="T15" fmla="*/ 23 h 26"/>
                <a:gd name="T16" fmla="*/ 8 w 26"/>
                <a:gd name="T17" fmla="*/ 23 h 26"/>
                <a:gd name="T18" fmla="*/ 3 w 26"/>
                <a:gd name="T19" fmla="*/ 21 h 26"/>
                <a:gd name="T20" fmla="*/ 1 w 26"/>
                <a:gd name="T21" fmla="*/ 16 h 26"/>
                <a:gd name="T22" fmla="*/ 0 w 26"/>
                <a:gd name="T23" fmla="*/ 5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6"/>
                <a:gd name="T38" fmla="*/ 26 w 26"/>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6">
                  <a:moveTo>
                    <a:pt x="0" y="5"/>
                  </a:moveTo>
                  <a:lnTo>
                    <a:pt x="21" y="0"/>
                  </a:lnTo>
                  <a:lnTo>
                    <a:pt x="23" y="4"/>
                  </a:lnTo>
                  <a:lnTo>
                    <a:pt x="25" y="11"/>
                  </a:lnTo>
                  <a:lnTo>
                    <a:pt x="25" y="15"/>
                  </a:lnTo>
                  <a:lnTo>
                    <a:pt x="21" y="21"/>
                  </a:lnTo>
                  <a:lnTo>
                    <a:pt x="17" y="22"/>
                  </a:lnTo>
                  <a:lnTo>
                    <a:pt x="13" y="25"/>
                  </a:lnTo>
                  <a:lnTo>
                    <a:pt x="9" y="25"/>
                  </a:lnTo>
                  <a:lnTo>
                    <a:pt x="3" y="23"/>
                  </a:lnTo>
                  <a:lnTo>
                    <a:pt x="1" y="17"/>
                  </a:lnTo>
                  <a:lnTo>
                    <a:pt x="0" y="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64" name="Freeform 498">
              <a:extLst>
                <a:ext uri="{FF2B5EF4-FFF2-40B4-BE49-F238E27FC236}">
                  <a16:creationId xmlns:a16="http://schemas.microsoft.com/office/drawing/2014/main" id="{16F4351C-49A9-4E77-AB8D-F775195DE71D}"/>
                </a:ext>
              </a:extLst>
            </p:cNvPr>
            <p:cNvSpPr>
              <a:spLocks/>
            </p:cNvSpPr>
            <p:nvPr/>
          </p:nvSpPr>
          <p:spPr bwMode="auto">
            <a:xfrm>
              <a:off x="3439" y="2746"/>
              <a:ext cx="22" cy="32"/>
            </a:xfrm>
            <a:custGeom>
              <a:avLst/>
              <a:gdLst>
                <a:gd name="T0" fmla="*/ 15 w 26"/>
                <a:gd name="T1" fmla="*/ 0 h 34"/>
                <a:gd name="T2" fmla="*/ 11 w 26"/>
                <a:gd name="T3" fmla="*/ 5 h 34"/>
                <a:gd name="T4" fmla="*/ 8 w 26"/>
                <a:gd name="T5" fmla="*/ 5 h 34"/>
                <a:gd name="T6" fmla="*/ 8 w 26"/>
                <a:gd name="T7" fmla="*/ 7 h 34"/>
                <a:gd name="T8" fmla="*/ 0 w 26"/>
                <a:gd name="T9" fmla="*/ 6 h 34"/>
                <a:gd name="T10" fmla="*/ 5 w 26"/>
                <a:gd name="T11" fmla="*/ 31 h 34"/>
                <a:gd name="T12" fmla="*/ 12 w 26"/>
                <a:gd name="T13" fmla="*/ 24 h 34"/>
                <a:gd name="T14" fmla="*/ 18 w 26"/>
                <a:gd name="T15" fmla="*/ 17 h 34"/>
                <a:gd name="T16" fmla="*/ 21 w 26"/>
                <a:gd name="T17" fmla="*/ 10 h 34"/>
                <a:gd name="T18" fmla="*/ 18 w 26"/>
                <a:gd name="T19" fmla="*/ 7 h 34"/>
                <a:gd name="T20" fmla="*/ 15 w 26"/>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18" y="0"/>
                  </a:moveTo>
                  <a:lnTo>
                    <a:pt x="13" y="5"/>
                  </a:lnTo>
                  <a:lnTo>
                    <a:pt x="10" y="5"/>
                  </a:lnTo>
                  <a:lnTo>
                    <a:pt x="9" y="7"/>
                  </a:lnTo>
                  <a:lnTo>
                    <a:pt x="0" y="6"/>
                  </a:lnTo>
                  <a:lnTo>
                    <a:pt x="6" y="33"/>
                  </a:lnTo>
                  <a:lnTo>
                    <a:pt x="14" y="25"/>
                  </a:lnTo>
                  <a:lnTo>
                    <a:pt x="21" y="18"/>
                  </a:lnTo>
                  <a:lnTo>
                    <a:pt x="25" y="11"/>
                  </a:lnTo>
                  <a:lnTo>
                    <a:pt x="21" y="7"/>
                  </a:lnTo>
                  <a:lnTo>
                    <a:pt x="18"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65" name="Freeform 499">
              <a:extLst>
                <a:ext uri="{FF2B5EF4-FFF2-40B4-BE49-F238E27FC236}">
                  <a16:creationId xmlns:a16="http://schemas.microsoft.com/office/drawing/2014/main" id="{13F960AB-50E8-4402-9B60-D0F2C3B558C0}"/>
                </a:ext>
              </a:extLst>
            </p:cNvPr>
            <p:cNvSpPr>
              <a:spLocks/>
            </p:cNvSpPr>
            <p:nvPr/>
          </p:nvSpPr>
          <p:spPr bwMode="auto">
            <a:xfrm>
              <a:off x="3445" y="2727"/>
              <a:ext cx="116" cy="133"/>
            </a:xfrm>
            <a:custGeom>
              <a:avLst/>
              <a:gdLst>
                <a:gd name="T0" fmla="*/ 44 w 136"/>
                <a:gd name="T1" fmla="*/ 4 h 144"/>
                <a:gd name="T2" fmla="*/ 37 w 136"/>
                <a:gd name="T3" fmla="*/ 4 h 144"/>
                <a:gd name="T4" fmla="*/ 36 w 136"/>
                <a:gd name="T5" fmla="*/ 9 h 144"/>
                <a:gd name="T6" fmla="*/ 32 w 136"/>
                <a:gd name="T7" fmla="*/ 14 h 144"/>
                <a:gd name="T8" fmla="*/ 26 w 136"/>
                <a:gd name="T9" fmla="*/ 17 h 144"/>
                <a:gd name="T10" fmla="*/ 20 w 136"/>
                <a:gd name="T11" fmla="*/ 12 h 144"/>
                <a:gd name="T12" fmla="*/ 18 w 136"/>
                <a:gd name="T13" fmla="*/ 6 h 144"/>
                <a:gd name="T14" fmla="*/ 16 w 136"/>
                <a:gd name="T15" fmla="*/ 0 h 144"/>
                <a:gd name="T16" fmla="*/ 9 w 136"/>
                <a:gd name="T17" fmla="*/ 3 h 144"/>
                <a:gd name="T18" fmla="*/ 11 w 136"/>
                <a:gd name="T19" fmla="*/ 12 h 144"/>
                <a:gd name="T20" fmla="*/ 12 w 136"/>
                <a:gd name="T21" fmla="*/ 14 h 144"/>
                <a:gd name="T22" fmla="*/ 11 w 136"/>
                <a:gd name="T23" fmla="*/ 19 h 144"/>
                <a:gd name="T24" fmla="*/ 11 w 136"/>
                <a:gd name="T25" fmla="*/ 22 h 144"/>
                <a:gd name="T26" fmla="*/ 16 w 136"/>
                <a:gd name="T27" fmla="*/ 29 h 144"/>
                <a:gd name="T28" fmla="*/ 14 w 136"/>
                <a:gd name="T29" fmla="*/ 34 h 144"/>
                <a:gd name="T30" fmla="*/ 0 w 136"/>
                <a:gd name="T31" fmla="*/ 48 h 144"/>
                <a:gd name="T32" fmla="*/ 9 w 136"/>
                <a:gd name="T33" fmla="*/ 95 h 144"/>
                <a:gd name="T34" fmla="*/ 19 w 136"/>
                <a:gd name="T35" fmla="*/ 97 h 144"/>
                <a:gd name="T36" fmla="*/ 31 w 136"/>
                <a:gd name="T37" fmla="*/ 101 h 144"/>
                <a:gd name="T38" fmla="*/ 38 w 136"/>
                <a:gd name="T39" fmla="*/ 98 h 144"/>
                <a:gd name="T40" fmla="*/ 48 w 136"/>
                <a:gd name="T41" fmla="*/ 103 h 144"/>
                <a:gd name="T42" fmla="*/ 55 w 136"/>
                <a:gd name="T43" fmla="*/ 114 h 144"/>
                <a:gd name="T44" fmla="*/ 61 w 136"/>
                <a:gd name="T45" fmla="*/ 130 h 144"/>
                <a:gd name="T46" fmla="*/ 74 w 136"/>
                <a:gd name="T47" fmla="*/ 132 h 144"/>
                <a:gd name="T48" fmla="*/ 78 w 136"/>
                <a:gd name="T49" fmla="*/ 129 h 144"/>
                <a:gd name="T50" fmla="*/ 79 w 136"/>
                <a:gd name="T51" fmla="*/ 132 h 144"/>
                <a:gd name="T52" fmla="*/ 97 w 136"/>
                <a:gd name="T53" fmla="*/ 130 h 144"/>
                <a:gd name="T54" fmla="*/ 115 w 136"/>
                <a:gd name="T55" fmla="*/ 125 h 144"/>
                <a:gd name="T56" fmla="*/ 102 w 136"/>
                <a:gd name="T57" fmla="*/ 100 h 144"/>
                <a:gd name="T58" fmla="*/ 100 w 136"/>
                <a:gd name="T59" fmla="*/ 83 h 144"/>
                <a:gd name="T60" fmla="*/ 95 w 136"/>
                <a:gd name="T61" fmla="*/ 78 h 144"/>
                <a:gd name="T62" fmla="*/ 93 w 136"/>
                <a:gd name="T63" fmla="*/ 72 h 144"/>
                <a:gd name="T64" fmla="*/ 94 w 136"/>
                <a:gd name="T65" fmla="*/ 65 h 144"/>
                <a:gd name="T66" fmla="*/ 101 w 136"/>
                <a:gd name="T67" fmla="*/ 46 h 144"/>
                <a:gd name="T68" fmla="*/ 90 w 136"/>
                <a:gd name="T69" fmla="*/ 40 h 144"/>
                <a:gd name="T70" fmla="*/ 88 w 136"/>
                <a:gd name="T71" fmla="*/ 38 h 144"/>
                <a:gd name="T72" fmla="*/ 85 w 136"/>
                <a:gd name="T73" fmla="*/ 33 h 144"/>
                <a:gd name="T74" fmla="*/ 44 w 136"/>
                <a:gd name="T75" fmla="*/ 4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
                <a:gd name="T115" fmla="*/ 0 h 144"/>
                <a:gd name="T116" fmla="*/ 136 w 136"/>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 h="144">
                  <a:moveTo>
                    <a:pt x="52" y="4"/>
                  </a:moveTo>
                  <a:lnTo>
                    <a:pt x="43" y="4"/>
                  </a:lnTo>
                  <a:lnTo>
                    <a:pt x="42" y="10"/>
                  </a:lnTo>
                  <a:lnTo>
                    <a:pt x="37" y="15"/>
                  </a:lnTo>
                  <a:lnTo>
                    <a:pt x="31" y="18"/>
                  </a:lnTo>
                  <a:lnTo>
                    <a:pt x="24" y="13"/>
                  </a:lnTo>
                  <a:lnTo>
                    <a:pt x="21" y="6"/>
                  </a:lnTo>
                  <a:lnTo>
                    <a:pt x="19" y="0"/>
                  </a:lnTo>
                  <a:lnTo>
                    <a:pt x="11" y="3"/>
                  </a:lnTo>
                  <a:lnTo>
                    <a:pt x="13" y="13"/>
                  </a:lnTo>
                  <a:lnTo>
                    <a:pt x="14" y="15"/>
                  </a:lnTo>
                  <a:lnTo>
                    <a:pt x="13" y="21"/>
                  </a:lnTo>
                  <a:lnTo>
                    <a:pt x="13" y="24"/>
                  </a:lnTo>
                  <a:lnTo>
                    <a:pt x="19" y="31"/>
                  </a:lnTo>
                  <a:lnTo>
                    <a:pt x="16" y="37"/>
                  </a:lnTo>
                  <a:lnTo>
                    <a:pt x="0" y="52"/>
                  </a:lnTo>
                  <a:lnTo>
                    <a:pt x="11" y="103"/>
                  </a:lnTo>
                  <a:lnTo>
                    <a:pt x="22" y="105"/>
                  </a:lnTo>
                  <a:lnTo>
                    <a:pt x="36" y="109"/>
                  </a:lnTo>
                  <a:lnTo>
                    <a:pt x="45" y="106"/>
                  </a:lnTo>
                  <a:lnTo>
                    <a:pt x="56" y="111"/>
                  </a:lnTo>
                  <a:lnTo>
                    <a:pt x="65" y="123"/>
                  </a:lnTo>
                  <a:lnTo>
                    <a:pt x="72" y="141"/>
                  </a:lnTo>
                  <a:lnTo>
                    <a:pt x="87" y="143"/>
                  </a:lnTo>
                  <a:lnTo>
                    <a:pt x="91" y="140"/>
                  </a:lnTo>
                  <a:lnTo>
                    <a:pt x="93" y="143"/>
                  </a:lnTo>
                  <a:lnTo>
                    <a:pt x="114" y="141"/>
                  </a:lnTo>
                  <a:lnTo>
                    <a:pt x="135" y="135"/>
                  </a:lnTo>
                  <a:lnTo>
                    <a:pt x="120" y="108"/>
                  </a:lnTo>
                  <a:lnTo>
                    <a:pt x="117" y="90"/>
                  </a:lnTo>
                  <a:lnTo>
                    <a:pt x="111" y="84"/>
                  </a:lnTo>
                  <a:lnTo>
                    <a:pt x="109" y="78"/>
                  </a:lnTo>
                  <a:lnTo>
                    <a:pt x="110" y="70"/>
                  </a:lnTo>
                  <a:lnTo>
                    <a:pt x="118" y="50"/>
                  </a:lnTo>
                  <a:lnTo>
                    <a:pt x="105" y="43"/>
                  </a:lnTo>
                  <a:lnTo>
                    <a:pt x="103" y="41"/>
                  </a:lnTo>
                  <a:lnTo>
                    <a:pt x="100" y="36"/>
                  </a:lnTo>
                  <a:lnTo>
                    <a:pt x="52" y="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66" name="Freeform 500">
              <a:extLst>
                <a:ext uri="{FF2B5EF4-FFF2-40B4-BE49-F238E27FC236}">
                  <a16:creationId xmlns:a16="http://schemas.microsoft.com/office/drawing/2014/main" id="{1BD27C52-8909-4386-9981-58F736D61F72}"/>
                </a:ext>
              </a:extLst>
            </p:cNvPr>
            <p:cNvSpPr>
              <a:spLocks/>
            </p:cNvSpPr>
            <p:nvPr/>
          </p:nvSpPr>
          <p:spPr bwMode="auto">
            <a:xfrm>
              <a:off x="3461" y="2852"/>
              <a:ext cx="105" cy="196"/>
            </a:xfrm>
            <a:custGeom>
              <a:avLst/>
              <a:gdLst>
                <a:gd name="T0" fmla="*/ 7 w 123"/>
                <a:gd name="T1" fmla="*/ 136 h 212"/>
                <a:gd name="T2" fmla="*/ 25 w 123"/>
                <a:gd name="T3" fmla="*/ 116 h 212"/>
                <a:gd name="T4" fmla="*/ 25 w 123"/>
                <a:gd name="T5" fmla="*/ 87 h 212"/>
                <a:gd name="T6" fmla="*/ 17 w 123"/>
                <a:gd name="T7" fmla="*/ 68 h 212"/>
                <a:gd name="T8" fmla="*/ 7 w 123"/>
                <a:gd name="T9" fmla="*/ 58 h 212"/>
                <a:gd name="T10" fmla="*/ 39 w 123"/>
                <a:gd name="T11" fmla="*/ 31 h 212"/>
                <a:gd name="T12" fmla="*/ 42 w 123"/>
                <a:gd name="T13" fmla="*/ 18 h 212"/>
                <a:gd name="T14" fmla="*/ 50 w 123"/>
                <a:gd name="T15" fmla="*/ 24 h 212"/>
                <a:gd name="T16" fmla="*/ 54 w 123"/>
                <a:gd name="T17" fmla="*/ 34 h 212"/>
                <a:gd name="T18" fmla="*/ 60 w 123"/>
                <a:gd name="T19" fmla="*/ 29 h 212"/>
                <a:gd name="T20" fmla="*/ 52 w 123"/>
                <a:gd name="T21" fmla="*/ 20 h 212"/>
                <a:gd name="T22" fmla="*/ 45 w 123"/>
                <a:gd name="T23" fmla="*/ 6 h 212"/>
                <a:gd name="T24" fmla="*/ 61 w 123"/>
                <a:gd name="T25" fmla="*/ 5 h 212"/>
                <a:gd name="T26" fmla="*/ 84 w 123"/>
                <a:gd name="T27" fmla="*/ 6 h 212"/>
                <a:gd name="T28" fmla="*/ 102 w 123"/>
                <a:gd name="T29" fmla="*/ 2 h 212"/>
                <a:gd name="T30" fmla="*/ 102 w 123"/>
                <a:gd name="T31" fmla="*/ 28 h 212"/>
                <a:gd name="T32" fmla="*/ 104 w 123"/>
                <a:gd name="T33" fmla="*/ 49 h 212"/>
                <a:gd name="T34" fmla="*/ 99 w 123"/>
                <a:gd name="T35" fmla="*/ 64 h 212"/>
                <a:gd name="T36" fmla="*/ 85 w 123"/>
                <a:gd name="T37" fmla="*/ 73 h 212"/>
                <a:gd name="T38" fmla="*/ 70 w 123"/>
                <a:gd name="T39" fmla="*/ 81 h 212"/>
                <a:gd name="T40" fmla="*/ 55 w 123"/>
                <a:gd name="T41" fmla="*/ 97 h 212"/>
                <a:gd name="T42" fmla="*/ 42 w 123"/>
                <a:gd name="T43" fmla="*/ 108 h 212"/>
                <a:gd name="T44" fmla="*/ 39 w 123"/>
                <a:gd name="T45" fmla="*/ 142 h 212"/>
                <a:gd name="T46" fmla="*/ 42 w 123"/>
                <a:gd name="T47" fmla="*/ 164 h 212"/>
                <a:gd name="T48" fmla="*/ 36 w 123"/>
                <a:gd name="T49" fmla="*/ 172 h 212"/>
                <a:gd name="T50" fmla="*/ 26 w 123"/>
                <a:gd name="T51" fmla="*/ 176 h 212"/>
                <a:gd name="T52" fmla="*/ 18 w 123"/>
                <a:gd name="T53" fmla="*/ 184 h 212"/>
                <a:gd name="T54" fmla="*/ 18 w 123"/>
                <a:gd name="T55" fmla="*/ 192 h 212"/>
                <a:gd name="T56" fmla="*/ 11 w 123"/>
                <a:gd name="T57" fmla="*/ 195 h 212"/>
                <a:gd name="T58" fmla="*/ 4 w 123"/>
                <a:gd name="T59" fmla="*/ 175 h 212"/>
                <a:gd name="T60" fmla="*/ 3 w 123"/>
                <a:gd name="T61" fmla="*/ 153 h 212"/>
                <a:gd name="T62" fmla="*/ 2 w 123"/>
                <a:gd name="T63" fmla="*/ 142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212"/>
                <a:gd name="T98" fmla="*/ 123 w 123"/>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212">
                  <a:moveTo>
                    <a:pt x="2" y="154"/>
                  </a:moveTo>
                  <a:lnTo>
                    <a:pt x="8" y="147"/>
                  </a:lnTo>
                  <a:lnTo>
                    <a:pt x="21" y="136"/>
                  </a:lnTo>
                  <a:lnTo>
                    <a:pt x="29" y="125"/>
                  </a:lnTo>
                  <a:lnTo>
                    <a:pt x="32" y="109"/>
                  </a:lnTo>
                  <a:lnTo>
                    <a:pt x="29" y="94"/>
                  </a:lnTo>
                  <a:lnTo>
                    <a:pt x="30" y="80"/>
                  </a:lnTo>
                  <a:lnTo>
                    <a:pt x="20" y="74"/>
                  </a:lnTo>
                  <a:lnTo>
                    <a:pt x="8" y="70"/>
                  </a:lnTo>
                  <a:lnTo>
                    <a:pt x="8" y="63"/>
                  </a:lnTo>
                  <a:lnTo>
                    <a:pt x="46" y="56"/>
                  </a:lnTo>
                  <a:lnTo>
                    <a:pt x="46" y="33"/>
                  </a:lnTo>
                  <a:lnTo>
                    <a:pt x="45" y="24"/>
                  </a:lnTo>
                  <a:lnTo>
                    <a:pt x="49" y="19"/>
                  </a:lnTo>
                  <a:lnTo>
                    <a:pt x="52" y="26"/>
                  </a:lnTo>
                  <a:lnTo>
                    <a:pt x="58" y="26"/>
                  </a:lnTo>
                  <a:lnTo>
                    <a:pt x="60" y="33"/>
                  </a:lnTo>
                  <a:lnTo>
                    <a:pt x="63" y="37"/>
                  </a:lnTo>
                  <a:lnTo>
                    <a:pt x="70" y="39"/>
                  </a:lnTo>
                  <a:lnTo>
                    <a:pt x="70" y="31"/>
                  </a:lnTo>
                  <a:lnTo>
                    <a:pt x="64" y="25"/>
                  </a:lnTo>
                  <a:lnTo>
                    <a:pt x="61" y="22"/>
                  </a:lnTo>
                  <a:lnTo>
                    <a:pt x="59" y="19"/>
                  </a:lnTo>
                  <a:lnTo>
                    <a:pt x="53" y="7"/>
                  </a:lnTo>
                  <a:lnTo>
                    <a:pt x="70" y="7"/>
                  </a:lnTo>
                  <a:lnTo>
                    <a:pt x="72" y="5"/>
                  </a:lnTo>
                  <a:lnTo>
                    <a:pt x="75" y="7"/>
                  </a:lnTo>
                  <a:lnTo>
                    <a:pt x="98" y="6"/>
                  </a:lnTo>
                  <a:lnTo>
                    <a:pt x="116" y="0"/>
                  </a:lnTo>
                  <a:lnTo>
                    <a:pt x="119" y="2"/>
                  </a:lnTo>
                  <a:lnTo>
                    <a:pt x="119" y="8"/>
                  </a:lnTo>
                  <a:lnTo>
                    <a:pt x="119" y="30"/>
                  </a:lnTo>
                  <a:lnTo>
                    <a:pt x="120" y="40"/>
                  </a:lnTo>
                  <a:lnTo>
                    <a:pt x="122" y="53"/>
                  </a:lnTo>
                  <a:lnTo>
                    <a:pt x="119" y="62"/>
                  </a:lnTo>
                  <a:lnTo>
                    <a:pt x="116" y="69"/>
                  </a:lnTo>
                  <a:lnTo>
                    <a:pt x="110" y="75"/>
                  </a:lnTo>
                  <a:lnTo>
                    <a:pt x="99" y="79"/>
                  </a:lnTo>
                  <a:lnTo>
                    <a:pt x="93" y="80"/>
                  </a:lnTo>
                  <a:lnTo>
                    <a:pt x="82" y="88"/>
                  </a:lnTo>
                  <a:lnTo>
                    <a:pt x="77" y="93"/>
                  </a:lnTo>
                  <a:lnTo>
                    <a:pt x="64" y="105"/>
                  </a:lnTo>
                  <a:lnTo>
                    <a:pt x="59" y="107"/>
                  </a:lnTo>
                  <a:lnTo>
                    <a:pt x="49" y="117"/>
                  </a:lnTo>
                  <a:lnTo>
                    <a:pt x="48" y="124"/>
                  </a:lnTo>
                  <a:lnTo>
                    <a:pt x="46" y="154"/>
                  </a:lnTo>
                  <a:lnTo>
                    <a:pt x="49" y="169"/>
                  </a:lnTo>
                  <a:lnTo>
                    <a:pt x="49" y="177"/>
                  </a:lnTo>
                  <a:lnTo>
                    <a:pt x="48" y="181"/>
                  </a:lnTo>
                  <a:lnTo>
                    <a:pt x="42" y="186"/>
                  </a:lnTo>
                  <a:lnTo>
                    <a:pt x="38" y="189"/>
                  </a:lnTo>
                  <a:lnTo>
                    <a:pt x="30" y="190"/>
                  </a:lnTo>
                  <a:lnTo>
                    <a:pt x="22" y="196"/>
                  </a:lnTo>
                  <a:lnTo>
                    <a:pt x="21" y="199"/>
                  </a:lnTo>
                  <a:lnTo>
                    <a:pt x="22" y="205"/>
                  </a:lnTo>
                  <a:lnTo>
                    <a:pt x="21" y="208"/>
                  </a:lnTo>
                  <a:lnTo>
                    <a:pt x="20" y="209"/>
                  </a:lnTo>
                  <a:lnTo>
                    <a:pt x="13" y="211"/>
                  </a:lnTo>
                  <a:lnTo>
                    <a:pt x="8" y="190"/>
                  </a:lnTo>
                  <a:lnTo>
                    <a:pt x="5" y="189"/>
                  </a:lnTo>
                  <a:lnTo>
                    <a:pt x="5" y="175"/>
                  </a:lnTo>
                  <a:lnTo>
                    <a:pt x="3" y="166"/>
                  </a:lnTo>
                  <a:lnTo>
                    <a:pt x="0" y="158"/>
                  </a:lnTo>
                  <a:lnTo>
                    <a:pt x="2" y="15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67" name="Freeform 501">
              <a:extLst>
                <a:ext uri="{FF2B5EF4-FFF2-40B4-BE49-F238E27FC236}">
                  <a16:creationId xmlns:a16="http://schemas.microsoft.com/office/drawing/2014/main" id="{E2A3A360-E4BF-4B75-9C5F-F944EECA21F9}"/>
                </a:ext>
              </a:extLst>
            </p:cNvPr>
            <p:cNvSpPr>
              <a:spLocks/>
            </p:cNvSpPr>
            <p:nvPr/>
          </p:nvSpPr>
          <p:spPr bwMode="auto">
            <a:xfrm>
              <a:off x="3275" y="2997"/>
              <a:ext cx="207" cy="165"/>
            </a:xfrm>
            <a:custGeom>
              <a:avLst/>
              <a:gdLst>
                <a:gd name="T0" fmla="*/ 153 w 242"/>
                <a:gd name="T1" fmla="*/ 8 h 178"/>
                <a:gd name="T2" fmla="*/ 145 w 242"/>
                <a:gd name="T3" fmla="*/ 13 h 178"/>
                <a:gd name="T4" fmla="*/ 132 w 242"/>
                <a:gd name="T5" fmla="*/ 19 h 178"/>
                <a:gd name="T6" fmla="*/ 116 w 242"/>
                <a:gd name="T7" fmla="*/ 44 h 178"/>
                <a:gd name="T8" fmla="*/ 108 w 242"/>
                <a:gd name="T9" fmla="*/ 42 h 178"/>
                <a:gd name="T10" fmla="*/ 96 w 242"/>
                <a:gd name="T11" fmla="*/ 37 h 178"/>
                <a:gd name="T12" fmla="*/ 85 w 242"/>
                <a:gd name="T13" fmla="*/ 52 h 178"/>
                <a:gd name="T14" fmla="*/ 68 w 242"/>
                <a:gd name="T15" fmla="*/ 62 h 178"/>
                <a:gd name="T16" fmla="*/ 56 w 242"/>
                <a:gd name="T17" fmla="*/ 59 h 178"/>
                <a:gd name="T18" fmla="*/ 61 w 242"/>
                <a:gd name="T19" fmla="*/ 53 h 178"/>
                <a:gd name="T20" fmla="*/ 56 w 242"/>
                <a:gd name="T21" fmla="*/ 34 h 178"/>
                <a:gd name="T22" fmla="*/ 50 w 242"/>
                <a:gd name="T23" fmla="*/ 71 h 178"/>
                <a:gd name="T24" fmla="*/ 43 w 242"/>
                <a:gd name="T25" fmla="*/ 76 h 178"/>
                <a:gd name="T26" fmla="*/ 23 w 242"/>
                <a:gd name="T27" fmla="*/ 76 h 178"/>
                <a:gd name="T28" fmla="*/ 20 w 242"/>
                <a:gd name="T29" fmla="*/ 70 h 178"/>
                <a:gd name="T30" fmla="*/ 16 w 242"/>
                <a:gd name="T31" fmla="*/ 63 h 178"/>
                <a:gd name="T32" fmla="*/ 11 w 242"/>
                <a:gd name="T33" fmla="*/ 72 h 178"/>
                <a:gd name="T34" fmla="*/ 7 w 242"/>
                <a:gd name="T35" fmla="*/ 102 h 178"/>
                <a:gd name="T36" fmla="*/ 16 w 242"/>
                <a:gd name="T37" fmla="*/ 148 h 178"/>
                <a:gd name="T38" fmla="*/ 35 w 242"/>
                <a:gd name="T39" fmla="*/ 159 h 178"/>
                <a:gd name="T40" fmla="*/ 68 w 242"/>
                <a:gd name="T41" fmla="*/ 157 h 178"/>
                <a:gd name="T42" fmla="*/ 92 w 242"/>
                <a:gd name="T43" fmla="*/ 151 h 178"/>
                <a:gd name="T44" fmla="*/ 117 w 242"/>
                <a:gd name="T45" fmla="*/ 148 h 178"/>
                <a:gd name="T46" fmla="*/ 135 w 242"/>
                <a:gd name="T47" fmla="*/ 136 h 178"/>
                <a:gd name="T48" fmla="*/ 169 w 242"/>
                <a:gd name="T49" fmla="*/ 95 h 178"/>
                <a:gd name="T50" fmla="*/ 188 w 242"/>
                <a:gd name="T51" fmla="*/ 75 h 178"/>
                <a:gd name="T52" fmla="*/ 202 w 242"/>
                <a:gd name="T53" fmla="*/ 58 h 178"/>
                <a:gd name="T54" fmla="*/ 196 w 242"/>
                <a:gd name="T55" fmla="*/ 48 h 178"/>
                <a:gd name="T56" fmla="*/ 194 w 242"/>
                <a:gd name="T57" fmla="*/ 32 h 178"/>
                <a:gd name="T58" fmla="*/ 192 w 242"/>
                <a:gd name="T59" fmla="*/ 19 h 178"/>
                <a:gd name="T60" fmla="*/ 187 w 242"/>
                <a:gd name="T61" fmla="*/ 4 h 178"/>
                <a:gd name="T62" fmla="*/ 160 w 242"/>
                <a:gd name="T63" fmla="*/ 0 h 1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2"/>
                <a:gd name="T97" fmla="*/ 0 h 178"/>
                <a:gd name="T98" fmla="*/ 242 w 242"/>
                <a:gd name="T99" fmla="*/ 178 h 1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2" h="178">
                  <a:moveTo>
                    <a:pt x="187" y="0"/>
                  </a:moveTo>
                  <a:lnTo>
                    <a:pt x="179" y="9"/>
                  </a:lnTo>
                  <a:lnTo>
                    <a:pt x="174" y="11"/>
                  </a:lnTo>
                  <a:lnTo>
                    <a:pt x="170" y="14"/>
                  </a:lnTo>
                  <a:lnTo>
                    <a:pt x="164" y="18"/>
                  </a:lnTo>
                  <a:lnTo>
                    <a:pt x="154" y="21"/>
                  </a:lnTo>
                  <a:lnTo>
                    <a:pt x="142" y="36"/>
                  </a:lnTo>
                  <a:lnTo>
                    <a:pt x="136" y="47"/>
                  </a:lnTo>
                  <a:lnTo>
                    <a:pt x="130" y="46"/>
                  </a:lnTo>
                  <a:lnTo>
                    <a:pt x="126" y="45"/>
                  </a:lnTo>
                  <a:lnTo>
                    <a:pt x="119" y="39"/>
                  </a:lnTo>
                  <a:lnTo>
                    <a:pt x="112" y="40"/>
                  </a:lnTo>
                  <a:lnTo>
                    <a:pt x="104" y="43"/>
                  </a:lnTo>
                  <a:lnTo>
                    <a:pt x="99" y="56"/>
                  </a:lnTo>
                  <a:lnTo>
                    <a:pt x="90" y="65"/>
                  </a:lnTo>
                  <a:lnTo>
                    <a:pt x="79" y="67"/>
                  </a:lnTo>
                  <a:lnTo>
                    <a:pt x="69" y="68"/>
                  </a:lnTo>
                  <a:lnTo>
                    <a:pt x="66" y="64"/>
                  </a:lnTo>
                  <a:lnTo>
                    <a:pt x="68" y="59"/>
                  </a:lnTo>
                  <a:lnTo>
                    <a:pt x="71" y="57"/>
                  </a:lnTo>
                  <a:lnTo>
                    <a:pt x="70" y="45"/>
                  </a:lnTo>
                  <a:lnTo>
                    <a:pt x="66" y="37"/>
                  </a:lnTo>
                  <a:lnTo>
                    <a:pt x="58" y="32"/>
                  </a:lnTo>
                  <a:lnTo>
                    <a:pt x="58" y="77"/>
                  </a:lnTo>
                  <a:lnTo>
                    <a:pt x="55" y="81"/>
                  </a:lnTo>
                  <a:lnTo>
                    <a:pt x="50" y="82"/>
                  </a:lnTo>
                  <a:lnTo>
                    <a:pt x="41" y="83"/>
                  </a:lnTo>
                  <a:lnTo>
                    <a:pt x="27" y="82"/>
                  </a:lnTo>
                  <a:lnTo>
                    <a:pt x="25" y="81"/>
                  </a:lnTo>
                  <a:lnTo>
                    <a:pt x="23" y="76"/>
                  </a:lnTo>
                  <a:lnTo>
                    <a:pt x="22" y="69"/>
                  </a:lnTo>
                  <a:lnTo>
                    <a:pt x="19" y="68"/>
                  </a:lnTo>
                  <a:lnTo>
                    <a:pt x="16" y="69"/>
                  </a:lnTo>
                  <a:lnTo>
                    <a:pt x="13" y="78"/>
                  </a:lnTo>
                  <a:lnTo>
                    <a:pt x="0" y="82"/>
                  </a:lnTo>
                  <a:lnTo>
                    <a:pt x="8" y="110"/>
                  </a:lnTo>
                  <a:lnTo>
                    <a:pt x="19" y="126"/>
                  </a:lnTo>
                  <a:lnTo>
                    <a:pt x="19" y="160"/>
                  </a:lnTo>
                  <a:lnTo>
                    <a:pt x="27" y="167"/>
                  </a:lnTo>
                  <a:lnTo>
                    <a:pt x="41" y="172"/>
                  </a:lnTo>
                  <a:lnTo>
                    <a:pt x="59" y="177"/>
                  </a:lnTo>
                  <a:lnTo>
                    <a:pt x="80" y="169"/>
                  </a:lnTo>
                  <a:lnTo>
                    <a:pt x="95" y="164"/>
                  </a:lnTo>
                  <a:lnTo>
                    <a:pt x="108" y="163"/>
                  </a:lnTo>
                  <a:lnTo>
                    <a:pt x="122" y="163"/>
                  </a:lnTo>
                  <a:lnTo>
                    <a:pt x="137" y="160"/>
                  </a:lnTo>
                  <a:lnTo>
                    <a:pt x="151" y="153"/>
                  </a:lnTo>
                  <a:lnTo>
                    <a:pt x="158" y="147"/>
                  </a:lnTo>
                  <a:lnTo>
                    <a:pt x="166" y="138"/>
                  </a:lnTo>
                  <a:lnTo>
                    <a:pt x="198" y="103"/>
                  </a:lnTo>
                  <a:lnTo>
                    <a:pt x="213" y="86"/>
                  </a:lnTo>
                  <a:lnTo>
                    <a:pt x="220" y="81"/>
                  </a:lnTo>
                  <a:lnTo>
                    <a:pt x="232" y="72"/>
                  </a:lnTo>
                  <a:lnTo>
                    <a:pt x="236" y="63"/>
                  </a:lnTo>
                  <a:lnTo>
                    <a:pt x="241" y="51"/>
                  </a:lnTo>
                  <a:lnTo>
                    <a:pt x="229" y="52"/>
                  </a:lnTo>
                  <a:lnTo>
                    <a:pt x="229" y="42"/>
                  </a:lnTo>
                  <a:lnTo>
                    <a:pt x="227" y="34"/>
                  </a:lnTo>
                  <a:lnTo>
                    <a:pt x="224" y="31"/>
                  </a:lnTo>
                  <a:lnTo>
                    <a:pt x="225" y="20"/>
                  </a:lnTo>
                  <a:lnTo>
                    <a:pt x="223" y="11"/>
                  </a:lnTo>
                  <a:lnTo>
                    <a:pt x="219" y="4"/>
                  </a:lnTo>
                  <a:lnTo>
                    <a:pt x="217" y="0"/>
                  </a:lnTo>
                  <a:lnTo>
                    <a:pt x="187" y="0"/>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68" name="Freeform 502">
              <a:extLst>
                <a:ext uri="{FF2B5EF4-FFF2-40B4-BE49-F238E27FC236}">
                  <a16:creationId xmlns:a16="http://schemas.microsoft.com/office/drawing/2014/main" id="{7DC07EC1-CD12-4DA9-8CCC-2C7963368315}"/>
                </a:ext>
              </a:extLst>
            </p:cNvPr>
            <p:cNvSpPr>
              <a:spLocks/>
            </p:cNvSpPr>
            <p:nvPr/>
          </p:nvSpPr>
          <p:spPr bwMode="auto">
            <a:xfrm>
              <a:off x="3461" y="3027"/>
              <a:ext cx="18" cy="25"/>
            </a:xfrm>
            <a:custGeom>
              <a:avLst/>
              <a:gdLst>
                <a:gd name="T0" fmla="*/ 3 w 21"/>
                <a:gd name="T1" fmla="*/ 1 h 27"/>
                <a:gd name="T2" fmla="*/ 8 w 21"/>
                <a:gd name="T3" fmla="*/ 0 h 27"/>
                <a:gd name="T4" fmla="*/ 12 w 21"/>
                <a:gd name="T5" fmla="*/ 3 h 27"/>
                <a:gd name="T6" fmla="*/ 15 w 21"/>
                <a:gd name="T7" fmla="*/ 8 h 27"/>
                <a:gd name="T8" fmla="*/ 17 w 21"/>
                <a:gd name="T9" fmla="*/ 19 h 27"/>
                <a:gd name="T10" fmla="*/ 12 w 21"/>
                <a:gd name="T11" fmla="*/ 22 h 27"/>
                <a:gd name="T12" fmla="*/ 9 w 21"/>
                <a:gd name="T13" fmla="*/ 24 h 27"/>
                <a:gd name="T14" fmla="*/ 3 w 21"/>
                <a:gd name="T15" fmla="*/ 22 h 27"/>
                <a:gd name="T16" fmla="*/ 0 w 21"/>
                <a:gd name="T17" fmla="*/ 15 h 27"/>
                <a:gd name="T18" fmla="*/ 0 w 21"/>
                <a:gd name="T19" fmla="*/ 8 h 27"/>
                <a:gd name="T20" fmla="*/ 3 w 21"/>
                <a:gd name="T21" fmla="*/ 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7"/>
                <a:gd name="T35" fmla="*/ 21 w 21"/>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7">
                  <a:moveTo>
                    <a:pt x="4" y="1"/>
                  </a:moveTo>
                  <a:lnTo>
                    <a:pt x="9" y="0"/>
                  </a:lnTo>
                  <a:lnTo>
                    <a:pt x="14" y="3"/>
                  </a:lnTo>
                  <a:lnTo>
                    <a:pt x="18" y="9"/>
                  </a:lnTo>
                  <a:lnTo>
                    <a:pt x="20" y="21"/>
                  </a:lnTo>
                  <a:lnTo>
                    <a:pt x="14" y="24"/>
                  </a:lnTo>
                  <a:lnTo>
                    <a:pt x="10" y="26"/>
                  </a:lnTo>
                  <a:lnTo>
                    <a:pt x="3" y="24"/>
                  </a:lnTo>
                  <a:lnTo>
                    <a:pt x="0" y="16"/>
                  </a:lnTo>
                  <a:lnTo>
                    <a:pt x="0" y="9"/>
                  </a:lnTo>
                  <a:lnTo>
                    <a:pt x="4"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69" name="Freeform 503">
              <a:extLst>
                <a:ext uri="{FF2B5EF4-FFF2-40B4-BE49-F238E27FC236}">
                  <a16:creationId xmlns:a16="http://schemas.microsoft.com/office/drawing/2014/main" id="{34D5B71C-2827-4882-9158-E410BB23B9DE}"/>
                </a:ext>
              </a:extLst>
            </p:cNvPr>
            <p:cNvSpPr>
              <a:spLocks/>
            </p:cNvSpPr>
            <p:nvPr/>
          </p:nvSpPr>
          <p:spPr bwMode="auto">
            <a:xfrm>
              <a:off x="3406" y="3070"/>
              <a:ext cx="22" cy="25"/>
            </a:xfrm>
            <a:custGeom>
              <a:avLst/>
              <a:gdLst>
                <a:gd name="T0" fmla="*/ 0 w 26"/>
                <a:gd name="T1" fmla="*/ 11 h 27"/>
                <a:gd name="T2" fmla="*/ 3 w 26"/>
                <a:gd name="T3" fmla="*/ 6 h 27"/>
                <a:gd name="T4" fmla="*/ 3 w 26"/>
                <a:gd name="T5" fmla="*/ 4 h 27"/>
                <a:gd name="T6" fmla="*/ 8 w 26"/>
                <a:gd name="T7" fmla="*/ 2 h 27"/>
                <a:gd name="T8" fmla="*/ 11 w 26"/>
                <a:gd name="T9" fmla="*/ 0 h 27"/>
                <a:gd name="T10" fmla="*/ 21 w 26"/>
                <a:gd name="T11" fmla="*/ 6 h 27"/>
                <a:gd name="T12" fmla="*/ 14 w 26"/>
                <a:gd name="T13" fmla="*/ 17 h 27"/>
                <a:gd name="T14" fmla="*/ 13 w 26"/>
                <a:gd name="T15" fmla="*/ 20 h 27"/>
                <a:gd name="T16" fmla="*/ 11 w 26"/>
                <a:gd name="T17" fmla="*/ 22 h 27"/>
                <a:gd name="T18" fmla="*/ 8 w 26"/>
                <a:gd name="T19" fmla="*/ 24 h 27"/>
                <a:gd name="T20" fmla="*/ 0 w 26"/>
                <a:gd name="T21" fmla="*/ 1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7"/>
                <a:gd name="T35" fmla="*/ 26 w 26"/>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7">
                  <a:moveTo>
                    <a:pt x="0" y="12"/>
                  </a:moveTo>
                  <a:lnTo>
                    <a:pt x="4" y="6"/>
                  </a:lnTo>
                  <a:lnTo>
                    <a:pt x="4" y="4"/>
                  </a:lnTo>
                  <a:lnTo>
                    <a:pt x="9" y="2"/>
                  </a:lnTo>
                  <a:lnTo>
                    <a:pt x="13" y="0"/>
                  </a:lnTo>
                  <a:lnTo>
                    <a:pt x="25" y="7"/>
                  </a:lnTo>
                  <a:lnTo>
                    <a:pt x="16" y="18"/>
                  </a:lnTo>
                  <a:lnTo>
                    <a:pt x="15" y="22"/>
                  </a:lnTo>
                  <a:lnTo>
                    <a:pt x="13" y="24"/>
                  </a:lnTo>
                  <a:lnTo>
                    <a:pt x="10" y="26"/>
                  </a:lnTo>
                  <a:lnTo>
                    <a:pt x="0" y="1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70" name="Freeform 504">
              <a:extLst>
                <a:ext uri="{FF2B5EF4-FFF2-40B4-BE49-F238E27FC236}">
                  <a16:creationId xmlns:a16="http://schemas.microsoft.com/office/drawing/2014/main" id="{81B49C11-F847-4551-A482-338DBFB1550E}"/>
                </a:ext>
              </a:extLst>
            </p:cNvPr>
            <p:cNvSpPr>
              <a:spLocks/>
            </p:cNvSpPr>
            <p:nvPr/>
          </p:nvSpPr>
          <p:spPr bwMode="auto">
            <a:xfrm>
              <a:off x="3397" y="2910"/>
              <a:ext cx="91" cy="89"/>
            </a:xfrm>
            <a:custGeom>
              <a:avLst/>
              <a:gdLst>
                <a:gd name="T0" fmla="*/ 0 w 107"/>
                <a:gd name="T1" fmla="*/ 24 h 96"/>
                <a:gd name="T2" fmla="*/ 11 w 107"/>
                <a:gd name="T3" fmla="*/ 22 h 96"/>
                <a:gd name="T4" fmla="*/ 20 w 107"/>
                <a:gd name="T5" fmla="*/ 22 h 96"/>
                <a:gd name="T6" fmla="*/ 29 w 107"/>
                <a:gd name="T7" fmla="*/ 18 h 96"/>
                <a:gd name="T8" fmla="*/ 32 w 107"/>
                <a:gd name="T9" fmla="*/ 11 h 96"/>
                <a:gd name="T10" fmla="*/ 32 w 107"/>
                <a:gd name="T11" fmla="*/ 7 h 96"/>
                <a:gd name="T12" fmla="*/ 71 w 107"/>
                <a:gd name="T13" fmla="*/ 0 h 96"/>
                <a:gd name="T14" fmla="*/ 71 w 107"/>
                <a:gd name="T15" fmla="*/ 6 h 96"/>
                <a:gd name="T16" fmla="*/ 79 w 107"/>
                <a:gd name="T17" fmla="*/ 10 h 96"/>
                <a:gd name="T18" fmla="*/ 88 w 107"/>
                <a:gd name="T19" fmla="*/ 16 h 96"/>
                <a:gd name="T20" fmla="*/ 88 w 107"/>
                <a:gd name="T21" fmla="*/ 30 h 96"/>
                <a:gd name="T22" fmla="*/ 90 w 107"/>
                <a:gd name="T23" fmla="*/ 43 h 96"/>
                <a:gd name="T24" fmla="*/ 88 w 107"/>
                <a:gd name="T25" fmla="*/ 57 h 96"/>
                <a:gd name="T26" fmla="*/ 80 w 107"/>
                <a:gd name="T27" fmla="*/ 68 h 96"/>
                <a:gd name="T28" fmla="*/ 69 w 107"/>
                <a:gd name="T29" fmla="*/ 78 h 96"/>
                <a:gd name="T30" fmla="*/ 65 w 107"/>
                <a:gd name="T31" fmla="*/ 84 h 96"/>
                <a:gd name="T32" fmla="*/ 64 w 107"/>
                <a:gd name="T33" fmla="*/ 88 h 96"/>
                <a:gd name="T34" fmla="*/ 37 w 107"/>
                <a:gd name="T35" fmla="*/ 88 h 96"/>
                <a:gd name="T36" fmla="*/ 37 w 107"/>
                <a:gd name="T37" fmla="*/ 84 h 96"/>
                <a:gd name="T38" fmla="*/ 31 w 107"/>
                <a:gd name="T39" fmla="*/ 80 h 96"/>
                <a:gd name="T40" fmla="*/ 27 w 107"/>
                <a:gd name="T41" fmla="*/ 80 h 96"/>
                <a:gd name="T42" fmla="*/ 23 w 107"/>
                <a:gd name="T43" fmla="*/ 72 h 96"/>
                <a:gd name="T44" fmla="*/ 22 w 107"/>
                <a:gd name="T45" fmla="*/ 68 h 96"/>
                <a:gd name="T46" fmla="*/ 16 w 107"/>
                <a:gd name="T47" fmla="*/ 68 h 96"/>
                <a:gd name="T48" fmla="*/ 19 w 107"/>
                <a:gd name="T49" fmla="*/ 66 h 96"/>
                <a:gd name="T50" fmla="*/ 15 w 107"/>
                <a:gd name="T51" fmla="*/ 62 h 96"/>
                <a:gd name="T52" fmla="*/ 10 w 107"/>
                <a:gd name="T53" fmla="*/ 53 h 96"/>
                <a:gd name="T54" fmla="*/ 3 w 107"/>
                <a:gd name="T55" fmla="*/ 42 h 96"/>
                <a:gd name="T56" fmla="*/ 0 w 107"/>
                <a:gd name="T57" fmla="*/ 24 h 96"/>
                <a:gd name="T58" fmla="*/ 3 w 107"/>
                <a:gd name="T59" fmla="*/ 37 h 96"/>
                <a:gd name="T60" fmla="*/ 8 w 107"/>
                <a:gd name="T61" fmla="*/ 50 h 96"/>
                <a:gd name="T62" fmla="*/ 14 w 107"/>
                <a:gd name="T63" fmla="*/ 58 h 96"/>
                <a:gd name="T64" fmla="*/ 19 w 107"/>
                <a:gd name="T65" fmla="*/ 65 h 96"/>
                <a:gd name="T66" fmla="*/ 19 w 107"/>
                <a:gd name="T67" fmla="*/ 66 h 96"/>
                <a:gd name="T68" fmla="*/ 16 w 107"/>
                <a:gd name="T69" fmla="*/ 68 h 96"/>
                <a:gd name="T70" fmla="*/ 22 w 107"/>
                <a:gd name="T71" fmla="*/ 68 h 96"/>
                <a:gd name="T72" fmla="*/ 23 w 107"/>
                <a:gd name="T73" fmla="*/ 76 h 96"/>
                <a:gd name="T74" fmla="*/ 26 w 107"/>
                <a:gd name="T75" fmla="*/ 78 h 96"/>
                <a:gd name="T76" fmla="*/ 31 w 107"/>
                <a:gd name="T77" fmla="*/ 80 h 96"/>
                <a:gd name="T78" fmla="*/ 35 w 107"/>
                <a:gd name="T79" fmla="*/ 84 h 96"/>
                <a:gd name="T80" fmla="*/ 37 w 107"/>
                <a:gd name="T81" fmla="*/ 88 h 96"/>
                <a:gd name="T82" fmla="*/ 0 w 107"/>
                <a:gd name="T83" fmla="*/ 24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96"/>
                <a:gd name="T128" fmla="*/ 107 w 107"/>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96">
                  <a:moveTo>
                    <a:pt x="0" y="26"/>
                  </a:moveTo>
                  <a:lnTo>
                    <a:pt x="13" y="24"/>
                  </a:lnTo>
                  <a:lnTo>
                    <a:pt x="23" y="24"/>
                  </a:lnTo>
                  <a:lnTo>
                    <a:pt x="34" y="19"/>
                  </a:lnTo>
                  <a:lnTo>
                    <a:pt x="38" y="12"/>
                  </a:lnTo>
                  <a:lnTo>
                    <a:pt x="38" y="8"/>
                  </a:lnTo>
                  <a:lnTo>
                    <a:pt x="83" y="0"/>
                  </a:lnTo>
                  <a:lnTo>
                    <a:pt x="83" y="7"/>
                  </a:lnTo>
                  <a:lnTo>
                    <a:pt x="93" y="11"/>
                  </a:lnTo>
                  <a:lnTo>
                    <a:pt x="104" y="17"/>
                  </a:lnTo>
                  <a:lnTo>
                    <a:pt x="104" y="32"/>
                  </a:lnTo>
                  <a:lnTo>
                    <a:pt x="106" y="46"/>
                  </a:lnTo>
                  <a:lnTo>
                    <a:pt x="103" y="62"/>
                  </a:lnTo>
                  <a:lnTo>
                    <a:pt x="94" y="73"/>
                  </a:lnTo>
                  <a:lnTo>
                    <a:pt x="81" y="84"/>
                  </a:lnTo>
                  <a:lnTo>
                    <a:pt x="77" y="91"/>
                  </a:lnTo>
                  <a:lnTo>
                    <a:pt x="75" y="95"/>
                  </a:lnTo>
                  <a:lnTo>
                    <a:pt x="44" y="95"/>
                  </a:lnTo>
                  <a:lnTo>
                    <a:pt x="43" y="91"/>
                  </a:lnTo>
                  <a:lnTo>
                    <a:pt x="37" y="86"/>
                  </a:lnTo>
                  <a:lnTo>
                    <a:pt x="32" y="86"/>
                  </a:lnTo>
                  <a:lnTo>
                    <a:pt x="27" y="78"/>
                  </a:lnTo>
                  <a:lnTo>
                    <a:pt x="26" y="73"/>
                  </a:lnTo>
                  <a:lnTo>
                    <a:pt x="19" y="73"/>
                  </a:lnTo>
                  <a:lnTo>
                    <a:pt x="22" y="71"/>
                  </a:lnTo>
                  <a:lnTo>
                    <a:pt x="18" y="67"/>
                  </a:lnTo>
                  <a:lnTo>
                    <a:pt x="12" y="57"/>
                  </a:lnTo>
                  <a:lnTo>
                    <a:pt x="4" y="45"/>
                  </a:lnTo>
                  <a:lnTo>
                    <a:pt x="0" y="26"/>
                  </a:lnTo>
                  <a:lnTo>
                    <a:pt x="3" y="40"/>
                  </a:lnTo>
                  <a:lnTo>
                    <a:pt x="9" y="54"/>
                  </a:lnTo>
                  <a:lnTo>
                    <a:pt x="16" y="63"/>
                  </a:lnTo>
                  <a:lnTo>
                    <a:pt x="22" y="70"/>
                  </a:lnTo>
                  <a:lnTo>
                    <a:pt x="22" y="71"/>
                  </a:lnTo>
                  <a:lnTo>
                    <a:pt x="19" y="73"/>
                  </a:lnTo>
                  <a:lnTo>
                    <a:pt x="26" y="73"/>
                  </a:lnTo>
                  <a:lnTo>
                    <a:pt x="27" y="82"/>
                  </a:lnTo>
                  <a:lnTo>
                    <a:pt x="30" y="84"/>
                  </a:lnTo>
                  <a:lnTo>
                    <a:pt x="37" y="86"/>
                  </a:lnTo>
                  <a:lnTo>
                    <a:pt x="41" y="91"/>
                  </a:lnTo>
                  <a:lnTo>
                    <a:pt x="44" y="95"/>
                  </a:lnTo>
                  <a:lnTo>
                    <a:pt x="0" y="2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71" name="Freeform 505">
              <a:extLst>
                <a:ext uri="{FF2B5EF4-FFF2-40B4-BE49-F238E27FC236}">
                  <a16:creationId xmlns:a16="http://schemas.microsoft.com/office/drawing/2014/main" id="{3697B665-FD3F-4591-BC22-919CDFF3CFFD}"/>
                </a:ext>
              </a:extLst>
            </p:cNvPr>
            <p:cNvSpPr>
              <a:spLocks/>
            </p:cNvSpPr>
            <p:nvPr/>
          </p:nvSpPr>
          <p:spPr bwMode="auto">
            <a:xfrm>
              <a:off x="3397" y="2910"/>
              <a:ext cx="91" cy="89"/>
            </a:xfrm>
            <a:custGeom>
              <a:avLst/>
              <a:gdLst>
                <a:gd name="T0" fmla="*/ 0 w 107"/>
                <a:gd name="T1" fmla="*/ 24 h 96"/>
                <a:gd name="T2" fmla="*/ 11 w 107"/>
                <a:gd name="T3" fmla="*/ 22 h 96"/>
                <a:gd name="T4" fmla="*/ 20 w 107"/>
                <a:gd name="T5" fmla="*/ 22 h 96"/>
                <a:gd name="T6" fmla="*/ 29 w 107"/>
                <a:gd name="T7" fmla="*/ 18 h 96"/>
                <a:gd name="T8" fmla="*/ 32 w 107"/>
                <a:gd name="T9" fmla="*/ 11 h 96"/>
                <a:gd name="T10" fmla="*/ 32 w 107"/>
                <a:gd name="T11" fmla="*/ 7 h 96"/>
                <a:gd name="T12" fmla="*/ 71 w 107"/>
                <a:gd name="T13" fmla="*/ 0 h 96"/>
                <a:gd name="T14" fmla="*/ 71 w 107"/>
                <a:gd name="T15" fmla="*/ 6 h 96"/>
                <a:gd name="T16" fmla="*/ 79 w 107"/>
                <a:gd name="T17" fmla="*/ 10 h 96"/>
                <a:gd name="T18" fmla="*/ 88 w 107"/>
                <a:gd name="T19" fmla="*/ 16 h 96"/>
                <a:gd name="T20" fmla="*/ 88 w 107"/>
                <a:gd name="T21" fmla="*/ 30 h 96"/>
                <a:gd name="T22" fmla="*/ 90 w 107"/>
                <a:gd name="T23" fmla="*/ 43 h 96"/>
                <a:gd name="T24" fmla="*/ 88 w 107"/>
                <a:gd name="T25" fmla="*/ 57 h 96"/>
                <a:gd name="T26" fmla="*/ 80 w 107"/>
                <a:gd name="T27" fmla="*/ 68 h 96"/>
                <a:gd name="T28" fmla="*/ 69 w 107"/>
                <a:gd name="T29" fmla="*/ 78 h 96"/>
                <a:gd name="T30" fmla="*/ 65 w 107"/>
                <a:gd name="T31" fmla="*/ 84 h 96"/>
                <a:gd name="T32" fmla="*/ 64 w 107"/>
                <a:gd name="T33" fmla="*/ 88 h 96"/>
                <a:gd name="T34" fmla="*/ 37 w 107"/>
                <a:gd name="T35" fmla="*/ 88 h 96"/>
                <a:gd name="T36" fmla="*/ 37 w 107"/>
                <a:gd name="T37" fmla="*/ 84 h 96"/>
                <a:gd name="T38" fmla="*/ 31 w 107"/>
                <a:gd name="T39" fmla="*/ 80 h 96"/>
                <a:gd name="T40" fmla="*/ 27 w 107"/>
                <a:gd name="T41" fmla="*/ 80 h 96"/>
                <a:gd name="T42" fmla="*/ 23 w 107"/>
                <a:gd name="T43" fmla="*/ 72 h 96"/>
                <a:gd name="T44" fmla="*/ 22 w 107"/>
                <a:gd name="T45" fmla="*/ 68 h 96"/>
                <a:gd name="T46" fmla="*/ 16 w 107"/>
                <a:gd name="T47" fmla="*/ 68 h 96"/>
                <a:gd name="T48" fmla="*/ 19 w 107"/>
                <a:gd name="T49" fmla="*/ 66 h 96"/>
                <a:gd name="T50" fmla="*/ 15 w 107"/>
                <a:gd name="T51" fmla="*/ 62 h 96"/>
                <a:gd name="T52" fmla="*/ 10 w 107"/>
                <a:gd name="T53" fmla="*/ 53 h 96"/>
                <a:gd name="T54" fmla="*/ 3 w 107"/>
                <a:gd name="T55" fmla="*/ 42 h 96"/>
                <a:gd name="T56" fmla="*/ 0 w 107"/>
                <a:gd name="T57" fmla="*/ 24 h 96"/>
                <a:gd name="T58" fmla="*/ 3 w 107"/>
                <a:gd name="T59" fmla="*/ 37 h 96"/>
                <a:gd name="T60" fmla="*/ 8 w 107"/>
                <a:gd name="T61" fmla="*/ 50 h 96"/>
                <a:gd name="T62" fmla="*/ 14 w 107"/>
                <a:gd name="T63" fmla="*/ 58 h 96"/>
                <a:gd name="T64" fmla="*/ 19 w 107"/>
                <a:gd name="T65" fmla="*/ 65 h 96"/>
                <a:gd name="T66" fmla="*/ 19 w 107"/>
                <a:gd name="T67" fmla="*/ 66 h 96"/>
                <a:gd name="T68" fmla="*/ 16 w 107"/>
                <a:gd name="T69" fmla="*/ 68 h 96"/>
                <a:gd name="T70" fmla="*/ 22 w 107"/>
                <a:gd name="T71" fmla="*/ 68 h 96"/>
                <a:gd name="T72" fmla="*/ 23 w 107"/>
                <a:gd name="T73" fmla="*/ 76 h 96"/>
                <a:gd name="T74" fmla="*/ 26 w 107"/>
                <a:gd name="T75" fmla="*/ 78 h 96"/>
                <a:gd name="T76" fmla="*/ 31 w 107"/>
                <a:gd name="T77" fmla="*/ 80 h 96"/>
                <a:gd name="T78" fmla="*/ 35 w 107"/>
                <a:gd name="T79" fmla="*/ 84 h 96"/>
                <a:gd name="T80" fmla="*/ 37 w 107"/>
                <a:gd name="T81" fmla="*/ 88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7"/>
                <a:gd name="T124" fmla="*/ 0 h 96"/>
                <a:gd name="T125" fmla="*/ 107 w 107"/>
                <a:gd name="T126" fmla="*/ 96 h 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7" h="96">
                  <a:moveTo>
                    <a:pt x="0" y="26"/>
                  </a:moveTo>
                  <a:lnTo>
                    <a:pt x="13" y="24"/>
                  </a:lnTo>
                  <a:lnTo>
                    <a:pt x="23" y="24"/>
                  </a:lnTo>
                  <a:lnTo>
                    <a:pt x="34" y="19"/>
                  </a:lnTo>
                  <a:lnTo>
                    <a:pt x="38" y="12"/>
                  </a:lnTo>
                  <a:lnTo>
                    <a:pt x="38" y="8"/>
                  </a:lnTo>
                  <a:lnTo>
                    <a:pt x="83" y="0"/>
                  </a:lnTo>
                  <a:lnTo>
                    <a:pt x="83" y="7"/>
                  </a:lnTo>
                  <a:lnTo>
                    <a:pt x="93" y="11"/>
                  </a:lnTo>
                  <a:lnTo>
                    <a:pt x="104" y="17"/>
                  </a:lnTo>
                  <a:lnTo>
                    <a:pt x="104" y="32"/>
                  </a:lnTo>
                  <a:lnTo>
                    <a:pt x="106" y="46"/>
                  </a:lnTo>
                  <a:lnTo>
                    <a:pt x="103" y="62"/>
                  </a:lnTo>
                  <a:lnTo>
                    <a:pt x="94" y="73"/>
                  </a:lnTo>
                  <a:lnTo>
                    <a:pt x="81" y="84"/>
                  </a:lnTo>
                  <a:lnTo>
                    <a:pt x="77" y="91"/>
                  </a:lnTo>
                  <a:lnTo>
                    <a:pt x="75" y="95"/>
                  </a:lnTo>
                  <a:lnTo>
                    <a:pt x="44" y="95"/>
                  </a:lnTo>
                  <a:lnTo>
                    <a:pt x="43" y="91"/>
                  </a:lnTo>
                  <a:lnTo>
                    <a:pt x="37" y="86"/>
                  </a:lnTo>
                  <a:lnTo>
                    <a:pt x="32" y="86"/>
                  </a:lnTo>
                  <a:lnTo>
                    <a:pt x="27" y="78"/>
                  </a:lnTo>
                  <a:lnTo>
                    <a:pt x="26" y="73"/>
                  </a:lnTo>
                  <a:lnTo>
                    <a:pt x="19" y="73"/>
                  </a:lnTo>
                  <a:lnTo>
                    <a:pt x="22" y="71"/>
                  </a:lnTo>
                  <a:lnTo>
                    <a:pt x="18" y="67"/>
                  </a:lnTo>
                  <a:lnTo>
                    <a:pt x="12" y="57"/>
                  </a:lnTo>
                  <a:lnTo>
                    <a:pt x="4" y="45"/>
                  </a:lnTo>
                  <a:lnTo>
                    <a:pt x="0" y="26"/>
                  </a:lnTo>
                  <a:lnTo>
                    <a:pt x="3" y="40"/>
                  </a:lnTo>
                  <a:lnTo>
                    <a:pt x="9" y="54"/>
                  </a:lnTo>
                  <a:lnTo>
                    <a:pt x="16" y="63"/>
                  </a:lnTo>
                  <a:lnTo>
                    <a:pt x="22" y="70"/>
                  </a:lnTo>
                  <a:lnTo>
                    <a:pt x="22" y="71"/>
                  </a:lnTo>
                  <a:lnTo>
                    <a:pt x="19" y="73"/>
                  </a:lnTo>
                  <a:lnTo>
                    <a:pt x="26" y="73"/>
                  </a:lnTo>
                  <a:lnTo>
                    <a:pt x="27" y="82"/>
                  </a:lnTo>
                  <a:lnTo>
                    <a:pt x="30" y="84"/>
                  </a:lnTo>
                  <a:lnTo>
                    <a:pt x="37" y="86"/>
                  </a:lnTo>
                  <a:lnTo>
                    <a:pt x="41" y="91"/>
                  </a:lnTo>
                  <a:lnTo>
                    <a:pt x="44" y="9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72" name="Freeform 506">
              <a:extLst>
                <a:ext uri="{FF2B5EF4-FFF2-40B4-BE49-F238E27FC236}">
                  <a16:creationId xmlns:a16="http://schemas.microsoft.com/office/drawing/2014/main" id="{7F6659C8-CD4A-4F89-BB14-C58770DC681B}"/>
                </a:ext>
              </a:extLst>
            </p:cNvPr>
            <p:cNvSpPr>
              <a:spLocks/>
            </p:cNvSpPr>
            <p:nvPr/>
          </p:nvSpPr>
          <p:spPr bwMode="auto">
            <a:xfrm>
              <a:off x="2939" y="2393"/>
              <a:ext cx="194" cy="185"/>
            </a:xfrm>
            <a:custGeom>
              <a:avLst/>
              <a:gdLst>
                <a:gd name="T0" fmla="*/ 87 w 228"/>
                <a:gd name="T1" fmla="*/ 1 h 199"/>
                <a:gd name="T2" fmla="*/ 68 w 228"/>
                <a:gd name="T3" fmla="*/ 1 h 199"/>
                <a:gd name="T4" fmla="*/ 68 w 228"/>
                <a:gd name="T5" fmla="*/ 0 h 199"/>
                <a:gd name="T6" fmla="*/ 66 w 228"/>
                <a:gd name="T7" fmla="*/ 2 h 199"/>
                <a:gd name="T8" fmla="*/ 71 w 228"/>
                <a:gd name="T9" fmla="*/ 105 h 199"/>
                <a:gd name="T10" fmla="*/ 74 w 228"/>
                <a:gd name="T11" fmla="*/ 110 h 199"/>
                <a:gd name="T12" fmla="*/ 77 w 228"/>
                <a:gd name="T13" fmla="*/ 117 h 199"/>
                <a:gd name="T14" fmla="*/ 71 w 228"/>
                <a:gd name="T15" fmla="*/ 126 h 199"/>
                <a:gd name="T16" fmla="*/ 22 w 228"/>
                <a:gd name="T17" fmla="*/ 120 h 199"/>
                <a:gd name="T18" fmla="*/ 18 w 228"/>
                <a:gd name="T19" fmla="*/ 123 h 199"/>
                <a:gd name="T20" fmla="*/ 14 w 228"/>
                <a:gd name="T21" fmla="*/ 121 h 199"/>
                <a:gd name="T22" fmla="*/ 13 w 228"/>
                <a:gd name="T23" fmla="*/ 122 h 199"/>
                <a:gd name="T24" fmla="*/ 12 w 228"/>
                <a:gd name="T25" fmla="*/ 123 h 199"/>
                <a:gd name="T26" fmla="*/ 12 w 228"/>
                <a:gd name="T27" fmla="*/ 128 h 199"/>
                <a:gd name="T28" fmla="*/ 10 w 228"/>
                <a:gd name="T29" fmla="*/ 134 h 199"/>
                <a:gd name="T30" fmla="*/ 8 w 228"/>
                <a:gd name="T31" fmla="*/ 134 h 199"/>
                <a:gd name="T32" fmla="*/ 6 w 228"/>
                <a:gd name="T33" fmla="*/ 139 h 199"/>
                <a:gd name="T34" fmla="*/ 3 w 228"/>
                <a:gd name="T35" fmla="*/ 142 h 199"/>
                <a:gd name="T36" fmla="*/ 0 w 228"/>
                <a:gd name="T37" fmla="*/ 142 h 199"/>
                <a:gd name="T38" fmla="*/ 3 w 228"/>
                <a:gd name="T39" fmla="*/ 161 h 199"/>
                <a:gd name="T40" fmla="*/ 3 w 228"/>
                <a:gd name="T41" fmla="*/ 162 h 199"/>
                <a:gd name="T42" fmla="*/ 9 w 228"/>
                <a:gd name="T43" fmla="*/ 164 h 199"/>
                <a:gd name="T44" fmla="*/ 13 w 228"/>
                <a:gd name="T45" fmla="*/ 165 h 199"/>
                <a:gd name="T46" fmla="*/ 20 w 228"/>
                <a:gd name="T47" fmla="*/ 168 h 199"/>
                <a:gd name="T48" fmla="*/ 26 w 228"/>
                <a:gd name="T49" fmla="*/ 168 h 199"/>
                <a:gd name="T50" fmla="*/ 28 w 228"/>
                <a:gd name="T51" fmla="*/ 165 h 199"/>
                <a:gd name="T52" fmla="*/ 29 w 228"/>
                <a:gd name="T53" fmla="*/ 163 h 199"/>
                <a:gd name="T54" fmla="*/ 32 w 228"/>
                <a:gd name="T55" fmla="*/ 161 h 199"/>
                <a:gd name="T56" fmla="*/ 37 w 228"/>
                <a:gd name="T57" fmla="*/ 161 h 199"/>
                <a:gd name="T58" fmla="*/ 41 w 228"/>
                <a:gd name="T59" fmla="*/ 165 h 199"/>
                <a:gd name="T60" fmla="*/ 43 w 228"/>
                <a:gd name="T61" fmla="*/ 172 h 199"/>
                <a:gd name="T62" fmla="*/ 45 w 228"/>
                <a:gd name="T63" fmla="*/ 178 h 199"/>
                <a:gd name="T64" fmla="*/ 52 w 228"/>
                <a:gd name="T65" fmla="*/ 182 h 199"/>
                <a:gd name="T66" fmla="*/ 57 w 228"/>
                <a:gd name="T67" fmla="*/ 184 h 199"/>
                <a:gd name="T68" fmla="*/ 68 w 228"/>
                <a:gd name="T69" fmla="*/ 181 h 199"/>
                <a:gd name="T70" fmla="*/ 71 w 228"/>
                <a:gd name="T71" fmla="*/ 179 h 199"/>
                <a:gd name="T72" fmla="*/ 76 w 228"/>
                <a:gd name="T73" fmla="*/ 178 h 199"/>
                <a:gd name="T74" fmla="*/ 78 w 228"/>
                <a:gd name="T75" fmla="*/ 180 h 199"/>
                <a:gd name="T76" fmla="*/ 80 w 228"/>
                <a:gd name="T77" fmla="*/ 181 h 199"/>
                <a:gd name="T78" fmla="*/ 85 w 228"/>
                <a:gd name="T79" fmla="*/ 179 h 199"/>
                <a:gd name="T80" fmla="*/ 87 w 228"/>
                <a:gd name="T81" fmla="*/ 168 h 199"/>
                <a:gd name="T82" fmla="*/ 90 w 228"/>
                <a:gd name="T83" fmla="*/ 161 h 199"/>
                <a:gd name="T84" fmla="*/ 94 w 228"/>
                <a:gd name="T85" fmla="*/ 156 h 199"/>
                <a:gd name="T86" fmla="*/ 98 w 228"/>
                <a:gd name="T87" fmla="*/ 152 h 199"/>
                <a:gd name="T88" fmla="*/ 104 w 228"/>
                <a:gd name="T89" fmla="*/ 151 h 199"/>
                <a:gd name="T90" fmla="*/ 111 w 228"/>
                <a:gd name="T91" fmla="*/ 151 h 199"/>
                <a:gd name="T92" fmla="*/ 125 w 228"/>
                <a:gd name="T93" fmla="*/ 149 h 199"/>
                <a:gd name="T94" fmla="*/ 137 w 228"/>
                <a:gd name="T95" fmla="*/ 144 h 199"/>
                <a:gd name="T96" fmla="*/ 140 w 228"/>
                <a:gd name="T97" fmla="*/ 139 h 199"/>
                <a:gd name="T98" fmla="*/ 162 w 228"/>
                <a:gd name="T99" fmla="*/ 138 h 199"/>
                <a:gd name="T100" fmla="*/ 171 w 228"/>
                <a:gd name="T101" fmla="*/ 134 h 199"/>
                <a:gd name="T102" fmla="*/ 177 w 228"/>
                <a:gd name="T103" fmla="*/ 126 h 199"/>
                <a:gd name="T104" fmla="*/ 185 w 228"/>
                <a:gd name="T105" fmla="*/ 113 h 199"/>
                <a:gd name="T106" fmla="*/ 188 w 228"/>
                <a:gd name="T107" fmla="*/ 100 h 199"/>
                <a:gd name="T108" fmla="*/ 191 w 228"/>
                <a:gd name="T109" fmla="*/ 85 h 199"/>
                <a:gd name="T110" fmla="*/ 193 w 228"/>
                <a:gd name="T111" fmla="*/ 67 h 199"/>
                <a:gd name="T112" fmla="*/ 185 w 228"/>
                <a:gd name="T113" fmla="*/ 68 h 199"/>
                <a:gd name="T114" fmla="*/ 183 w 228"/>
                <a:gd name="T115" fmla="*/ 54 h 199"/>
                <a:gd name="T116" fmla="*/ 157 w 228"/>
                <a:gd name="T117" fmla="*/ 53 h 199"/>
                <a:gd name="T118" fmla="*/ 87 w 228"/>
                <a:gd name="T119" fmla="*/ 1 h 1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
                <a:gd name="T181" fmla="*/ 0 h 199"/>
                <a:gd name="T182" fmla="*/ 228 w 228"/>
                <a:gd name="T183" fmla="*/ 199 h 1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 h="199">
                  <a:moveTo>
                    <a:pt x="102" y="1"/>
                  </a:moveTo>
                  <a:lnTo>
                    <a:pt x="80" y="1"/>
                  </a:lnTo>
                  <a:lnTo>
                    <a:pt x="80" y="0"/>
                  </a:lnTo>
                  <a:lnTo>
                    <a:pt x="77" y="2"/>
                  </a:lnTo>
                  <a:lnTo>
                    <a:pt x="84" y="113"/>
                  </a:lnTo>
                  <a:lnTo>
                    <a:pt x="87" y="118"/>
                  </a:lnTo>
                  <a:lnTo>
                    <a:pt x="90" y="126"/>
                  </a:lnTo>
                  <a:lnTo>
                    <a:pt x="83" y="135"/>
                  </a:lnTo>
                  <a:lnTo>
                    <a:pt x="26" y="129"/>
                  </a:lnTo>
                  <a:lnTo>
                    <a:pt x="21" y="132"/>
                  </a:lnTo>
                  <a:lnTo>
                    <a:pt x="17" y="130"/>
                  </a:lnTo>
                  <a:lnTo>
                    <a:pt x="15" y="131"/>
                  </a:lnTo>
                  <a:lnTo>
                    <a:pt x="14" y="132"/>
                  </a:lnTo>
                  <a:lnTo>
                    <a:pt x="14" y="138"/>
                  </a:lnTo>
                  <a:lnTo>
                    <a:pt x="12" y="144"/>
                  </a:lnTo>
                  <a:lnTo>
                    <a:pt x="9" y="144"/>
                  </a:lnTo>
                  <a:lnTo>
                    <a:pt x="7" y="149"/>
                  </a:lnTo>
                  <a:lnTo>
                    <a:pt x="3" y="153"/>
                  </a:lnTo>
                  <a:lnTo>
                    <a:pt x="0" y="153"/>
                  </a:lnTo>
                  <a:lnTo>
                    <a:pt x="3" y="173"/>
                  </a:lnTo>
                  <a:lnTo>
                    <a:pt x="3" y="174"/>
                  </a:lnTo>
                  <a:lnTo>
                    <a:pt x="11" y="176"/>
                  </a:lnTo>
                  <a:lnTo>
                    <a:pt x="15" y="178"/>
                  </a:lnTo>
                  <a:lnTo>
                    <a:pt x="24" y="181"/>
                  </a:lnTo>
                  <a:lnTo>
                    <a:pt x="30" y="181"/>
                  </a:lnTo>
                  <a:lnTo>
                    <a:pt x="33" y="178"/>
                  </a:lnTo>
                  <a:lnTo>
                    <a:pt x="34" y="175"/>
                  </a:lnTo>
                  <a:lnTo>
                    <a:pt x="38" y="173"/>
                  </a:lnTo>
                  <a:lnTo>
                    <a:pt x="43" y="173"/>
                  </a:lnTo>
                  <a:lnTo>
                    <a:pt x="48" y="177"/>
                  </a:lnTo>
                  <a:lnTo>
                    <a:pt x="50" y="185"/>
                  </a:lnTo>
                  <a:lnTo>
                    <a:pt x="53" y="192"/>
                  </a:lnTo>
                  <a:lnTo>
                    <a:pt x="61" y="196"/>
                  </a:lnTo>
                  <a:lnTo>
                    <a:pt x="67" y="198"/>
                  </a:lnTo>
                  <a:lnTo>
                    <a:pt x="80" y="195"/>
                  </a:lnTo>
                  <a:lnTo>
                    <a:pt x="83" y="193"/>
                  </a:lnTo>
                  <a:lnTo>
                    <a:pt x="89" y="191"/>
                  </a:lnTo>
                  <a:lnTo>
                    <a:pt x="92" y="194"/>
                  </a:lnTo>
                  <a:lnTo>
                    <a:pt x="94" y="195"/>
                  </a:lnTo>
                  <a:lnTo>
                    <a:pt x="100" y="193"/>
                  </a:lnTo>
                  <a:lnTo>
                    <a:pt x="102" y="181"/>
                  </a:lnTo>
                  <a:lnTo>
                    <a:pt x="106" y="173"/>
                  </a:lnTo>
                  <a:lnTo>
                    <a:pt x="111" y="168"/>
                  </a:lnTo>
                  <a:lnTo>
                    <a:pt x="115" y="164"/>
                  </a:lnTo>
                  <a:lnTo>
                    <a:pt x="122" y="162"/>
                  </a:lnTo>
                  <a:lnTo>
                    <a:pt x="130" y="162"/>
                  </a:lnTo>
                  <a:lnTo>
                    <a:pt x="147" y="160"/>
                  </a:lnTo>
                  <a:lnTo>
                    <a:pt x="161" y="155"/>
                  </a:lnTo>
                  <a:lnTo>
                    <a:pt x="165" y="149"/>
                  </a:lnTo>
                  <a:lnTo>
                    <a:pt x="190" y="148"/>
                  </a:lnTo>
                  <a:lnTo>
                    <a:pt x="201" y="144"/>
                  </a:lnTo>
                  <a:lnTo>
                    <a:pt x="208" y="136"/>
                  </a:lnTo>
                  <a:lnTo>
                    <a:pt x="217" y="122"/>
                  </a:lnTo>
                  <a:lnTo>
                    <a:pt x="221" y="108"/>
                  </a:lnTo>
                  <a:lnTo>
                    <a:pt x="225" y="91"/>
                  </a:lnTo>
                  <a:lnTo>
                    <a:pt x="227" y="72"/>
                  </a:lnTo>
                  <a:lnTo>
                    <a:pt x="218" y="73"/>
                  </a:lnTo>
                  <a:lnTo>
                    <a:pt x="215" y="58"/>
                  </a:lnTo>
                  <a:lnTo>
                    <a:pt x="185" y="57"/>
                  </a:lnTo>
                  <a:lnTo>
                    <a:pt x="102"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73" name="Freeform 507">
              <a:extLst>
                <a:ext uri="{FF2B5EF4-FFF2-40B4-BE49-F238E27FC236}">
                  <a16:creationId xmlns:a16="http://schemas.microsoft.com/office/drawing/2014/main" id="{D06639E9-3B7A-4ADC-B78D-7534C9477023}"/>
                </a:ext>
              </a:extLst>
            </p:cNvPr>
            <p:cNvSpPr>
              <a:spLocks/>
            </p:cNvSpPr>
            <p:nvPr/>
          </p:nvSpPr>
          <p:spPr bwMode="auto">
            <a:xfrm>
              <a:off x="3388" y="2322"/>
              <a:ext cx="129" cy="138"/>
            </a:xfrm>
            <a:custGeom>
              <a:avLst/>
              <a:gdLst>
                <a:gd name="T0" fmla="*/ 0 w 150"/>
                <a:gd name="T1" fmla="*/ 137 h 149"/>
                <a:gd name="T2" fmla="*/ 0 w 150"/>
                <a:gd name="T3" fmla="*/ 0 h 149"/>
                <a:gd name="T4" fmla="*/ 10 w 150"/>
                <a:gd name="T5" fmla="*/ 0 h 149"/>
                <a:gd name="T6" fmla="*/ 24 w 150"/>
                <a:gd name="T7" fmla="*/ 1 h 149"/>
                <a:gd name="T8" fmla="*/ 28 w 150"/>
                <a:gd name="T9" fmla="*/ 4 h 149"/>
                <a:gd name="T10" fmla="*/ 40 w 150"/>
                <a:gd name="T11" fmla="*/ 9 h 149"/>
                <a:gd name="T12" fmla="*/ 62 w 150"/>
                <a:gd name="T13" fmla="*/ 3 h 149"/>
                <a:gd name="T14" fmla="*/ 66 w 150"/>
                <a:gd name="T15" fmla="*/ 1 h 149"/>
                <a:gd name="T16" fmla="*/ 71 w 150"/>
                <a:gd name="T17" fmla="*/ 1 h 149"/>
                <a:gd name="T18" fmla="*/ 79 w 150"/>
                <a:gd name="T19" fmla="*/ 4 h 149"/>
                <a:gd name="T20" fmla="*/ 79 w 150"/>
                <a:gd name="T21" fmla="*/ 9 h 149"/>
                <a:gd name="T22" fmla="*/ 83 w 150"/>
                <a:gd name="T23" fmla="*/ 22 h 149"/>
                <a:gd name="T24" fmla="*/ 105 w 150"/>
                <a:gd name="T25" fmla="*/ 66 h 149"/>
                <a:gd name="T26" fmla="*/ 120 w 150"/>
                <a:gd name="T27" fmla="*/ 98 h 149"/>
                <a:gd name="T28" fmla="*/ 128 w 150"/>
                <a:gd name="T29" fmla="*/ 117 h 149"/>
                <a:gd name="T30" fmla="*/ 121 w 150"/>
                <a:gd name="T31" fmla="*/ 124 h 149"/>
                <a:gd name="T32" fmla="*/ 114 w 150"/>
                <a:gd name="T33" fmla="*/ 131 h 149"/>
                <a:gd name="T34" fmla="*/ 101 w 150"/>
                <a:gd name="T35" fmla="*/ 137 h 149"/>
                <a:gd name="T36" fmla="*/ 0 w 150"/>
                <a:gd name="T37" fmla="*/ 137 h 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49"/>
                <a:gd name="T59" fmla="*/ 150 w 150"/>
                <a:gd name="T60" fmla="*/ 149 h 1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49">
                  <a:moveTo>
                    <a:pt x="0" y="148"/>
                  </a:moveTo>
                  <a:lnTo>
                    <a:pt x="0" y="0"/>
                  </a:lnTo>
                  <a:lnTo>
                    <a:pt x="12" y="0"/>
                  </a:lnTo>
                  <a:lnTo>
                    <a:pt x="28" y="1"/>
                  </a:lnTo>
                  <a:lnTo>
                    <a:pt x="33" y="4"/>
                  </a:lnTo>
                  <a:lnTo>
                    <a:pt x="46" y="10"/>
                  </a:lnTo>
                  <a:lnTo>
                    <a:pt x="72" y="3"/>
                  </a:lnTo>
                  <a:lnTo>
                    <a:pt x="77" y="1"/>
                  </a:lnTo>
                  <a:lnTo>
                    <a:pt x="83" y="1"/>
                  </a:lnTo>
                  <a:lnTo>
                    <a:pt x="92" y="4"/>
                  </a:lnTo>
                  <a:lnTo>
                    <a:pt x="92" y="10"/>
                  </a:lnTo>
                  <a:lnTo>
                    <a:pt x="97" y="24"/>
                  </a:lnTo>
                  <a:lnTo>
                    <a:pt x="122" y="71"/>
                  </a:lnTo>
                  <a:lnTo>
                    <a:pt x="140" y="106"/>
                  </a:lnTo>
                  <a:lnTo>
                    <a:pt x="149" y="126"/>
                  </a:lnTo>
                  <a:lnTo>
                    <a:pt x="141" y="134"/>
                  </a:lnTo>
                  <a:lnTo>
                    <a:pt x="132" y="141"/>
                  </a:lnTo>
                  <a:lnTo>
                    <a:pt x="118" y="148"/>
                  </a:lnTo>
                  <a:lnTo>
                    <a:pt x="0" y="14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74" name="Freeform 508">
              <a:extLst>
                <a:ext uri="{FF2B5EF4-FFF2-40B4-BE49-F238E27FC236}">
                  <a16:creationId xmlns:a16="http://schemas.microsoft.com/office/drawing/2014/main" id="{FC33E7AC-603C-4A5B-BD86-CA685BE95ADF}"/>
                </a:ext>
              </a:extLst>
            </p:cNvPr>
            <p:cNvSpPr>
              <a:spLocks/>
            </p:cNvSpPr>
            <p:nvPr/>
          </p:nvSpPr>
          <p:spPr bwMode="auto">
            <a:xfrm>
              <a:off x="3467" y="2323"/>
              <a:ext cx="38" cy="46"/>
            </a:xfrm>
            <a:custGeom>
              <a:avLst/>
              <a:gdLst>
                <a:gd name="T0" fmla="*/ 0 w 44"/>
                <a:gd name="T1" fmla="*/ 1 h 50"/>
                <a:gd name="T2" fmla="*/ 0 w 44"/>
                <a:gd name="T3" fmla="*/ 7 h 50"/>
                <a:gd name="T4" fmla="*/ 10 w 44"/>
                <a:gd name="T5" fmla="*/ 26 h 50"/>
                <a:gd name="T6" fmla="*/ 13 w 44"/>
                <a:gd name="T7" fmla="*/ 30 h 50"/>
                <a:gd name="T8" fmla="*/ 16 w 44"/>
                <a:gd name="T9" fmla="*/ 35 h 50"/>
                <a:gd name="T10" fmla="*/ 20 w 44"/>
                <a:gd name="T11" fmla="*/ 38 h 50"/>
                <a:gd name="T12" fmla="*/ 23 w 44"/>
                <a:gd name="T13" fmla="*/ 40 h 50"/>
                <a:gd name="T14" fmla="*/ 28 w 44"/>
                <a:gd name="T15" fmla="*/ 42 h 50"/>
                <a:gd name="T16" fmla="*/ 29 w 44"/>
                <a:gd name="T17" fmla="*/ 45 h 50"/>
                <a:gd name="T18" fmla="*/ 30 w 44"/>
                <a:gd name="T19" fmla="*/ 45 h 50"/>
                <a:gd name="T20" fmla="*/ 33 w 44"/>
                <a:gd name="T21" fmla="*/ 42 h 50"/>
                <a:gd name="T22" fmla="*/ 35 w 44"/>
                <a:gd name="T23" fmla="*/ 40 h 50"/>
                <a:gd name="T24" fmla="*/ 37 w 44"/>
                <a:gd name="T25" fmla="*/ 29 h 50"/>
                <a:gd name="T26" fmla="*/ 29 w 44"/>
                <a:gd name="T27" fmla="*/ 17 h 50"/>
                <a:gd name="T28" fmla="*/ 21 w 44"/>
                <a:gd name="T29" fmla="*/ 0 h 50"/>
                <a:gd name="T30" fmla="*/ 0 w 44"/>
                <a:gd name="T31" fmla="*/ 1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50"/>
                <a:gd name="T50" fmla="*/ 44 w 44"/>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50">
                  <a:moveTo>
                    <a:pt x="0" y="1"/>
                  </a:moveTo>
                  <a:lnTo>
                    <a:pt x="0" y="8"/>
                  </a:lnTo>
                  <a:lnTo>
                    <a:pt x="11" y="28"/>
                  </a:lnTo>
                  <a:lnTo>
                    <a:pt x="15" y="33"/>
                  </a:lnTo>
                  <a:lnTo>
                    <a:pt x="18" y="38"/>
                  </a:lnTo>
                  <a:lnTo>
                    <a:pt x="23" y="41"/>
                  </a:lnTo>
                  <a:lnTo>
                    <a:pt x="27" y="44"/>
                  </a:lnTo>
                  <a:lnTo>
                    <a:pt x="32" y="46"/>
                  </a:lnTo>
                  <a:lnTo>
                    <a:pt x="34" y="49"/>
                  </a:lnTo>
                  <a:lnTo>
                    <a:pt x="35" y="49"/>
                  </a:lnTo>
                  <a:lnTo>
                    <a:pt x="38" y="46"/>
                  </a:lnTo>
                  <a:lnTo>
                    <a:pt x="40" y="44"/>
                  </a:lnTo>
                  <a:lnTo>
                    <a:pt x="43" y="32"/>
                  </a:lnTo>
                  <a:lnTo>
                    <a:pt x="33" y="18"/>
                  </a:lnTo>
                  <a:lnTo>
                    <a:pt x="24" y="0"/>
                  </a:lnTo>
                  <a:lnTo>
                    <a:pt x="0"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75" name="Freeform 509">
              <a:extLst>
                <a:ext uri="{FF2B5EF4-FFF2-40B4-BE49-F238E27FC236}">
                  <a16:creationId xmlns:a16="http://schemas.microsoft.com/office/drawing/2014/main" id="{4D09B984-1475-4987-9864-E98AA0B15F96}"/>
                </a:ext>
              </a:extLst>
            </p:cNvPr>
            <p:cNvSpPr>
              <a:spLocks/>
            </p:cNvSpPr>
            <p:nvPr/>
          </p:nvSpPr>
          <p:spPr bwMode="auto">
            <a:xfrm>
              <a:off x="3593" y="2853"/>
              <a:ext cx="82" cy="168"/>
            </a:xfrm>
            <a:custGeom>
              <a:avLst/>
              <a:gdLst>
                <a:gd name="T0" fmla="*/ 73 w 96"/>
                <a:gd name="T1" fmla="*/ 0 h 182"/>
                <a:gd name="T2" fmla="*/ 67 w 96"/>
                <a:gd name="T3" fmla="*/ 3 h 182"/>
                <a:gd name="T4" fmla="*/ 62 w 96"/>
                <a:gd name="T5" fmla="*/ 6 h 182"/>
                <a:gd name="T6" fmla="*/ 57 w 96"/>
                <a:gd name="T7" fmla="*/ 18 h 182"/>
                <a:gd name="T8" fmla="*/ 50 w 96"/>
                <a:gd name="T9" fmla="*/ 23 h 182"/>
                <a:gd name="T10" fmla="*/ 38 w 96"/>
                <a:gd name="T11" fmla="*/ 38 h 182"/>
                <a:gd name="T12" fmla="*/ 33 w 96"/>
                <a:gd name="T13" fmla="*/ 44 h 182"/>
                <a:gd name="T14" fmla="*/ 29 w 96"/>
                <a:gd name="T15" fmla="*/ 46 h 182"/>
                <a:gd name="T16" fmla="*/ 22 w 96"/>
                <a:gd name="T17" fmla="*/ 48 h 182"/>
                <a:gd name="T18" fmla="*/ 14 w 96"/>
                <a:gd name="T19" fmla="*/ 51 h 182"/>
                <a:gd name="T20" fmla="*/ 9 w 96"/>
                <a:gd name="T21" fmla="*/ 56 h 182"/>
                <a:gd name="T22" fmla="*/ 4 w 96"/>
                <a:gd name="T23" fmla="*/ 69 h 182"/>
                <a:gd name="T24" fmla="*/ 4 w 96"/>
                <a:gd name="T25" fmla="*/ 82 h 182"/>
                <a:gd name="T26" fmla="*/ 10 w 96"/>
                <a:gd name="T27" fmla="*/ 88 h 182"/>
                <a:gd name="T28" fmla="*/ 13 w 96"/>
                <a:gd name="T29" fmla="*/ 93 h 182"/>
                <a:gd name="T30" fmla="*/ 12 w 96"/>
                <a:gd name="T31" fmla="*/ 97 h 182"/>
                <a:gd name="T32" fmla="*/ 4 w 96"/>
                <a:gd name="T33" fmla="*/ 105 h 182"/>
                <a:gd name="T34" fmla="*/ 0 w 96"/>
                <a:gd name="T35" fmla="*/ 126 h 182"/>
                <a:gd name="T36" fmla="*/ 1 w 96"/>
                <a:gd name="T37" fmla="*/ 142 h 182"/>
                <a:gd name="T38" fmla="*/ 7 w 96"/>
                <a:gd name="T39" fmla="*/ 156 h 182"/>
                <a:gd name="T40" fmla="*/ 15 w 96"/>
                <a:gd name="T41" fmla="*/ 156 h 182"/>
                <a:gd name="T42" fmla="*/ 20 w 96"/>
                <a:gd name="T43" fmla="*/ 157 h 182"/>
                <a:gd name="T44" fmla="*/ 21 w 96"/>
                <a:gd name="T45" fmla="*/ 162 h 182"/>
                <a:gd name="T46" fmla="*/ 27 w 96"/>
                <a:gd name="T47" fmla="*/ 167 h 182"/>
                <a:gd name="T48" fmla="*/ 33 w 96"/>
                <a:gd name="T49" fmla="*/ 167 h 182"/>
                <a:gd name="T50" fmla="*/ 41 w 96"/>
                <a:gd name="T51" fmla="*/ 162 h 182"/>
                <a:gd name="T52" fmla="*/ 47 w 96"/>
                <a:gd name="T53" fmla="*/ 150 h 182"/>
                <a:gd name="T54" fmla="*/ 53 w 96"/>
                <a:gd name="T55" fmla="*/ 134 h 182"/>
                <a:gd name="T56" fmla="*/ 54 w 96"/>
                <a:gd name="T57" fmla="*/ 123 h 182"/>
                <a:gd name="T58" fmla="*/ 54 w 96"/>
                <a:gd name="T59" fmla="*/ 114 h 182"/>
                <a:gd name="T60" fmla="*/ 55 w 96"/>
                <a:gd name="T61" fmla="*/ 110 h 182"/>
                <a:gd name="T62" fmla="*/ 61 w 96"/>
                <a:gd name="T63" fmla="*/ 98 h 182"/>
                <a:gd name="T64" fmla="*/ 65 w 96"/>
                <a:gd name="T65" fmla="*/ 89 h 182"/>
                <a:gd name="T66" fmla="*/ 68 w 96"/>
                <a:gd name="T67" fmla="*/ 76 h 182"/>
                <a:gd name="T68" fmla="*/ 72 w 96"/>
                <a:gd name="T69" fmla="*/ 48 h 182"/>
                <a:gd name="T70" fmla="*/ 74 w 96"/>
                <a:gd name="T71" fmla="*/ 40 h 182"/>
                <a:gd name="T72" fmla="*/ 78 w 96"/>
                <a:gd name="T73" fmla="*/ 26 h 182"/>
                <a:gd name="T74" fmla="*/ 81 w 96"/>
                <a:gd name="T75" fmla="*/ 10 h 182"/>
                <a:gd name="T76" fmla="*/ 79 w 96"/>
                <a:gd name="T77" fmla="*/ 4 h 182"/>
                <a:gd name="T78" fmla="*/ 73 w 96"/>
                <a:gd name="T79" fmla="*/ 0 h 1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
                <a:gd name="T121" fmla="*/ 0 h 182"/>
                <a:gd name="T122" fmla="*/ 96 w 96"/>
                <a:gd name="T123" fmla="*/ 182 h 1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 h="182">
                  <a:moveTo>
                    <a:pt x="86" y="0"/>
                  </a:moveTo>
                  <a:lnTo>
                    <a:pt x="79" y="3"/>
                  </a:lnTo>
                  <a:lnTo>
                    <a:pt x="72" y="7"/>
                  </a:lnTo>
                  <a:lnTo>
                    <a:pt x="67" y="19"/>
                  </a:lnTo>
                  <a:lnTo>
                    <a:pt x="59" y="25"/>
                  </a:lnTo>
                  <a:lnTo>
                    <a:pt x="45" y="41"/>
                  </a:lnTo>
                  <a:lnTo>
                    <a:pt x="39" y="48"/>
                  </a:lnTo>
                  <a:lnTo>
                    <a:pt x="34" y="50"/>
                  </a:lnTo>
                  <a:lnTo>
                    <a:pt x="26" y="52"/>
                  </a:lnTo>
                  <a:lnTo>
                    <a:pt x="16" y="55"/>
                  </a:lnTo>
                  <a:lnTo>
                    <a:pt x="10" y="61"/>
                  </a:lnTo>
                  <a:lnTo>
                    <a:pt x="5" y="75"/>
                  </a:lnTo>
                  <a:lnTo>
                    <a:pt x="5" y="89"/>
                  </a:lnTo>
                  <a:lnTo>
                    <a:pt x="12" y="95"/>
                  </a:lnTo>
                  <a:lnTo>
                    <a:pt x="15" y="101"/>
                  </a:lnTo>
                  <a:lnTo>
                    <a:pt x="14" y="105"/>
                  </a:lnTo>
                  <a:lnTo>
                    <a:pt x="5" y="114"/>
                  </a:lnTo>
                  <a:lnTo>
                    <a:pt x="0" y="137"/>
                  </a:lnTo>
                  <a:lnTo>
                    <a:pt x="1" y="154"/>
                  </a:lnTo>
                  <a:lnTo>
                    <a:pt x="8" y="169"/>
                  </a:lnTo>
                  <a:lnTo>
                    <a:pt x="17" y="169"/>
                  </a:lnTo>
                  <a:lnTo>
                    <a:pt x="23" y="170"/>
                  </a:lnTo>
                  <a:lnTo>
                    <a:pt x="25" y="176"/>
                  </a:lnTo>
                  <a:lnTo>
                    <a:pt x="32" y="181"/>
                  </a:lnTo>
                  <a:lnTo>
                    <a:pt x="39" y="181"/>
                  </a:lnTo>
                  <a:lnTo>
                    <a:pt x="48" y="176"/>
                  </a:lnTo>
                  <a:lnTo>
                    <a:pt x="55" y="163"/>
                  </a:lnTo>
                  <a:lnTo>
                    <a:pt x="62" y="145"/>
                  </a:lnTo>
                  <a:lnTo>
                    <a:pt x="63" y="133"/>
                  </a:lnTo>
                  <a:lnTo>
                    <a:pt x="63" y="124"/>
                  </a:lnTo>
                  <a:lnTo>
                    <a:pt x="64" y="119"/>
                  </a:lnTo>
                  <a:lnTo>
                    <a:pt x="71" y="106"/>
                  </a:lnTo>
                  <a:lnTo>
                    <a:pt x="76" y="96"/>
                  </a:lnTo>
                  <a:lnTo>
                    <a:pt x="80" y="82"/>
                  </a:lnTo>
                  <a:lnTo>
                    <a:pt x="84" y="52"/>
                  </a:lnTo>
                  <a:lnTo>
                    <a:pt x="87" y="43"/>
                  </a:lnTo>
                  <a:lnTo>
                    <a:pt x="91" y="28"/>
                  </a:lnTo>
                  <a:lnTo>
                    <a:pt x="95" y="11"/>
                  </a:lnTo>
                  <a:lnTo>
                    <a:pt x="93" y="4"/>
                  </a:lnTo>
                  <a:lnTo>
                    <a:pt x="86"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76" name="Freeform 510">
              <a:extLst>
                <a:ext uri="{FF2B5EF4-FFF2-40B4-BE49-F238E27FC236}">
                  <a16:creationId xmlns:a16="http://schemas.microsoft.com/office/drawing/2014/main" id="{177ADD91-825D-4943-9574-FF642D8A276D}"/>
                </a:ext>
              </a:extLst>
            </p:cNvPr>
            <p:cNvSpPr>
              <a:spLocks/>
            </p:cNvSpPr>
            <p:nvPr/>
          </p:nvSpPr>
          <p:spPr bwMode="auto">
            <a:xfrm>
              <a:off x="4777" y="3277"/>
              <a:ext cx="53" cy="52"/>
            </a:xfrm>
            <a:custGeom>
              <a:avLst/>
              <a:gdLst>
                <a:gd name="T0" fmla="*/ 8 w 62"/>
                <a:gd name="T1" fmla="*/ 3 h 56"/>
                <a:gd name="T2" fmla="*/ 3 w 62"/>
                <a:gd name="T3" fmla="*/ 4 h 56"/>
                <a:gd name="T4" fmla="*/ 1 w 62"/>
                <a:gd name="T5" fmla="*/ 6 h 56"/>
                <a:gd name="T6" fmla="*/ 0 w 62"/>
                <a:gd name="T7" fmla="*/ 13 h 56"/>
                <a:gd name="T8" fmla="*/ 3 w 62"/>
                <a:gd name="T9" fmla="*/ 27 h 56"/>
                <a:gd name="T10" fmla="*/ 8 w 62"/>
                <a:gd name="T11" fmla="*/ 32 h 56"/>
                <a:gd name="T12" fmla="*/ 13 w 62"/>
                <a:gd name="T13" fmla="*/ 40 h 56"/>
                <a:gd name="T14" fmla="*/ 18 w 62"/>
                <a:gd name="T15" fmla="*/ 45 h 56"/>
                <a:gd name="T16" fmla="*/ 23 w 62"/>
                <a:gd name="T17" fmla="*/ 47 h 56"/>
                <a:gd name="T18" fmla="*/ 35 w 62"/>
                <a:gd name="T19" fmla="*/ 51 h 56"/>
                <a:gd name="T20" fmla="*/ 45 w 62"/>
                <a:gd name="T21" fmla="*/ 41 h 56"/>
                <a:gd name="T22" fmla="*/ 50 w 62"/>
                <a:gd name="T23" fmla="*/ 34 h 56"/>
                <a:gd name="T24" fmla="*/ 52 w 62"/>
                <a:gd name="T25" fmla="*/ 27 h 56"/>
                <a:gd name="T26" fmla="*/ 50 w 62"/>
                <a:gd name="T27" fmla="*/ 6 h 56"/>
                <a:gd name="T28" fmla="*/ 44 w 62"/>
                <a:gd name="T29" fmla="*/ 3 h 56"/>
                <a:gd name="T30" fmla="*/ 40 w 62"/>
                <a:gd name="T31" fmla="*/ 0 h 56"/>
                <a:gd name="T32" fmla="*/ 36 w 62"/>
                <a:gd name="T33" fmla="*/ 0 h 56"/>
                <a:gd name="T34" fmla="*/ 29 w 62"/>
                <a:gd name="T35" fmla="*/ 10 h 56"/>
                <a:gd name="T36" fmla="*/ 14 w 62"/>
                <a:gd name="T37" fmla="*/ 3 h 56"/>
                <a:gd name="T38" fmla="*/ 8 w 62"/>
                <a:gd name="T39" fmla="*/ 3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56"/>
                <a:gd name="T62" fmla="*/ 62 w 62"/>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56">
                  <a:moveTo>
                    <a:pt x="9" y="3"/>
                  </a:moveTo>
                  <a:lnTo>
                    <a:pt x="3" y="4"/>
                  </a:lnTo>
                  <a:lnTo>
                    <a:pt x="1" y="6"/>
                  </a:lnTo>
                  <a:lnTo>
                    <a:pt x="0" y="14"/>
                  </a:lnTo>
                  <a:lnTo>
                    <a:pt x="4" y="29"/>
                  </a:lnTo>
                  <a:lnTo>
                    <a:pt x="9" y="34"/>
                  </a:lnTo>
                  <a:lnTo>
                    <a:pt x="15" y="43"/>
                  </a:lnTo>
                  <a:lnTo>
                    <a:pt x="21" y="48"/>
                  </a:lnTo>
                  <a:lnTo>
                    <a:pt x="27" y="51"/>
                  </a:lnTo>
                  <a:lnTo>
                    <a:pt x="41" y="55"/>
                  </a:lnTo>
                  <a:lnTo>
                    <a:pt x="53" y="44"/>
                  </a:lnTo>
                  <a:lnTo>
                    <a:pt x="59" y="37"/>
                  </a:lnTo>
                  <a:lnTo>
                    <a:pt x="61" y="29"/>
                  </a:lnTo>
                  <a:lnTo>
                    <a:pt x="58" y="6"/>
                  </a:lnTo>
                  <a:lnTo>
                    <a:pt x="52" y="3"/>
                  </a:lnTo>
                  <a:lnTo>
                    <a:pt x="47" y="0"/>
                  </a:lnTo>
                  <a:lnTo>
                    <a:pt x="42" y="0"/>
                  </a:lnTo>
                  <a:lnTo>
                    <a:pt x="34" y="11"/>
                  </a:lnTo>
                  <a:lnTo>
                    <a:pt x="16" y="3"/>
                  </a:lnTo>
                  <a:lnTo>
                    <a:pt x="9" y="3"/>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77" name="Freeform 511">
              <a:extLst>
                <a:ext uri="{FF2B5EF4-FFF2-40B4-BE49-F238E27FC236}">
                  <a16:creationId xmlns:a16="http://schemas.microsoft.com/office/drawing/2014/main" id="{FAD858EB-891D-4705-94AF-429386FCC5A6}"/>
                </a:ext>
              </a:extLst>
            </p:cNvPr>
            <p:cNvSpPr>
              <a:spLocks/>
            </p:cNvSpPr>
            <p:nvPr/>
          </p:nvSpPr>
          <p:spPr bwMode="auto">
            <a:xfrm>
              <a:off x="4827" y="2735"/>
              <a:ext cx="64" cy="50"/>
            </a:xfrm>
            <a:custGeom>
              <a:avLst/>
              <a:gdLst>
                <a:gd name="T0" fmla="*/ 2 w 75"/>
                <a:gd name="T1" fmla="*/ 39 h 54"/>
                <a:gd name="T2" fmla="*/ 31 w 75"/>
                <a:gd name="T3" fmla="*/ 26 h 54"/>
                <a:gd name="T4" fmla="*/ 40 w 75"/>
                <a:gd name="T5" fmla="*/ 15 h 54"/>
                <a:gd name="T6" fmla="*/ 47 w 75"/>
                <a:gd name="T7" fmla="*/ 6 h 54"/>
                <a:gd name="T8" fmla="*/ 49 w 75"/>
                <a:gd name="T9" fmla="*/ 0 h 54"/>
                <a:gd name="T10" fmla="*/ 57 w 75"/>
                <a:gd name="T11" fmla="*/ 0 h 54"/>
                <a:gd name="T12" fmla="*/ 63 w 75"/>
                <a:gd name="T13" fmla="*/ 6 h 54"/>
                <a:gd name="T14" fmla="*/ 57 w 75"/>
                <a:gd name="T15" fmla="*/ 19 h 54"/>
                <a:gd name="T16" fmla="*/ 51 w 75"/>
                <a:gd name="T17" fmla="*/ 29 h 54"/>
                <a:gd name="T18" fmla="*/ 40 w 75"/>
                <a:gd name="T19" fmla="*/ 38 h 54"/>
                <a:gd name="T20" fmla="*/ 29 w 75"/>
                <a:gd name="T21" fmla="*/ 44 h 54"/>
                <a:gd name="T22" fmla="*/ 19 w 75"/>
                <a:gd name="T23" fmla="*/ 47 h 54"/>
                <a:gd name="T24" fmla="*/ 9 w 75"/>
                <a:gd name="T25" fmla="*/ 49 h 54"/>
                <a:gd name="T26" fmla="*/ 3 w 75"/>
                <a:gd name="T27" fmla="*/ 47 h 54"/>
                <a:gd name="T28" fmla="*/ 0 w 75"/>
                <a:gd name="T29" fmla="*/ 45 h 54"/>
                <a:gd name="T30" fmla="*/ 2 w 75"/>
                <a:gd name="T31" fmla="*/ 39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54"/>
                <a:gd name="T50" fmla="*/ 75 w 75"/>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54">
                  <a:moveTo>
                    <a:pt x="2" y="42"/>
                  </a:moveTo>
                  <a:lnTo>
                    <a:pt x="36" y="28"/>
                  </a:lnTo>
                  <a:lnTo>
                    <a:pt x="47" y="16"/>
                  </a:lnTo>
                  <a:lnTo>
                    <a:pt x="55" y="7"/>
                  </a:lnTo>
                  <a:lnTo>
                    <a:pt x="58" y="0"/>
                  </a:lnTo>
                  <a:lnTo>
                    <a:pt x="67" y="0"/>
                  </a:lnTo>
                  <a:lnTo>
                    <a:pt x="74" y="6"/>
                  </a:lnTo>
                  <a:lnTo>
                    <a:pt x="67" y="20"/>
                  </a:lnTo>
                  <a:lnTo>
                    <a:pt x="60" y="31"/>
                  </a:lnTo>
                  <a:lnTo>
                    <a:pt x="47" y="41"/>
                  </a:lnTo>
                  <a:lnTo>
                    <a:pt x="34" y="48"/>
                  </a:lnTo>
                  <a:lnTo>
                    <a:pt x="22" y="51"/>
                  </a:lnTo>
                  <a:lnTo>
                    <a:pt x="11" y="53"/>
                  </a:lnTo>
                  <a:lnTo>
                    <a:pt x="4" y="51"/>
                  </a:lnTo>
                  <a:lnTo>
                    <a:pt x="0" y="49"/>
                  </a:lnTo>
                  <a:lnTo>
                    <a:pt x="2" y="4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78" name="Freeform 512">
              <a:extLst>
                <a:ext uri="{FF2B5EF4-FFF2-40B4-BE49-F238E27FC236}">
                  <a16:creationId xmlns:a16="http://schemas.microsoft.com/office/drawing/2014/main" id="{4BBE5DBD-1DA6-4616-8663-4790BE8CA423}"/>
                </a:ext>
              </a:extLst>
            </p:cNvPr>
            <p:cNvSpPr>
              <a:spLocks/>
            </p:cNvSpPr>
            <p:nvPr/>
          </p:nvSpPr>
          <p:spPr bwMode="auto">
            <a:xfrm>
              <a:off x="4950" y="2839"/>
              <a:ext cx="18" cy="17"/>
            </a:xfrm>
            <a:custGeom>
              <a:avLst/>
              <a:gdLst>
                <a:gd name="T0" fmla="*/ 7 w 21"/>
                <a:gd name="T1" fmla="*/ 0 h 19"/>
                <a:gd name="T2" fmla="*/ 15 w 21"/>
                <a:gd name="T3" fmla="*/ 3 h 19"/>
                <a:gd name="T4" fmla="*/ 17 w 21"/>
                <a:gd name="T5" fmla="*/ 9 h 19"/>
                <a:gd name="T6" fmla="*/ 15 w 21"/>
                <a:gd name="T7" fmla="*/ 14 h 19"/>
                <a:gd name="T8" fmla="*/ 7 w 21"/>
                <a:gd name="T9" fmla="*/ 16 h 19"/>
                <a:gd name="T10" fmla="*/ 2 w 21"/>
                <a:gd name="T11" fmla="*/ 14 h 19"/>
                <a:gd name="T12" fmla="*/ 0 w 21"/>
                <a:gd name="T13" fmla="*/ 9 h 19"/>
                <a:gd name="T14" fmla="*/ 2 w 21"/>
                <a:gd name="T15" fmla="*/ 3 h 19"/>
                <a:gd name="T16" fmla="*/ 7 w 2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8" y="0"/>
                  </a:moveTo>
                  <a:lnTo>
                    <a:pt x="17" y="3"/>
                  </a:lnTo>
                  <a:lnTo>
                    <a:pt x="20" y="10"/>
                  </a:lnTo>
                  <a:lnTo>
                    <a:pt x="17" y="16"/>
                  </a:lnTo>
                  <a:lnTo>
                    <a:pt x="8" y="18"/>
                  </a:lnTo>
                  <a:lnTo>
                    <a:pt x="2" y="16"/>
                  </a:lnTo>
                  <a:lnTo>
                    <a:pt x="0" y="10"/>
                  </a:lnTo>
                  <a:lnTo>
                    <a:pt x="2" y="3"/>
                  </a:lnTo>
                  <a:lnTo>
                    <a:pt x="8"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79" name="Freeform 513">
              <a:extLst>
                <a:ext uri="{FF2B5EF4-FFF2-40B4-BE49-F238E27FC236}">
                  <a16:creationId xmlns:a16="http://schemas.microsoft.com/office/drawing/2014/main" id="{7A72D4DD-E369-4677-9CEF-831FE59D3DA4}"/>
                </a:ext>
              </a:extLst>
            </p:cNvPr>
            <p:cNvSpPr>
              <a:spLocks/>
            </p:cNvSpPr>
            <p:nvPr/>
          </p:nvSpPr>
          <p:spPr bwMode="auto">
            <a:xfrm>
              <a:off x="4894" y="2768"/>
              <a:ext cx="17" cy="26"/>
            </a:xfrm>
            <a:custGeom>
              <a:avLst/>
              <a:gdLst>
                <a:gd name="T0" fmla="*/ 8 w 20"/>
                <a:gd name="T1" fmla="*/ 25 h 28"/>
                <a:gd name="T2" fmla="*/ 14 w 20"/>
                <a:gd name="T3" fmla="*/ 21 h 28"/>
                <a:gd name="T4" fmla="*/ 16 w 20"/>
                <a:gd name="T5" fmla="*/ 13 h 28"/>
                <a:gd name="T6" fmla="*/ 14 w 20"/>
                <a:gd name="T7" fmla="*/ 3 h 28"/>
                <a:gd name="T8" fmla="*/ 8 w 20"/>
                <a:gd name="T9" fmla="*/ 0 h 28"/>
                <a:gd name="T10" fmla="*/ 2 w 20"/>
                <a:gd name="T11" fmla="*/ 3 h 28"/>
                <a:gd name="T12" fmla="*/ 0 w 20"/>
                <a:gd name="T13" fmla="*/ 13 h 28"/>
                <a:gd name="T14" fmla="*/ 2 w 20"/>
                <a:gd name="T15" fmla="*/ 21 h 28"/>
                <a:gd name="T16" fmla="*/ 8 w 20"/>
                <a:gd name="T17" fmla="*/ 25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8"/>
                <a:gd name="T29" fmla="*/ 20 w 2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8">
                  <a:moveTo>
                    <a:pt x="9" y="27"/>
                  </a:moveTo>
                  <a:lnTo>
                    <a:pt x="16" y="23"/>
                  </a:lnTo>
                  <a:lnTo>
                    <a:pt x="19" y="14"/>
                  </a:lnTo>
                  <a:lnTo>
                    <a:pt x="16" y="3"/>
                  </a:lnTo>
                  <a:lnTo>
                    <a:pt x="9" y="0"/>
                  </a:lnTo>
                  <a:lnTo>
                    <a:pt x="2" y="3"/>
                  </a:lnTo>
                  <a:lnTo>
                    <a:pt x="0" y="14"/>
                  </a:lnTo>
                  <a:lnTo>
                    <a:pt x="2" y="23"/>
                  </a:lnTo>
                  <a:lnTo>
                    <a:pt x="9" y="27"/>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80" name="Freeform 514">
              <a:extLst>
                <a:ext uri="{FF2B5EF4-FFF2-40B4-BE49-F238E27FC236}">
                  <a16:creationId xmlns:a16="http://schemas.microsoft.com/office/drawing/2014/main" id="{C0B085A4-0781-4B91-AF46-DEEA0BCFD055}"/>
                </a:ext>
              </a:extLst>
            </p:cNvPr>
            <p:cNvSpPr>
              <a:spLocks/>
            </p:cNvSpPr>
            <p:nvPr/>
          </p:nvSpPr>
          <p:spPr bwMode="auto">
            <a:xfrm>
              <a:off x="4890" y="2812"/>
              <a:ext cx="21" cy="18"/>
            </a:xfrm>
            <a:custGeom>
              <a:avLst/>
              <a:gdLst>
                <a:gd name="T0" fmla="*/ 10 w 25"/>
                <a:gd name="T1" fmla="*/ 0 h 19"/>
                <a:gd name="T2" fmla="*/ 17 w 25"/>
                <a:gd name="T3" fmla="*/ 2 h 19"/>
                <a:gd name="T4" fmla="*/ 20 w 25"/>
                <a:gd name="T5" fmla="*/ 9 h 19"/>
                <a:gd name="T6" fmla="*/ 17 w 25"/>
                <a:gd name="T7" fmla="*/ 14 h 19"/>
                <a:gd name="T8" fmla="*/ 10 w 25"/>
                <a:gd name="T9" fmla="*/ 17 h 19"/>
                <a:gd name="T10" fmla="*/ 2 w 25"/>
                <a:gd name="T11" fmla="*/ 14 h 19"/>
                <a:gd name="T12" fmla="*/ 0 w 25"/>
                <a:gd name="T13" fmla="*/ 9 h 19"/>
                <a:gd name="T14" fmla="*/ 2 w 25"/>
                <a:gd name="T15" fmla="*/ 2 h 19"/>
                <a:gd name="T16" fmla="*/ 10 w 25"/>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9"/>
                <a:gd name="T29" fmla="*/ 25 w 2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9">
                  <a:moveTo>
                    <a:pt x="12" y="0"/>
                  </a:moveTo>
                  <a:lnTo>
                    <a:pt x="20" y="2"/>
                  </a:lnTo>
                  <a:lnTo>
                    <a:pt x="24" y="9"/>
                  </a:lnTo>
                  <a:lnTo>
                    <a:pt x="20" y="15"/>
                  </a:lnTo>
                  <a:lnTo>
                    <a:pt x="12" y="18"/>
                  </a:lnTo>
                  <a:lnTo>
                    <a:pt x="2" y="15"/>
                  </a:lnTo>
                  <a:lnTo>
                    <a:pt x="0" y="9"/>
                  </a:lnTo>
                  <a:lnTo>
                    <a:pt x="2" y="2"/>
                  </a:lnTo>
                  <a:lnTo>
                    <a:pt x="12"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81" name="Freeform 515">
              <a:extLst>
                <a:ext uri="{FF2B5EF4-FFF2-40B4-BE49-F238E27FC236}">
                  <a16:creationId xmlns:a16="http://schemas.microsoft.com/office/drawing/2014/main" id="{DE7E93A5-DEA9-46A0-8BEE-E425DD8B37C1}"/>
                </a:ext>
              </a:extLst>
            </p:cNvPr>
            <p:cNvSpPr>
              <a:spLocks/>
            </p:cNvSpPr>
            <p:nvPr/>
          </p:nvSpPr>
          <p:spPr bwMode="auto">
            <a:xfrm>
              <a:off x="4957" y="2775"/>
              <a:ext cx="18" cy="18"/>
            </a:xfrm>
            <a:custGeom>
              <a:avLst/>
              <a:gdLst>
                <a:gd name="T0" fmla="*/ 8 w 21"/>
                <a:gd name="T1" fmla="*/ 0 h 19"/>
                <a:gd name="T2" fmla="*/ 13 w 21"/>
                <a:gd name="T3" fmla="*/ 3 h 19"/>
                <a:gd name="T4" fmla="*/ 17 w 21"/>
                <a:gd name="T5" fmla="*/ 9 h 19"/>
                <a:gd name="T6" fmla="*/ 13 w 21"/>
                <a:gd name="T7" fmla="*/ 14 h 19"/>
                <a:gd name="T8" fmla="*/ 8 w 21"/>
                <a:gd name="T9" fmla="*/ 17 h 19"/>
                <a:gd name="T10" fmla="*/ 2 w 21"/>
                <a:gd name="T11" fmla="*/ 14 h 19"/>
                <a:gd name="T12" fmla="*/ 0 w 21"/>
                <a:gd name="T13" fmla="*/ 9 h 19"/>
                <a:gd name="T14" fmla="*/ 2 w 21"/>
                <a:gd name="T15" fmla="*/ 3 h 19"/>
                <a:gd name="T16" fmla="*/ 8 w 2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9" y="0"/>
                  </a:moveTo>
                  <a:lnTo>
                    <a:pt x="15" y="3"/>
                  </a:lnTo>
                  <a:lnTo>
                    <a:pt x="20" y="9"/>
                  </a:lnTo>
                  <a:lnTo>
                    <a:pt x="15" y="15"/>
                  </a:lnTo>
                  <a:lnTo>
                    <a:pt x="9" y="18"/>
                  </a:lnTo>
                  <a:lnTo>
                    <a:pt x="2" y="15"/>
                  </a:lnTo>
                  <a:lnTo>
                    <a:pt x="0" y="9"/>
                  </a:lnTo>
                  <a:lnTo>
                    <a:pt x="2" y="3"/>
                  </a:lnTo>
                  <a:lnTo>
                    <a:pt x="9"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82" name="Freeform 516">
              <a:extLst>
                <a:ext uri="{FF2B5EF4-FFF2-40B4-BE49-F238E27FC236}">
                  <a16:creationId xmlns:a16="http://schemas.microsoft.com/office/drawing/2014/main" id="{2D280346-D064-4BE8-B1F8-D9ACE9956E8A}"/>
                </a:ext>
              </a:extLst>
            </p:cNvPr>
            <p:cNvSpPr>
              <a:spLocks/>
            </p:cNvSpPr>
            <p:nvPr/>
          </p:nvSpPr>
          <p:spPr bwMode="auto">
            <a:xfrm>
              <a:off x="5026" y="2818"/>
              <a:ext cx="17" cy="32"/>
            </a:xfrm>
            <a:custGeom>
              <a:avLst/>
              <a:gdLst>
                <a:gd name="T0" fmla="*/ 7 w 20"/>
                <a:gd name="T1" fmla="*/ 0 h 35"/>
                <a:gd name="T2" fmla="*/ 14 w 20"/>
                <a:gd name="T3" fmla="*/ 4 h 35"/>
                <a:gd name="T4" fmla="*/ 16 w 20"/>
                <a:gd name="T5" fmla="*/ 16 h 35"/>
                <a:gd name="T6" fmla="*/ 14 w 20"/>
                <a:gd name="T7" fmla="*/ 26 h 35"/>
                <a:gd name="T8" fmla="*/ 11 w 20"/>
                <a:gd name="T9" fmla="*/ 28 h 35"/>
                <a:gd name="T10" fmla="*/ 7 w 20"/>
                <a:gd name="T11" fmla="*/ 31 h 35"/>
                <a:gd name="T12" fmla="*/ 2 w 20"/>
                <a:gd name="T13" fmla="*/ 26 h 35"/>
                <a:gd name="T14" fmla="*/ 0 w 20"/>
                <a:gd name="T15" fmla="*/ 16 h 35"/>
                <a:gd name="T16" fmla="*/ 2 w 20"/>
                <a:gd name="T17" fmla="*/ 4 h 35"/>
                <a:gd name="T18" fmla="*/ 7 w 20"/>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5"/>
                <a:gd name="T32" fmla="*/ 20 w 20"/>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5">
                  <a:moveTo>
                    <a:pt x="8" y="0"/>
                  </a:moveTo>
                  <a:lnTo>
                    <a:pt x="16" y="4"/>
                  </a:lnTo>
                  <a:lnTo>
                    <a:pt x="19" y="17"/>
                  </a:lnTo>
                  <a:lnTo>
                    <a:pt x="16" y="28"/>
                  </a:lnTo>
                  <a:lnTo>
                    <a:pt x="13" y="31"/>
                  </a:lnTo>
                  <a:lnTo>
                    <a:pt x="8" y="34"/>
                  </a:lnTo>
                  <a:lnTo>
                    <a:pt x="2" y="28"/>
                  </a:lnTo>
                  <a:lnTo>
                    <a:pt x="0" y="17"/>
                  </a:lnTo>
                  <a:lnTo>
                    <a:pt x="2" y="4"/>
                  </a:lnTo>
                  <a:lnTo>
                    <a:pt x="8"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83" name="Freeform 517">
              <a:extLst>
                <a:ext uri="{FF2B5EF4-FFF2-40B4-BE49-F238E27FC236}">
                  <a16:creationId xmlns:a16="http://schemas.microsoft.com/office/drawing/2014/main" id="{CED302C5-C833-4A36-A81B-502285BF990B}"/>
                </a:ext>
              </a:extLst>
            </p:cNvPr>
            <p:cNvSpPr>
              <a:spLocks/>
            </p:cNvSpPr>
            <p:nvPr/>
          </p:nvSpPr>
          <p:spPr bwMode="auto">
            <a:xfrm>
              <a:off x="4957" y="2806"/>
              <a:ext cx="18" cy="24"/>
            </a:xfrm>
            <a:custGeom>
              <a:avLst/>
              <a:gdLst>
                <a:gd name="T0" fmla="*/ 8 w 21"/>
                <a:gd name="T1" fmla="*/ 0 h 26"/>
                <a:gd name="T2" fmla="*/ 15 w 21"/>
                <a:gd name="T3" fmla="*/ 3 h 26"/>
                <a:gd name="T4" fmla="*/ 17 w 21"/>
                <a:gd name="T5" fmla="*/ 11 h 26"/>
                <a:gd name="T6" fmla="*/ 15 w 21"/>
                <a:gd name="T7" fmla="*/ 19 h 26"/>
                <a:gd name="T8" fmla="*/ 8 w 21"/>
                <a:gd name="T9" fmla="*/ 23 h 26"/>
                <a:gd name="T10" fmla="*/ 1 w 21"/>
                <a:gd name="T11" fmla="*/ 19 h 26"/>
                <a:gd name="T12" fmla="*/ 0 w 21"/>
                <a:gd name="T13" fmla="*/ 11 h 26"/>
                <a:gd name="T14" fmla="*/ 1 w 21"/>
                <a:gd name="T15" fmla="*/ 3 h 26"/>
                <a:gd name="T16" fmla="*/ 8 w 21"/>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6"/>
                <a:gd name="T29" fmla="*/ 21 w 2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6">
                  <a:moveTo>
                    <a:pt x="9" y="0"/>
                  </a:moveTo>
                  <a:lnTo>
                    <a:pt x="17" y="3"/>
                  </a:lnTo>
                  <a:lnTo>
                    <a:pt x="20" y="12"/>
                  </a:lnTo>
                  <a:lnTo>
                    <a:pt x="17" y="21"/>
                  </a:lnTo>
                  <a:lnTo>
                    <a:pt x="9" y="25"/>
                  </a:lnTo>
                  <a:lnTo>
                    <a:pt x="1" y="21"/>
                  </a:lnTo>
                  <a:lnTo>
                    <a:pt x="0" y="12"/>
                  </a:lnTo>
                  <a:lnTo>
                    <a:pt x="1" y="3"/>
                  </a:lnTo>
                  <a:lnTo>
                    <a:pt x="9"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84" name="Freeform 518">
              <a:extLst>
                <a:ext uri="{FF2B5EF4-FFF2-40B4-BE49-F238E27FC236}">
                  <a16:creationId xmlns:a16="http://schemas.microsoft.com/office/drawing/2014/main" id="{B72BFF12-0DC6-4925-A966-9B9B04537665}"/>
                </a:ext>
              </a:extLst>
            </p:cNvPr>
            <p:cNvSpPr>
              <a:spLocks/>
            </p:cNvSpPr>
            <p:nvPr/>
          </p:nvSpPr>
          <p:spPr bwMode="auto">
            <a:xfrm>
              <a:off x="4747" y="2602"/>
              <a:ext cx="23" cy="17"/>
            </a:xfrm>
            <a:custGeom>
              <a:avLst/>
              <a:gdLst>
                <a:gd name="T0" fmla="*/ 11 w 28"/>
                <a:gd name="T1" fmla="*/ 16 h 19"/>
                <a:gd name="T2" fmla="*/ 18 w 28"/>
                <a:gd name="T3" fmla="*/ 13 h 19"/>
                <a:gd name="T4" fmla="*/ 22 w 28"/>
                <a:gd name="T5" fmla="*/ 8 h 19"/>
                <a:gd name="T6" fmla="*/ 18 w 28"/>
                <a:gd name="T7" fmla="*/ 3 h 19"/>
                <a:gd name="T8" fmla="*/ 11 w 28"/>
                <a:gd name="T9" fmla="*/ 0 h 19"/>
                <a:gd name="T10" fmla="*/ 3 w 28"/>
                <a:gd name="T11" fmla="*/ 3 h 19"/>
                <a:gd name="T12" fmla="*/ 0 w 28"/>
                <a:gd name="T13" fmla="*/ 8 h 19"/>
                <a:gd name="T14" fmla="*/ 3 w 28"/>
                <a:gd name="T15" fmla="*/ 13 h 19"/>
                <a:gd name="T16" fmla="*/ 11 w 28"/>
                <a:gd name="T17" fmla="*/ 1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9"/>
                <a:gd name="T29" fmla="*/ 28 w 2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9">
                  <a:moveTo>
                    <a:pt x="13" y="18"/>
                  </a:moveTo>
                  <a:lnTo>
                    <a:pt x="22" y="15"/>
                  </a:lnTo>
                  <a:lnTo>
                    <a:pt x="27" y="9"/>
                  </a:lnTo>
                  <a:lnTo>
                    <a:pt x="22" y="3"/>
                  </a:lnTo>
                  <a:lnTo>
                    <a:pt x="13" y="0"/>
                  </a:lnTo>
                  <a:lnTo>
                    <a:pt x="4" y="3"/>
                  </a:lnTo>
                  <a:lnTo>
                    <a:pt x="0" y="9"/>
                  </a:lnTo>
                  <a:lnTo>
                    <a:pt x="4" y="15"/>
                  </a:lnTo>
                  <a:lnTo>
                    <a:pt x="13"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85" name="Freeform 519">
              <a:extLst>
                <a:ext uri="{FF2B5EF4-FFF2-40B4-BE49-F238E27FC236}">
                  <a16:creationId xmlns:a16="http://schemas.microsoft.com/office/drawing/2014/main" id="{3510B7CF-80F2-4736-A91B-F15D3C4D71D4}"/>
                </a:ext>
              </a:extLst>
            </p:cNvPr>
            <p:cNvSpPr>
              <a:spLocks/>
            </p:cNvSpPr>
            <p:nvPr/>
          </p:nvSpPr>
          <p:spPr bwMode="auto">
            <a:xfrm>
              <a:off x="5034" y="2587"/>
              <a:ext cx="17" cy="17"/>
            </a:xfrm>
            <a:custGeom>
              <a:avLst/>
              <a:gdLst>
                <a:gd name="T0" fmla="*/ 8 w 21"/>
                <a:gd name="T1" fmla="*/ 16 h 19"/>
                <a:gd name="T2" fmla="*/ 14 w 21"/>
                <a:gd name="T3" fmla="*/ 12 h 19"/>
                <a:gd name="T4" fmla="*/ 16 w 21"/>
                <a:gd name="T5" fmla="*/ 5 h 19"/>
                <a:gd name="T6" fmla="*/ 14 w 21"/>
                <a:gd name="T7" fmla="*/ 2 h 19"/>
                <a:gd name="T8" fmla="*/ 8 w 21"/>
                <a:gd name="T9" fmla="*/ 0 h 19"/>
                <a:gd name="T10" fmla="*/ 2 w 21"/>
                <a:gd name="T11" fmla="*/ 2 h 19"/>
                <a:gd name="T12" fmla="*/ 0 w 21"/>
                <a:gd name="T13" fmla="*/ 5 h 19"/>
                <a:gd name="T14" fmla="*/ 2 w 21"/>
                <a:gd name="T15" fmla="*/ 12 h 19"/>
                <a:gd name="T16" fmla="*/ 8 w 21"/>
                <a:gd name="T17" fmla="*/ 1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10" y="18"/>
                  </a:moveTo>
                  <a:lnTo>
                    <a:pt x="17" y="13"/>
                  </a:lnTo>
                  <a:lnTo>
                    <a:pt x="20" y="6"/>
                  </a:lnTo>
                  <a:lnTo>
                    <a:pt x="17" y="2"/>
                  </a:lnTo>
                  <a:lnTo>
                    <a:pt x="10" y="0"/>
                  </a:lnTo>
                  <a:lnTo>
                    <a:pt x="2" y="2"/>
                  </a:lnTo>
                  <a:lnTo>
                    <a:pt x="0" y="6"/>
                  </a:lnTo>
                  <a:lnTo>
                    <a:pt x="2" y="13"/>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86" name="Freeform 520">
              <a:extLst>
                <a:ext uri="{FF2B5EF4-FFF2-40B4-BE49-F238E27FC236}">
                  <a16:creationId xmlns:a16="http://schemas.microsoft.com/office/drawing/2014/main" id="{BAEFA309-CA4D-40CC-B6D2-4F38F7D58767}"/>
                </a:ext>
              </a:extLst>
            </p:cNvPr>
            <p:cNvSpPr>
              <a:spLocks/>
            </p:cNvSpPr>
            <p:nvPr/>
          </p:nvSpPr>
          <p:spPr bwMode="auto">
            <a:xfrm>
              <a:off x="5056" y="2606"/>
              <a:ext cx="18" cy="18"/>
            </a:xfrm>
            <a:custGeom>
              <a:avLst/>
              <a:gdLst>
                <a:gd name="T0" fmla="*/ 8 w 21"/>
                <a:gd name="T1" fmla="*/ 17 h 19"/>
                <a:gd name="T2" fmla="*/ 13 w 21"/>
                <a:gd name="T3" fmla="*/ 12 h 19"/>
                <a:gd name="T4" fmla="*/ 17 w 21"/>
                <a:gd name="T5" fmla="*/ 6 h 19"/>
                <a:gd name="T6" fmla="*/ 13 w 21"/>
                <a:gd name="T7" fmla="*/ 0 h 19"/>
                <a:gd name="T8" fmla="*/ 8 w 21"/>
                <a:gd name="T9" fmla="*/ 0 h 19"/>
                <a:gd name="T10" fmla="*/ 1 w 21"/>
                <a:gd name="T11" fmla="*/ 0 h 19"/>
                <a:gd name="T12" fmla="*/ 0 w 21"/>
                <a:gd name="T13" fmla="*/ 6 h 19"/>
                <a:gd name="T14" fmla="*/ 8 w 21"/>
                <a:gd name="T15" fmla="*/ 17 h 1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9"/>
                <a:gd name="T26" fmla="*/ 21 w 2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9">
                  <a:moveTo>
                    <a:pt x="9" y="18"/>
                  </a:moveTo>
                  <a:lnTo>
                    <a:pt x="15" y="13"/>
                  </a:lnTo>
                  <a:lnTo>
                    <a:pt x="20" y="6"/>
                  </a:lnTo>
                  <a:lnTo>
                    <a:pt x="15" y="0"/>
                  </a:lnTo>
                  <a:lnTo>
                    <a:pt x="9" y="0"/>
                  </a:lnTo>
                  <a:lnTo>
                    <a:pt x="1" y="0"/>
                  </a:lnTo>
                  <a:lnTo>
                    <a:pt x="0" y="6"/>
                  </a:lnTo>
                  <a:lnTo>
                    <a:pt x="9"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87" name="Freeform 521">
              <a:extLst>
                <a:ext uri="{FF2B5EF4-FFF2-40B4-BE49-F238E27FC236}">
                  <a16:creationId xmlns:a16="http://schemas.microsoft.com/office/drawing/2014/main" id="{4834608B-A240-4213-BDF0-D2A716B12D26}"/>
                </a:ext>
              </a:extLst>
            </p:cNvPr>
            <p:cNvSpPr>
              <a:spLocks/>
            </p:cNvSpPr>
            <p:nvPr/>
          </p:nvSpPr>
          <p:spPr bwMode="auto">
            <a:xfrm>
              <a:off x="5075" y="2618"/>
              <a:ext cx="18" cy="18"/>
            </a:xfrm>
            <a:custGeom>
              <a:avLst/>
              <a:gdLst>
                <a:gd name="T0" fmla="*/ 9 w 21"/>
                <a:gd name="T1" fmla="*/ 17 h 19"/>
                <a:gd name="T2" fmla="*/ 17 w 21"/>
                <a:gd name="T3" fmla="*/ 9 h 19"/>
                <a:gd name="T4" fmla="*/ 15 w 21"/>
                <a:gd name="T5" fmla="*/ 2 h 19"/>
                <a:gd name="T6" fmla="*/ 9 w 21"/>
                <a:gd name="T7" fmla="*/ 0 h 19"/>
                <a:gd name="T8" fmla="*/ 3 w 21"/>
                <a:gd name="T9" fmla="*/ 2 h 19"/>
                <a:gd name="T10" fmla="*/ 0 w 21"/>
                <a:gd name="T11" fmla="*/ 9 h 19"/>
                <a:gd name="T12" fmla="*/ 9 w 21"/>
                <a:gd name="T13" fmla="*/ 17 h 19"/>
                <a:gd name="T14" fmla="*/ 0 60000 65536"/>
                <a:gd name="T15" fmla="*/ 0 60000 65536"/>
                <a:gd name="T16" fmla="*/ 0 60000 65536"/>
                <a:gd name="T17" fmla="*/ 0 60000 65536"/>
                <a:gd name="T18" fmla="*/ 0 60000 65536"/>
                <a:gd name="T19" fmla="*/ 0 60000 65536"/>
                <a:gd name="T20" fmla="*/ 0 60000 65536"/>
                <a:gd name="T21" fmla="*/ 0 w 21"/>
                <a:gd name="T22" fmla="*/ 0 h 19"/>
                <a:gd name="T23" fmla="*/ 21 w 2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9">
                  <a:moveTo>
                    <a:pt x="10" y="18"/>
                  </a:moveTo>
                  <a:lnTo>
                    <a:pt x="20" y="9"/>
                  </a:lnTo>
                  <a:lnTo>
                    <a:pt x="18" y="2"/>
                  </a:lnTo>
                  <a:lnTo>
                    <a:pt x="10" y="0"/>
                  </a:lnTo>
                  <a:lnTo>
                    <a:pt x="3" y="2"/>
                  </a:lnTo>
                  <a:lnTo>
                    <a:pt x="0" y="9"/>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88" name="Freeform 522">
              <a:extLst>
                <a:ext uri="{FF2B5EF4-FFF2-40B4-BE49-F238E27FC236}">
                  <a16:creationId xmlns:a16="http://schemas.microsoft.com/office/drawing/2014/main" id="{0E999062-0E2B-4AF9-A862-2999A722B585}"/>
                </a:ext>
              </a:extLst>
            </p:cNvPr>
            <p:cNvSpPr>
              <a:spLocks/>
            </p:cNvSpPr>
            <p:nvPr/>
          </p:nvSpPr>
          <p:spPr bwMode="auto">
            <a:xfrm>
              <a:off x="5090" y="2627"/>
              <a:ext cx="18" cy="17"/>
            </a:xfrm>
            <a:custGeom>
              <a:avLst/>
              <a:gdLst>
                <a:gd name="T0" fmla="*/ 9 w 21"/>
                <a:gd name="T1" fmla="*/ 16 h 19"/>
                <a:gd name="T2" fmla="*/ 17 w 21"/>
                <a:gd name="T3" fmla="*/ 9 h 19"/>
                <a:gd name="T4" fmla="*/ 15 w 21"/>
                <a:gd name="T5" fmla="*/ 3 h 19"/>
                <a:gd name="T6" fmla="*/ 9 w 21"/>
                <a:gd name="T7" fmla="*/ 0 h 19"/>
                <a:gd name="T8" fmla="*/ 0 w 21"/>
                <a:gd name="T9" fmla="*/ 9 h 19"/>
                <a:gd name="T10" fmla="*/ 9 w 21"/>
                <a:gd name="T11" fmla="*/ 16 h 19"/>
                <a:gd name="T12" fmla="*/ 0 60000 65536"/>
                <a:gd name="T13" fmla="*/ 0 60000 65536"/>
                <a:gd name="T14" fmla="*/ 0 60000 65536"/>
                <a:gd name="T15" fmla="*/ 0 60000 65536"/>
                <a:gd name="T16" fmla="*/ 0 60000 65536"/>
                <a:gd name="T17" fmla="*/ 0 60000 65536"/>
                <a:gd name="T18" fmla="*/ 0 w 21"/>
                <a:gd name="T19" fmla="*/ 0 h 19"/>
                <a:gd name="T20" fmla="*/ 21 w 2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1" h="19">
                  <a:moveTo>
                    <a:pt x="10" y="18"/>
                  </a:moveTo>
                  <a:lnTo>
                    <a:pt x="20" y="10"/>
                  </a:lnTo>
                  <a:lnTo>
                    <a:pt x="17" y="3"/>
                  </a:lnTo>
                  <a:lnTo>
                    <a:pt x="10" y="0"/>
                  </a:lnTo>
                  <a:lnTo>
                    <a:pt x="0" y="10"/>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89" name="Freeform 523">
              <a:extLst>
                <a:ext uri="{FF2B5EF4-FFF2-40B4-BE49-F238E27FC236}">
                  <a16:creationId xmlns:a16="http://schemas.microsoft.com/office/drawing/2014/main" id="{529ECA2C-2018-446E-BCB1-A8FAB54E4BA2}"/>
                </a:ext>
              </a:extLst>
            </p:cNvPr>
            <p:cNvSpPr>
              <a:spLocks/>
            </p:cNvSpPr>
            <p:nvPr/>
          </p:nvSpPr>
          <p:spPr bwMode="auto">
            <a:xfrm>
              <a:off x="5101" y="2640"/>
              <a:ext cx="18" cy="17"/>
            </a:xfrm>
            <a:custGeom>
              <a:avLst/>
              <a:gdLst>
                <a:gd name="T0" fmla="*/ 9 w 21"/>
                <a:gd name="T1" fmla="*/ 16 h 19"/>
                <a:gd name="T2" fmla="*/ 17 w 21"/>
                <a:gd name="T3" fmla="*/ 8 h 19"/>
                <a:gd name="T4" fmla="*/ 9 w 21"/>
                <a:gd name="T5" fmla="*/ 0 h 19"/>
                <a:gd name="T6" fmla="*/ 0 w 21"/>
                <a:gd name="T7" fmla="*/ 8 h 19"/>
                <a:gd name="T8" fmla="*/ 9 w 21"/>
                <a:gd name="T9" fmla="*/ 16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0" y="18"/>
                  </a:moveTo>
                  <a:lnTo>
                    <a:pt x="20" y="9"/>
                  </a:lnTo>
                  <a:lnTo>
                    <a:pt x="10" y="0"/>
                  </a:lnTo>
                  <a:lnTo>
                    <a:pt x="0" y="9"/>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90" name="Freeform 524">
              <a:extLst>
                <a:ext uri="{FF2B5EF4-FFF2-40B4-BE49-F238E27FC236}">
                  <a16:creationId xmlns:a16="http://schemas.microsoft.com/office/drawing/2014/main" id="{BF7BBF24-A65C-45E4-8851-FF23141873DC}"/>
                </a:ext>
              </a:extLst>
            </p:cNvPr>
            <p:cNvSpPr>
              <a:spLocks/>
            </p:cNvSpPr>
            <p:nvPr/>
          </p:nvSpPr>
          <p:spPr bwMode="auto">
            <a:xfrm>
              <a:off x="5108" y="2648"/>
              <a:ext cx="18" cy="18"/>
            </a:xfrm>
            <a:custGeom>
              <a:avLst/>
              <a:gdLst>
                <a:gd name="T0" fmla="*/ 9 w 21"/>
                <a:gd name="T1" fmla="*/ 17 h 19"/>
                <a:gd name="T2" fmla="*/ 17 w 21"/>
                <a:gd name="T3" fmla="*/ 9 h 19"/>
                <a:gd name="T4" fmla="*/ 9 w 21"/>
                <a:gd name="T5" fmla="*/ 0 h 19"/>
                <a:gd name="T6" fmla="*/ 0 w 21"/>
                <a:gd name="T7" fmla="*/ 9 h 19"/>
                <a:gd name="T8" fmla="*/ 9 w 21"/>
                <a:gd name="T9" fmla="*/ 17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0" y="18"/>
                  </a:moveTo>
                  <a:lnTo>
                    <a:pt x="20" y="9"/>
                  </a:lnTo>
                  <a:lnTo>
                    <a:pt x="10" y="0"/>
                  </a:lnTo>
                  <a:lnTo>
                    <a:pt x="0" y="9"/>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91" name="Freeform 525">
              <a:extLst>
                <a:ext uri="{FF2B5EF4-FFF2-40B4-BE49-F238E27FC236}">
                  <a16:creationId xmlns:a16="http://schemas.microsoft.com/office/drawing/2014/main" id="{58BE9B2A-A54B-4DA4-830D-650273E4B57B}"/>
                </a:ext>
              </a:extLst>
            </p:cNvPr>
            <p:cNvSpPr>
              <a:spLocks/>
            </p:cNvSpPr>
            <p:nvPr/>
          </p:nvSpPr>
          <p:spPr bwMode="auto">
            <a:xfrm>
              <a:off x="5142" y="2918"/>
              <a:ext cx="21" cy="17"/>
            </a:xfrm>
            <a:custGeom>
              <a:avLst/>
              <a:gdLst>
                <a:gd name="T0" fmla="*/ 10 w 24"/>
                <a:gd name="T1" fmla="*/ 0 h 19"/>
                <a:gd name="T2" fmla="*/ 18 w 24"/>
                <a:gd name="T3" fmla="*/ 3 h 19"/>
                <a:gd name="T4" fmla="*/ 20 w 24"/>
                <a:gd name="T5" fmla="*/ 7 h 19"/>
                <a:gd name="T6" fmla="*/ 18 w 24"/>
                <a:gd name="T7" fmla="*/ 14 h 19"/>
                <a:gd name="T8" fmla="*/ 10 w 24"/>
                <a:gd name="T9" fmla="*/ 16 h 19"/>
                <a:gd name="T10" fmla="*/ 3 w 24"/>
                <a:gd name="T11" fmla="*/ 14 h 19"/>
                <a:gd name="T12" fmla="*/ 0 w 24"/>
                <a:gd name="T13" fmla="*/ 7 h 19"/>
                <a:gd name="T14" fmla="*/ 3 w 24"/>
                <a:gd name="T15" fmla="*/ 3 h 19"/>
                <a:gd name="T16" fmla="*/ 10 w 2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9"/>
                <a:gd name="T29" fmla="*/ 24 w 24"/>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9">
                  <a:moveTo>
                    <a:pt x="11" y="0"/>
                  </a:moveTo>
                  <a:lnTo>
                    <a:pt x="20" y="3"/>
                  </a:lnTo>
                  <a:lnTo>
                    <a:pt x="23" y="8"/>
                  </a:lnTo>
                  <a:lnTo>
                    <a:pt x="20" y="16"/>
                  </a:lnTo>
                  <a:lnTo>
                    <a:pt x="11" y="18"/>
                  </a:lnTo>
                  <a:lnTo>
                    <a:pt x="3" y="16"/>
                  </a:lnTo>
                  <a:lnTo>
                    <a:pt x="0" y="8"/>
                  </a:lnTo>
                  <a:lnTo>
                    <a:pt x="3" y="3"/>
                  </a:lnTo>
                  <a:lnTo>
                    <a:pt x="11"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92" name="Freeform 526">
              <a:extLst>
                <a:ext uri="{FF2B5EF4-FFF2-40B4-BE49-F238E27FC236}">
                  <a16:creationId xmlns:a16="http://schemas.microsoft.com/office/drawing/2014/main" id="{BEF4395C-E226-469E-BC7E-D6B9055DD754}"/>
                </a:ext>
              </a:extLst>
            </p:cNvPr>
            <p:cNvSpPr>
              <a:spLocks/>
            </p:cNvSpPr>
            <p:nvPr/>
          </p:nvSpPr>
          <p:spPr bwMode="auto">
            <a:xfrm>
              <a:off x="5165" y="2919"/>
              <a:ext cx="20" cy="17"/>
            </a:xfrm>
            <a:custGeom>
              <a:avLst/>
              <a:gdLst>
                <a:gd name="T0" fmla="*/ 10 w 23"/>
                <a:gd name="T1" fmla="*/ 0 h 19"/>
                <a:gd name="T2" fmla="*/ 16 w 23"/>
                <a:gd name="T3" fmla="*/ 2 h 19"/>
                <a:gd name="T4" fmla="*/ 19 w 23"/>
                <a:gd name="T5" fmla="*/ 8 h 19"/>
                <a:gd name="T6" fmla="*/ 16 w 23"/>
                <a:gd name="T7" fmla="*/ 13 h 19"/>
                <a:gd name="T8" fmla="*/ 10 w 23"/>
                <a:gd name="T9" fmla="*/ 16 h 19"/>
                <a:gd name="T10" fmla="*/ 3 w 23"/>
                <a:gd name="T11" fmla="*/ 13 h 19"/>
                <a:gd name="T12" fmla="*/ 0 w 23"/>
                <a:gd name="T13" fmla="*/ 8 h 19"/>
                <a:gd name="T14" fmla="*/ 3 w 23"/>
                <a:gd name="T15" fmla="*/ 2 h 19"/>
                <a:gd name="T16" fmla="*/ 10 w 23"/>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9"/>
                <a:gd name="T29" fmla="*/ 23 w 2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9">
                  <a:moveTo>
                    <a:pt x="11" y="0"/>
                  </a:moveTo>
                  <a:lnTo>
                    <a:pt x="18" y="2"/>
                  </a:lnTo>
                  <a:lnTo>
                    <a:pt x="22" y="9"/>
                  </a:lnTo>
                  <a:lnTo>
                    <a:pt x="18" y="15"/>
                  </a:lnTo>
                  <a:lnTo>
                    <a:pt x="11" y="18"/>
                  </a:lnTo>
                  <a:lnTo>
                    <a:pt x="3" y="15"/>
                  </a:lnTo>
                  <a:lnTo>
                    <a:pt x="0" y="9"/>
                  </a:lnTo>
                  <a:lnTo>
                    <a:pt x="3" y="2"/>
                  </a:lnTo>
                  <a:lnTo>
                    <a:pt x="11"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93" name="Freeform 527">
              <a:extLst>
                <a:ext uri="{FF2B5EF4-FFF2-40B4-BE49-F238E27FC236}">
                  <a16:creationId xmlns:a16="http://schemas.microsoft.com/office/drawing/2014/main" id="{08E1D680-9376-422D-8066-F9CAA64AB6B6}"/>
                </a:ext>
              </a:extLst>
            </p:cNvPr>
            <p:cNvSpPr>
              <a:spLocks/>
            </p:cNvSpPr>
            <p:nvPr/>
          </p:nvSpPr>
          <p:spPr bwMode="auto">
            <a:xfrm>
              <a:off x="5187" y="2918"/>
              <a:ext cx="19" cy="17"/>
            </a:xfrm>
            <a:custGeom>
              <a:avLst/>
              <a:gdLst>
                <a:gd name="T0" fmla="*/ 8 w 22"/>
                <a:gd name="T1" fmla="*/ 0 h 19"/>
                <a:gd name="T2" fmla="*/ 16 w 22"/>
                <a:gd name="T3" fmla="*/ 2 h 19"/>
                <a:gd name="T4" fmla="*/ 18 w 22"/>
                <a:gd name="T5" fmla="*/ 7 h 19"/>
                <a:gd name="T6" fmla="*/ 16 w 22"/>
                <a:gd name="T7" fmla="*/ 13 h 19"/>
                <a:gd name="T8" fmla="*/ 8 w 22"/>
                <a:gd name="T9" fmla="*/ 16 h 19"/>
                <a:gd name="T10" fmla="*/ 2 w 22"/>
                <a:gd name="T11" fmla="*/ 13 h 19"/>
                <a:gd name="T12" fmla="*/ 0 w 22"/>
                <a:gd name="T13" fmla="*/ 7 h 19"/>
                <a:gd name="T14" fmla="*/ 2 w 22"/>
                <a:gd name="T15" fmla="*/ 2 h 19"/>
                <a:gd name="T16" fmla="*/ 8 w 22"/>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9"/>
                <a:gd name="T29" fmla="*/ 22 w 2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9">
                  <a:moveTo>
                    <a:pt x="9" y="0"/>
                  </a:moveTo>
                  <a:lnTo>
                    <a:pt x="18" y="2"/>
                  </a:lnTo>
                  <a:lnTo>
                    <a:pt x="21" y="8"/>
                  </a:lnTo>
                  <a:lnTo>
                    <a:pt x="18" y="15"/>
                  </a:lnTo>
                  <a:lnTo>
                    <a:pt x="9" y="18"/>
                  </a:lnTo>
                  <a:lnTo>
                    <a:pt x="2" y="15"/>
                  </a:lnTo>
                  <a:lnTo>
                    <a:pt x="0" y="8"/>
                  </a:lnTo>
                  <a:lnTo>
                    <a:pt x="2" y="2"/>
                  </a:lnTo>
                  <a:lnTo>
                    <a:pt x="9"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94" name="Freeform 528">
              <a:extLst>
                <a:ext uri="{FF2B5EF4-FFF2-40B4-BE49-F238E27FC236}">
                  <a16:creationId xmlns:a16="http://schemas.microsoft.com/office/drawing/2014/main" id="{6FE73CEE-0204-4CF0-A05F-FF8A9B287CE8}"/>
                </a:ext>
              </a:extLst>
            </p:cNvPr>
            <p:cNvSpPr>
              <a:spLocks/>
            </p:cNvSpPr>
            <p:nvPr/>
          </p:nvSpPr>
          <p:spPr bwMode="auto">
            <a:xfrm>
              <a:off x="5012" y="2879"/>
              <a:ext cx="25" cy="17"/>
            </a:xfrm>
            <a:custGeom>
              <a:avLst/>
              <a:gdLst>
                <a:gd name="T0" fmla="*/ 11 w 29"/>
                <a:gd name="T1" fmla="*/ 16 h 19"/>
                <a:gd name="T2" fmla="*/ 20 w 29"/>
                <a:gd name="T3" fmla="*/ 14 h 19"/>
                <a:gd name="T4" fmla="*/ 24 w 29"/>
                <a:gd name="T5" fmla="*/ 8 h 19"/>
                <a:gd name="T6" fmla="*/ 20 w 29"/>
                <a:gd name="T7" fmla="*/ 3 h 19"/>
                <a:gd name="T8" fmla="*/ 11 w 29"/>
                <a:gd name="T9" fmla="*/ 0 h 19"/>
                <a:gd name="T10" fmla="*/ 3 w 29"/>
                <a:gd name="T11" fmla="*/ 3 h 19"/>
                <a:gd name="T12" fmla="*/ 0 w 29"/>
                <a:gd name="T13" fmla="*/ 8 h 19"/>
                <a:gd name="T14" fmla="*/ 3 w 29"/>
                <a:gd name="T15" fmla="*/ 14 h 19"/>
                <a:gd name="T16" fmla="*/ 11 w 29"/>
                <a:gd name="T17" fmla="*/ 1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9"/>
                <a:gd name="T29" fmla="*/ 29 w 2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9">
                  <a:moveTo>
                    <a:pt x="13" y="18"/>
                  </a:moveTo>
                  <a:lnTo>
                    <a:pt x="23" y="16"/>
                  </a:lnTo>
                  <a:lnTo>
                    <a:pt x="28" y="9"/>
                  </a:lnTo>
                  <a:lnTo>
                    <a:pt x="23" y="3"/>
                  </a:lnTo>
                  <a:lnTo>
                    <a:pt x="13" y="0"/>
                  </a:lnTo>
                  <a:lnTo>
                    <a:pt x="3" y="3"/>
                  </a:lnTo>
                  <a:lnTo>
                    <a:pt x="0" y="9"/>
                  </a:lnTo>
                  <a:lnTo>
                    <a:pt x="3" y="16"/>
                  </a:lnTo>
                  <a:lnTo>
                    <a:pt x="13"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95" name="Freeform 529">
              <a:extLst>
                <a:ext uri="{FF2B5EF4-FFF2-40B4-BE49-F238E27FC236}">
                  <a16:creationId xmlns:a16="http://schemas.microsoft.com/office/drawing/2014/main" id="{2F656F99-7F89-4F4A-8F1F-7826EBA51036}"/>
                </a:ext>
              </a:extLst>
            </p:cNvPr>
            <p:cNvSpPr>
              <a:spLocks/>
            </p:cNvSpPr>
            <p:nvPr/>
          </p:nvSpPr>
          <p:spPr bwMode="auto">
            <a:xfrm>
              <a:off x="5084" y="2920"/>
              <a:ext cx="17" cy="18"/>
            </a:xfrm>
            <a:custGeom>
              <a:avLst/>
              <a:gdLst>
                <a:gd name="T0" fmla="*/ 8 w 20"/>
                <a:gd name="T1" fmla="*/ 17 h 19"/>
                <a:gd name="T2" fmla="*/ 14 w 20"/>
                <a:gd name="T3" fmla="*/ 15 h 19"/>
                <a:gd name="T4" fmla="*/ 16 w 20"/>
                <a:gd name="T5" fmla="*/ 9 h 19"/>
                <a:gd name="T6" fmla="*/ 14 w 20"/>
                <a:gd name="T7" fmla="*/ 3 h 19"/>
                <a:gd name="T8" fmla="*/ 8 w 20"/>
                <a:gd name="T9" fmla="*/ 0 h 19"/>
                <a:gd name="T10" fmla="*/ 3 w 20"/>
                <a:gd name="T11" fmla="*/ 3 h 19"/>
                <a:gd name="T12" fmla="*/ 0 w 20"/>
                <a:gd name="T13" fmla="*/ 9 h 19"/>
                <a:gd name="T14" fmla="*/ 3 w 20"/>
                <a:gd name="T15" fmla="*/ 15 h 19"/>
                <a:gd name="T16" fmla="*/ 8 w 20"/>
                <a:gd name="T17" fmla="*/ 1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9" y="18"/>
                  </a:moveTo>
                  <a:lnTo>
                    <a:pt x="16" y="16"/>
                  </a:lnTo>
                  <a:lnTo>
                    <a:pt x="19" y="9"/>
                  </a:lnTo>
                  <a:lnTo>
                    <a:pt x="16" y="3"/>
                  </a:lnTo>
                  <a:lnTo>
                    <a:pt x="9" y="0"/>
                  </a:lnTo>
                  <a:lnTo>
                    <a:pt x="3" y="3"/>
                  </a:lnTo>
                  <a:lnTo>
                    <a:pt x="0" y="9"/>
                  </a:lnTo>
                  <a:lnTo>
                    <a:pt x="3" y="16"/>
                  </a:lnTo>
                  <a:lnTo>
                    <a:pt x="9"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96" name="Freeform 530">
              <a:extLst>
                <a:ext uri="{FF2B5EF4-FFF2-40B4-BE49-F238E27FC236}">
                  <a16:creationId xmlns:a16="http://schemas.microsoft.com/office/drawing/2014/main" id="{DF186515-88C9-4197-B62A-DD19B76D3051}"/>
                </a:ext>
              </a:extLst>
            </p:cNvPr>
            <p:cNvSpPr>
              <a:spLocks/>
            </p:cNvSpPr>
            <p:nvPr/>
          </p:nvSpPr>
          <p:spPr bwMode="auto">
            <a:xfrm>
              <a:off x="5045" y="2920"/>
              <a:ext cx="18" cy="18"/>
            </a:xfrm>
            <a:custGeom>
              <a:avLst/>
              <a:gdLst>
                <a:gd name="T0" fmla="*/ 9 w 21"/>
                <a:gd name="T1" fmla="*/ 17 h 19"/>
                <a:gd name="T2" fmla="*/ 15 w 21"/>
                <a:gd name="T3" fmla="*/ 15 h 19"/>
                <a:gd name="T4" fmla="*/ 17 w 21"/>
                <a:gd name="T5" fmla="*/ 9 h 19"/>
                <a:gd name="T6" fmla="*/ 15 w 21"/>
                <a:gd name="T7" fmla="*/ 3 h 19"/>
                <a:gd name="T8" fmla="*/ 9 w 21"/>
                <a:gd name="T9" fmla="*/ 0 h 19"/>
                <a:gd name="T10" fmla="*/ 2 w 21"/>
                <a:gd name="T11" fmla="*/ 3 h 19"/>
                <a:gd name="T12" fmla="*/ 0 w 21"/>
                <a:gd name="T13" fmla="*/ 9 h 19"/>
                <a:gd name="T14" fmla="*/ 2 w 21"/>
                <a:gd name="T15" fmla="*/ 15 h 19"/>
                <a:gd name="T16" fmla="*/ 9 w 21"/>
                <a:gd name="T17" fmla="*/ 1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10" y="18"/>
                  </a:moveTo>
                  <a:lnTo>
                    <a:pt x="17" y="16"/>
                  </a:lnTo>
                  <a:lnTo>
                    <a:pt x="20" y="9"/>
                  </a:lnTo>
                  <a:lnTo>
                    <a:pt x="17" y="3"/>
                  </a:lnTo>
                  <a:lnTo>
                    <a:pt x="10" y="0"/>
                  </a:lnTo>
                  <a:lnTo>
                    <a:pt x="2" y="3"/>
                  </a:lnTo>
                  <a:lnTo>
                    <a:pt x="0" y="9"/>
                  </a:lnTo>
                  <a:lnTo>
                    <a:pt x="2" y="16"/>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97" name="Freeform 531">
              <a:extLst>
                <a:ext uri="{FF2B5EF4-FFF2-40B4-BE49-F238E27FC236}">
                  <a16:creationId xmlns:a16="http://schemas.microsoft.com/office/drawing/2014/main" id="{8D1C7D86-EDC1-4681-BC56-E8FE8D59A151}"/>
                </a:ext>
              </a:extLst>
            </p:cNvPr>
            <p:cNvSpPr>
              <a:spLocks/>
            </p:cNvSpPr>
            <p:nvPr/>
          </p:nvSpPr>
          <p:spPr bwMode="auto">
            <a:xfrm>
              <a:off x="5037" y="3258"/>
              <a:ext cx="65" cy="103"/>
            </a:xfrm>
            <a:custGeom>
              <a:avLst/>
              <a:gdLst>
                <a:gd name="T0" fmla="*/ 6 w 76"/>
                <a:gd name="T1" fmla="*/ 0 h 112"/>
                <a:gd name="T2" fmla="*/ 2 w 76"/>
                <a:gd name="T3" fmla="*/ 2 h 112"/>
                <a:gd name="T4" fmla="*/ 0 w 76"/>
                <a:gd name="T5" fmla="*/ 5 h 112"/>
                <a:gd name="T6" fmla="*/ 1 w 76"/>
                <a:gd name="T7" fmla="*/ 11 h 112"/>
                <a:gd name="T8" fmla="*/ 18 w 76"/>
                <a:gd name="T9" fmla="*/ 37 h 112"/>
                <a:gd name="T10" fmla="*/ 18 w 76"/>
                <a:gd name="T11" fmla="*/ 50 h 112"/>
                <a:gd name="T12" fmla="*/ 16 w 76"/>
                <a:gd name="T13" fmla="*/ 59 h 112"/>
                <a:gd name="T14" fmla="*/ 14 w 76"/>
                <a:gd name="T15" fmla="*/ 67 h 112"/>
                <a:gd name="T16" fmla="*/ 14 w 76"/>
                <a:gd name="T17" fmla="*/ 72 h 112"/>
                <a:gd name="T18" fmla="*/ 18 w 76"/>
                <a:gd name="T19" fmla="*/ 77 h 112"/>
                <a:gd name="T20" fmla="*/ 23 w 76"/>
                <a:gd name="T21" fmla="*/ 83 h 112"/>
                <a:gd name="T22" fmla="*/ 27 w 76"/>
                <a:gd name="T23" fmla="*/ 91 h 112"/>
                <a:gd name="T24" fmla="*/ 31 w 76"/>
                <a:gd name="T25" fmla="*/ 102 h 112"/>
                <a:gd name="T26" fmla="*/ 38 w 76"/>
                <a:gd name="T27" fmla="*/ 88 h 112"/>
                <a:gd name="T28" fmla="*/ 44 w 76"/>
                <a:gd name="T29" fmla="*/ 79 h 112"/>
                <a:gd name="T30" fmla="*/ 50 w 76"/>
                <a:gd name="T31" fmla="*/ 74 h 112"/>
                <a:gd name="T32" fmla="*/ 56 w 76"/>
                <a:gd name="T33" fmla="*/ 67 h 112"/>
                <a:gd name="T34" fmla="*/ 60 w 76"/>
                <a:gd name="T35" fmla="*/ 58 h 112"/>
                <a:gd name="T36" fmla="*/ 64 w 76"/>
                <a:gd name="T37" fmla="*/ 45 h 112"/>
                <a:gd name="T38" fmla="*/ 56 w 76"/>
                <a:gd name="T39" fmla="*/ 48 h 112"/>
                <a:gd name="T40" fmla="*/ 42 w 76"/>
                <a:gd name="T41" fmla="*/ 45 h 112"/>
                <a:gd name="T42" fmla="*/ 31 w 76"/>
                <a:gd name="T43" fmla="*/ 35 h 112"/>
                <a:gd name="T44" fmla="*/ 26 w 76"/>
                <a:gd name="T45" fmla="*/ 26 h 112"/>
                <a:gd name="T46" fmla="*/ 15 w 76"/>
                <a:gd name="T47" fmla="*/ 10 h 112"/>
                <a:gd name="T48" fmla="*/ 14 w 76"/>
                <a:gd name="T49" fmla="*/ 5 h 112"/>
                <a:gd name="T50" fmla="*/ 12 w 76"/>
                <a:gd name="T51" fmla="*/ 2 h 112"/>
                <a:gd name="T52" fmla="*/ 6 w 76"/>
                <a:gd name="T53" fmla="*/ 0 h 1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112"/>
                <a:gd name="T83" fmla="*/ 76 w 76"/>
                <a:gd name="T84" fmla="*/ 112 h 1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112">
                  <a:moveTo>
                    <a:pt x="7" y="0"/>
                  </a:moveTo>
                  <a:lnTo>
                    <a:pt x="2" y="2"/>
                  </a:lnTo>
                  <a:lnTo>
                    <a:pt x="0" y="5"/>
                  </a:lnTo>
                  <a:lnTo>
                    <a:pt x="1" y="12"/>
                  </a:lnTo>
                  <a:lnTo>
                    <a:pt x="21" y="40"/>
                  </a:lnTo>
                  <a:lnTo>
                    <a:pt x="21" y="54"/>
                  </a:lnTo>
                  <a:lnTo>
                    <a:pt x="19" y="64"/>
                  </a:lnTo>
                  <a:lnTo>
                    <a:pt x="16" y="73"/>
                  </a:lnTo>
                  <a:lnTo>
                    <a:pt x="16" y="78"/>
                  </a:lnTo>
                  <a:lnTo>
                    <a:pt x="21" y="84"/>
                  </a:lnTo>
                  <a:lnTo>
                    <a:pt x="27" y="90"/>
                  </a:lnTo>
                  <a:lnTo>
                    <a:pt x="32" y="99"/>
                  </a:lnTo>
                  <a:lnTo>
                    <a:pt x="36" y="111"/>
                  </a:lnTo>
                  <a:lnTo>
                    <a:pt x="44" y="96"/>
                  </a:lnTo>
                  <a:lnTo>
                    <a:pt x="51" y="86"/>
                  </a:lnTo>
                  <a:lnTo>
                    <a:pt x="58" y="80"/>
                  </a:lnTo>
                  <a:lnTo>
                    <a:pt x="65" y="73"/>
                  </a:lnTo>
                  <a:lnTo>
                    <a:pt x="70" y="63"/>
                  </a:lnTo>
                  <a:lnTo>
                    <a:pt x="75" y="49"/>
                  </a:lnTo>
                  <a:lnTo>
                    <a:pt x="65" y="52"/>
                  </a:lnTo>
                  <a:lnTo>
                    <a:pt x="49" y="49"/>
                  </a:lnTo>
                  <a:lnTo>
                    <a:pt x="36" y="38"/>
                  </a:lnTo>
                  <a:lnTo>
                    <a:pt x="30" y="28"/>
                  </a:lnTo>
                  <a:lnTo>
                    <a:pt x="18" y="11"/>
                  </a:lnTo>
                  <a:lnTo>
                    <a:pt x="16" y="5"/>
                  </a:lnTo>
                  <a:lnTo>
                    <a:pt x="14" y="2"/>
                  </a:lnTo>
                  <a:lnTo>
                    <a:pt x="7"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98" name="Freeform 532">
              <a:extLst>
                <a:ext uri="{FF2B5EF4-FFF2-40B4-BE49-F238E27FC236}">
                  <a16:creationId xmlns:a16="http://schemas.microsoft.com/office/drawing/2014/main" id="{8BCFDA5A-DB10-4740-99E8-1D20FB60F34D}"/>
                </a:ext>
              </a:extLst>
            </p:cNvPr>
            <p:cNvSpPr>
              <a:spLocks/>
            </p:cNvSpPr>
            <p:nvPr/>
          </p:nvSpPr>
          <p:spPr bwMode="auto">
            <a:xfrm>
              <a:off x="4970" y="3354"/>
              <a:ext cx="86" cy="97"/>
            </a:xfrm>
            <a:custGeom>
              <a:avLst/>
              <a:gdLst>
                <a:gd name="T0" fmla="*/ 3 w 100"/>
                <a:gd name="T1" fmla="*/ 72 h 105"/>
                <a:gd name="T2" fmla="*/ 1 w 100"/>
                <a:gd name="T3" fmla="*/ 79 h 105"/>
                <a:gd name="T4" fmla="*/ 0 w 100"/>
                <a:gd name="T5" fmla="*/ 83 h 105"/>
                <a:gd name="T6" fmla="*/ 3 w 100"/>
                <a:gd name="T7" fmla="*/ 88 h 105"/>
                <a:gd name="T8" fmla="*/ 30 w 100"/>
                <a:gd name="T9" fmla="*/ 96 h 105"/>
                <a:gd name="T10" fmla="*/ 35 w 100"/>
                <a:gd name="T11" fmla="*/ 96 h 105"/>
                <a:gd name="T12" fmla="*/ 39 w 100"/>
                <a:gd name="T13" fmla="*/ 91 h 105"/>
                <a:gd name="T14" fmla="*/ 47 w 100"/>
                <a:gd name="T15" fmla="*/ 82 h 105"/>
                <a:gd name="T16" fmla="*/ 47 w 100"/>
                <a:gd name="T17" fmla="*/ 76 h 105"/>
                <a:gd name="T18" fmla="*/ 47 w 100"/>
                <a:gd name="T19" fmla="*/ 70 h 105"/>
                <a:gd name="T20" fmla="*/ 47 w 100"/>
                <a:gd name="T21" fmla="*/ 66 h 105"/>
                <a:gd name="T22" fmla="*/ 50 w 100"/>
                <a:gd name="T23" fmla="*/ 62 h 105"/>
                <a:gd name="T24" fmla="*/ 62 w 100"/>
                <a:gd name="T25" fmla="*/ 48 h 105"/>
                <a:gd name="T26" fmla="*/ 69 w 100"/>
                <a:gd name="T27" fmla="*/ 39 h 105"/>
                <a:gd name="T28" fmla="*/ 74 w 100"/>
                <a:gd name="T29" fmla="*/ 27 h 105"/>
                <a:gd name="T30" fmla="*/ 82 w 100"/>
                <a:gd name="T31" fmla="*/ 18 h 105"/>
                <a:gd name="T32" fmla="*/ 85 w 100"/>
                <a:gd name="T33" fmla="*/ 11 h 105"/>
                <a:gd name="T34" fmla="*/ 85 w 100"/>
                <a:gd name="T35" fmla="*/ 7 h 105"/>
                <a:gd name="T36" fmla="*/ 83 w 100"/>
                <a:gd name="T37" fmla="*/ 6 h 105"/>
                <a:gd name="T38" fmla="*/ 72 w 100"/>
                <a:gd name="T39" fmla="*/ 1 h 105"/>
                <a:gd name="T40" fmla="*/ 66 w 100"/>
                <a:gd name="T41" fmla="*/ 0 h 105"/>
                <a:gd name="T42" fmla="*/ 64 w 100"/>
                <a:gd name="T43" fmla="*/ 2 h 105"/>
                <a:gd name="T44" fmla="*/ 56 w 100"/>
                <a:gd name="T45" fmla="*/ 12 h 105"/>
                <a:gd name="T46" fmla="*/ 52 w 100"/>
                <a:gd name="T47" fmla="*/ 23 h 105"/>
                <a:gd name="T48" fmla="*/ 39 w 100"/>
                <a:gd name="T49" fmla="*/ 33 h 105"/>
                <a:gd name="T50" fmla="*/ 28 w 100"/>
                <a:gd name="T51" fmla="*/ 41 h 105"/>
                <a:gd name="T52" fmla="*/ 19 w 100"/>
                <a:gd name="T53" fmla="*/ 56 h 105"/>
                <a:gd name="T54" fmla="*/ 13 w 100"/>
                <a:gd name="T55" fmla="*/ 66 h 105"/>
                <a:gd name="T56" fmla="*/ 9 w 100"/>
                <a:gd name="T57" fmla="*/ 66 h 105"/>
                <a:gd name="T58" fmla="*/ 3 w 100"/>
                <a:gd name="T59" fmla="*/ 72 h 1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
                <a:gd name="T91" fmla="*/ 0 h 105"/>
                <a:gd name="T92" fmla="*/ 100 w 100"/>
                <a:gd name="T93" fmla="*/ 105 h 1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 h="105">
                  <a:moveTo>
                    <a:pt x="4" y="78"/>
                  </a:moveTo>
                  <a:lnTo>
                    <a:pt x="1" y="86"/>
                  </a:lnTo>
                  <a:lnTo>
                    <a:pt x="0" y="90"/>
                  </a:lnTo>
                  <a:lnTo>
                    <a:pt x="3" y="95"/>
                  </a:lnTo>
                  <a:lnTo>
                    <a:pt x="35" y="104"/>
                  </a:lnTo>
                  <a:lnTo>
                    <a:pt x="41" y="104"/>
                  </a:lnTo>
                  <a:lnTo>
                    <a:pt x="45" y="99"/>
                  </a:lnTo>
                  <a:lnTo>
                    <a:pt x="55" y="89"/>
                  </a:lnTo>
                  <a:lnTo>
                    <a:pt x="55" y="82"/>
                  </a:lnTo>
                  <a:lnTo>
                    <a:pt x="55" y="76"/>
                  </a:lnTo>
                  <a:lnTo>
                    <a:pt x="55" y="71"/>
                  </a:lnTo>
                  <a:lnTo>
                    <a:pt x="58" y="67"/>
                  </a:lnTo>
                  <a:lnTo>
                    <a:pt x="72" y="52"/>
                  </a:lnTo>
                  <a:lnTo>
                    <a:pt x="80" y="42"/>
                  </a:lnTo>
                  <a:lnTo>
                    <a:pt x="86" y="29"/>
                  </a:lnTo>
                  <a:lnTo>
                    <a:pt x="95" y="20"/>
                  </a:lnTo>
                  <a:lnTo>
                    <a:pt x="99" y="12"/>
                  </a:lnTo>
                  <a:lnTo>
                    <a:pt x="99" y="8"/>
                  </a:lnTo>
                  <a:lnTo>
                    <a:pt x="96" y="6"/>
                  </a:lnTo>
                  <a:lnTo>
                    <a:pt x="84" y="1"/>
                  </a:lnTo>
                  <a:lnTo>
                    <a:pt x="77" y="0"/>
                  </a:lnTo>
                  <a:lnTo>
                    <a:pt x="74" y="2"/>
                  </a:lnTo>
                  <a:lnTo>
                    <a:pt x="65" y="13"/>
                  </a:lnTo>
                  <a:lnTo>
                    <a:pt x="61" y="25"/>
                  </a:lnTo>
                  <a:lnTo>
                    <a:pt x="45" y="36"/>
                  </a:lnTo>
                  <a:lnTo>
                    <a:pt x="33" y="44"/>
                  </a:lnTo>
                  <a:lnTo>
                    <a:pt x="22" y="61"/>
                  </a:lnTo>
                  <a:lnTo>
                    <a:pt x="15" y="71"/>
                  </a:lnTo>
                  <a:lnTo>
                    <a:pt x="11" y="71"/>
                  </a:lnTo>
                  <a:lnTo>
                    <a:pt x="4" y="7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199" name="Freeform 533">
              <a:extLst>
                <a:ext uri="{FF2B5EF4-FFF2-40B4-BE49-F238E27FC236}">
                  <a16:creationId xmlns:a16="http://schemas.microsoft.com/office/drawing/2014/main" id="{673EEB96-A28F-40CD-B7EB-1AD6F9F533C0}"/>
                </a:ext>
              </a:extLst>
            </p:cNvPr>
            <p:cNvSpPr>
              <a:spLocks/>
            </p:cNvSpPr>
            <p:nvPr/>
          </p:nvSpPr>
          <p:spPr bwMode="auto">
            <a:xfrm>
              <a:off x="4955" y="3530"/>
              <a:ext cx="18" cy="18"/>
            </a:xfrm>
            <a:custGeom>
              <a:avLst/>
              <a:gdLst>
                <a:gd name="T0" fmla="*/ 8 w 21"/>
                <a:gd name="T1" fmla="*/ 17 h 19"/>
                <a:gd name="T2" fmla="*/ 15 w 21"/>
                <a:gd name="T3" fmla="*/ 14 h 19"/>
                <a:gd name="T4" fmla="*/ 17 w 21"/>
                <a:gd name="T5" fmla="*/ 9 h 19"/>
                <a:gd name="T6" fmla="*/ 15 w 21"/>
                <a:gd name="T7" fmla="*/ 2 h 19"/>
                <a:gd name="T8" fmla="*/ 8 w 21"/>
                <a:gd name="T9" fmla="*/ 0 h 19"/>
                <a:gd name="T10" fmla="*/ 2 w 21"/>
                <a:gd name="T11" fmla="*/ 2 h 19"/>
                <a:gd name="T12" fmla="*/ 0 w 21"/>
                <a:gd name="T13" fmla="*/ 9 h 19"/>
                <a:gd name="T14" fmla="*/ 2 w 21"/>
                <a:gd name="T15" fmla="*/ 14 h 19"/>
                <a:gd name="T16" fmla="*/ 8 w 21"/>
                <a:gd name="T17" fmla="*/ 1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9" y="18"/>
                  </a:moveTo>
                  <a:lnTo>
                    <a:pt x="18" y="15"/>
                  </a:lnTo>
                  <a:lnTo>
                    <a:pt x="20" y="9"/>
                  </a:lnTo>
                  <a:lnTo>
                    <a:pt x="18" y="2"/>
                  </a:lnTo>
                  <a:lnTo>
                    <a:pt x="9" y="0"/>
                  </a:lnTo>
                  <a:lnTo>
                    <a:pt x="2" y="2"/>
                  </a:lnTo>
                  <a:lnTo>
                    <a:pt x="0" y="9"/>
                  </a:lnTo>
                  <a:lnTo>
                    <a:pt x="2" y="15"/>
                  </a:lnTo>
                  <a:lnTo>
                    <a:pt x="9"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00" name="Freeform 534">
              <a:extLst>
                <a:ext uri="{FF2B5EF4-FFF2-40B4-BE49-F238E27FC236}">
                  <a16:creationId xmlns:a16="http://schemas.microsoft.com/office/drawing/2014/main" id="{E472ABA6-E288-446D-8B78-32B4A56E8AD6}"/>
                </a:ext>
              </a:extLst>
            </p:cNvPr>
            <p:cNvSpPr>
              <a:spLocks/>
            </p:cNvSpPr>
            <p:nvPr/>
          </p:nvSpPr>
          <p:spPr bwMode="auto">
            <a:xfrm>
              <a:off x="4859" y="3600"/>
              <a:ext cx="19" cy="17"/>
            </a:xfrm>
            <a:custGeom>
              <a:avLst/>
              <a:gdLst>
                <a:gd name="T0" fmla="*/ 8 w 22"/>
                <a:gd name="T1" fmla="*/ 16 h 19"/>
                <a:gd name="T2" fmla="*/ 15 w 22"/>
                <a:gd name="T3" fmla="*/ 13 h 19"/>
                <a:gd name="T4" fmla="*/ 18 w 22"/>
                <a:gd name="T5" fmla="*/ 9 h 19"/>
                <a:gd name="T6" fmla="*/ 8 w 22"/>
                <a:gd name="T7" fmla="*/ 0 h 19"/>
                <a:gd name="T8" fmla="*/ 0 w 22"/>
                <a:gd name="T9" fmla="*/ 9 h 19"/>
                <a:gd name="T10" fmla="*/ 8 w 22"/>
                <a:gd name="T11" fmla="*/ 16 h 19"/>
                <a:gd name="T12" fmla="*/ 0 60000 65536"/>
                <a:gd name="T13" fmla="*/ 0 60000 65536"/>
                <a:gd name="T14" fmla="*/ 0 60000 65536"/>
                <a:gd name="T15" fmla="*/ 0 60000 65536"/>
                <a:gd name="T16" fmla="*/ 0 60000 65536"/>
                <a:gd name="T17" fmla="*/ 0 60000 65536"/>
                <a:gd name="T18" fmla="*/ 0 w 22"/>
                <a:gd name="T19" fmla="*/ 0 h 19"/>
                <a:gd name="T20" fmla="*/ 22 w 2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2" h="19">
                  <a:moveTo>
                    <a:pt x="9" y="18"/>
                  </a:moveTo>
                  <a:lnTo>
                    <a:pt x="17" y="14"/>
                  </a:lnTo>
                  <a:lnTo>
                    <a:pt x="21" y="10"/>
                  </a:lnTo>
                  <a:lnTo>
                    <a:pt x="9" y="0"/>
                  </a:lnTo>
                  <a:lnTo>
                    <a:pt x="0" y="10"/>
                  </a:lnTo>
                  <a:lnTo>
                    <a:pt x="9"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01" name="Freeform 535">
              <a:extLst>
                <a:ext uri="{FF2B5EF4-FFF2-40B4-BE49-F238E27FC236}">
                  <a16:creationId xmlns:a16="http://schemas.microsoft.com/office/drawing/2014/main" id="{07E22089-A2D5-441C-8320-6A3C3E5705A3}"/>
                </a:ext>
              </a:extLst>
            </p:cNvPr>
            <p:cNvSpPr>
              <a:spLocks/>
            </p:cNvSpPr>
            <p:nvPr/>
          </p:nvSpPr>
          <p:spPr bwMode="auto">
            <a:xfrm>
              <a:off x="5044" y="3599"/>
              <a:ext cx="26" cy="17"/>
            </a:xfrm>
            <a:custGeom>
              <a:avLst/>
              <a:gdLst>
                <a:gd name="T0" fmla="*/ 12 w 31"/>
                <a:gd name="T1" fmla="*/ 16 h 19"/>
                <a:gd name="T2" fmla="*/ 20 w 31"/>
                <a:gd name="T3" fmla="*/ 13 h 19"/>
                <a:gd name="T4" fmla="*/ 25 w 31"/>
                <a:gd name="T5" fmla="*/ 8 h 19"/>
                <a:gd name="T6" fmla="*/ 20 w 31"/>
                <a:gd name="T7" fmla="*/ 3 h 19"/>
                <a:gd name="T8" fmla="*/ 12 w 31"/>
                <a:gd name="T9" fmla="*/ 0 h 19"/>
                <a:gd name="T10" fmla="*/ 0 w 31"/>
                <a:gd name="T11" fmla="*/ 8 h 19"/>
                <a:gd name="T12" fmla="*/ 3 w 31"/>
                <a:gd name="T13" fmla="*/ 13 h 19"/>
                <a:gd name="T14" fmla="*/ 12 w 31"/>
                <a:gd name="T15" fmla="*/ 16 h 19"/>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9"/>
                <a:gd name="T26" fmla="*/ 31 w 3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9">
                  <a:moveTo>
                    <a:pt x="14" y="18"/>
                  </a:moveTo>
                  <a:lnTo>
                    <a:pt x="24" y="15"/>
                  </a:lnTo>
                  <a:lnTo>
                    <a:pt x="30" y="9"/>
                  </a:lnTo>
                  <a:lnTo>
                    <a:pt x="24" y="3"/>
                  </a:lnTo>
                  <a:lnTo>
                    <a:pt x="14" y="0"/>
                  </a:lnTo>
                  <a:lnTo>
                    <a:pt x="0" y="9"/>
                  </a:lnTo>
                  <a:lnTo>
                    <a:pt x="3" y="15"/>
                  </a:lnTo>
                  <a:lnTo>
                    <a:pt x="14"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02" name="Freeform 536">
              <a:extLst>
                <a:ext uri="{FF2B5EF4-FFF2-40B4-BE49-F238E27FC236}">
                  <a16:creationId xmlns:a16="http://schemas.microsoft.com/office/drawing/2014/main" id="{9549A99C-F0EE-40A8-91EE-5211A1806AC7}"/>
                </a:ext>
              </a:extLst>
            </p:cNvPr>
            <p:cNvSpPr>
              <a:spLocks/>
            </p:cNvSpPr>
            <p:nvPr/>
          </p:nvSpPr>
          <p:spPr bwMode="auto">
            <a:xfrm>
              <a:off x="5107" y="3533"/>
              <a:ext cx="21" cy="17"/>
            </a:xfrm>
            <a:custGeom>
              <a:avLst/>
              <a:gdLst>
                <a:gd name="T0" fmla="*/ 11 w 24"/>
                <a:gd name="T1" fmla="*/ 16 h 19"/>
                <a:gd name="T2" fmla="*/ 18 w 24"/>
                <a:gd name="T3" fmla="*/ 14 h 19"/>
                <a:gd name="T4" fmla="*/ 20 w 24"/>
                <a:gd name="T5" fmla="*/ 8 h 19"/>
                <a:gd name="T6" fmla="*/ 18 w 24"/>
                <a:gd name="T7" fmla="*/ 3 h 19"/>
                <a:gd name="T8" fmla="*/ 11 w 24"/>
                <a:gd name="T9" fmla="*/ 0 h 19"/>
                <a:gd name="T10" fmla="*/ 2 w 24"/>
                <a:gd name="T11" fmla="*/ 3 h 19"/>
                <a:gd name="T12" fmla="*/ 0 w 24"/>
                <a:gd name="T13" fmla="*/ 8 h 19"/>
                <a:gd name="T14" fmla="*/ 2 w 24"/>
                <a:gd name="T15" fmla="*/ 14 h 19"/>
                <a:gd name="T16" fmla="*/ 11 w 24"/>
                <a:gd name="T17" fmla="*/ 1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9"/>
                <a:gd name="T29" fmla="*/ 24 w 24"/>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9">
                  <a:moveTo>
                    <a:pt x="12" y="18"/>
                  </a:moveTo>
                  <a:lnTo>
                    <a:pt x="20" y="16"/>
                  </a:lnTo>
                  <a:lnTo>
                    <a:pt x="23" y="9"/>
                  </a:lnTo>
                  <a:lnTo>
                    <a:pt x="20" y="3"/>
                  </a:lnTo>
                  <a:lnTo>
                    <a:pt x="12" y="0"/>
                  </a:lnTo>
                  <a:lnTo>
                    <a:pt x="2" y="3"/>
                  </a:lnTo>
                  <a:lnTo>
                    <a:pt x="0" y="9"/>
                  </a:lnTo>
                  <a:lnTo>
                    <a:pt x="2" y="16"/>
                  </a:lnTo>
                  <a:lnTo>
                    <a:pt x="12"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03" name="Freeform 537">
              <a:extLst>
                <a:ext uri="{FF2B5EF4-FFF2-40B4-BE49-F238E27FC236}">
                  <a16:creationId xmlns:a16="http://schemas.microsoft.com/office/drawing/2014/main" id="{4C2D4F2F-00EB-4059-9302-27819C502650}"/>
                </a:ext>
              </a:extLst>
            </p:cNvPr>
            <p:cNvSpPr>
              <a:spLocks/>
            </p:cNvSpPr>
            <p:nvPr/>
          </p:nvSpPr>
          <p:spPr bwMode="auto">
            <a:xfrm>
              <a:off x="5133" y="3487"/>
              <a:ext cx="24" cy="17"/>
            </a:xfrm>
            <a:custGeom>
              <a:avLst/>
              <a:gdLst>
                <a:gd name="T0" fmla="*/ 12 w 28"/>
                <a:gd name="T1" fmla="*/ 16 h 19"/>
                <a:gd name="T2" fmla="*/ 21 w 28"/>
                <a:gd name="T3" fmla="*/ 13 h 19"/>
                <a:gd name="T4" fmla="*/ 23 w 28"/>
                <a:gd name="T5" fmla="*/ 8 h 19"/>
                <a:gd name="T6" fmla="*/ 21 w 28"/>
                <a:gd name="T7" fmla="*/ 2 h 19"/>
                <a:gd name="T8" fmla="*/ 12 w 28"/>
                <a:gd name="T9" fmla="*/ 0 h 19"/>
                <a:gd name="T10" fmla="*/ 3 w 28"/>
                <a:gd name="T11" fmla="*/ 2 h 19"/>
                <a:gd name="T12" fmla="*/ 0 w 28"/>
                <a:gd name="T13" fmla="*/ 8 h 19"/>
                <a:gd name="T14" fmla="*/ 3 w 28"/>
                <a:gd name="T15" fmla="*/ 13 h 19"/>
                <a:gd name="T16" fmla="*/ 12 w 28"/>
                <a:gd name="T17" fmla="*/ 1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9"/>
                <a:gd name="T29" fmla="*/ 28 w 2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9">
                  <a:moveTo>
                    <a:pt x="14" y="18"/>
                  </a:moveTo>
                  <a:lnTo>
                    <a:pt x="24" y="15"/>
                  </a:lnTo>
                  <a:lnTo>
                    <a:pt x="27" y="9"/>
                  </a:lnTo>
                  <a:lnTo>
                    <a:pt x="24" y="2"/>
                  </a:lnTo>
                  <a:lnTo>
                    <a:pt x="14" y="0"/>
                  </a:lnTo>
                  <a:lnTo>
                    <a:pt x="4" y="2"/>
                  </a:lnTo>
                  <a:lnTo>
                    <a:pt x="0" y="9"/>
                  </a:lnTo>
                  <a:lnTo>
                    <a:pt x="4" y="15"/>
                  </a:lnTo>
                  <a:lnTo>
                    <a:pt x="14"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04" name="Freeform 538">
              <a:extLst>
                <a:ext uri="{FF2B5EF4-FFF2-40B4-BE49-F238E27FC236}">
                  <a16:creationId xmlns:a16="http://schemas.microsoft.com/office/drawing/2014/main" id="{CF0D6945-FA41-4BAE-B6BB-4F4A0ADDAE84}"/>
                </a:ext>
              </a:extLst>
            </p:cNvPr>
            <p:cNvSpPr>
              <a:spLocks/>
            </p:cNvSpPr>
            <p:nvPr/>
          </p:nvSpPr>
          <p:spPr bwMode="auto">
            <a:xfrm>
              <a:off x="5212" y="3411"/>
              <a:ext cx="19" cy="17"/>
            </a:xfrm>
            <a:custGeom>
              <a:avLst/>
              <a:gdLst>
                <a:gd name="T0" fmla="*/ 8 w 22"/>
                <a:gd name="T1" fmla="*/ 16 h 19"/>
                <a:gd name="T2" fmla="*/ 16 w 22"/>
                <a:gd name="T3" fmla="*/ 14 h 19"/>
                <a:gd name="T4" fmla="*/ 18 w 22"/>
                <a:gd name="T5" fmla="*/ 8 h 19"/>
                <a:gd name="T6" fmla="*/ 16 w 22"/>
                <a:gd name="T7" fmla="*/ 1 h 19"/>
                <a:gd name="T8" fmla="*/ 8 w 22"/>
                <a:gd name="T9" fmla="*/ 0 h 19"/>
                <a:gd name="T10" fmla="*/ 2 w 22"/>
                <a:gd name="T11" fmla="*/ 1 h 19"/>
                <a:gd name="T12" fmla="*/ 0 w 22"/>
                <a:gd name="T13" fmla="*/ 8 h 19"/>
                <a:gd name="T14" fmla="*/ 2 w 22"/>
                <a:gd name="T15" fmla="*/ 14 h 19"/>
                <a:gd name="T16" fmla="*/ 8 w 22"/>
                <a:gd name="T17" fmla="*/ 1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9"/>
                <a:gd name="T29" fmla="*/ 22 w 2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9">
                  <a:moveTo>
                    <a:pt x="9" y="18"/>
                  </a:moveTo>
                  <a:lnTo>
                    <a:pt x="18" y="16"/>
                  </a:lnTo>
                  <a:lnTo>
                    <a:pt x="21" y="9"/>
                  </a:lnTo>
                  <a:lnTo>
                    <a:pt x="18" y="1"/>
                  </a:lnTo>
                  <a:lnTo>
                    <a:pt x="9" y="0"/>
                  </a:lnTo>
                  <a:lnTo>
                    <a:pt x="2" y="1"/>
                  </a:lnTo>
                  <a:lnTo>
                    <a:pt x="0" y="9"/>
                  </a:lnTo>
                  <a:lnTo>
                    <a:pt x="2" y="16"/>
                  </a:lnTo>
                  <a:lnTo>
                    <a:pt x="9"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05" name="Freeform 539">
              <a:extLst>
                <a:ext uri="{FF2B5EF4-FFF2-40B4-BE49-F238E27FC236}">
                  <a16:creationId xmlns:a16="http://schemas.microsoft.com/office/drawing/2014/main" id="{5DFF1999-ABE1-4048-AE43-1637B0AADAE4}"/>
                </a:ext>
              </a:extLst>
            </p:cNvPr>
            <p:cNvSpPr>
              <a:spLocks/>
            </p:cNvSpPr>
            <p:nvPr/>
          </p:nvSpPr>
          <p:spPr bwMode="auto">
            <a:xfrm>
              <a:off x="4521" y="2593"/>
              <a:ext cx="18" cy="18"/>
            </a:xfrm>
            <a:custGeom>
              <a:avLst/>
              <a:gdLst>
                <a:gd name="T0" fmla="*/ 8 w 21"/>
                <a:gd name="T1" fmla="*/ 17 h 19"/>
                <a:gd name="T2" fmla="*/ 13 w 21"/>
                <a:gd name="T3" fmla="*/ 14 h 19"/>
                <a:gd name="T4" fmla="*/ 17 w 21"/>
                <a:gd name="T5" fmla="*/ 8 h 19"/>
                <a:gd name="T6" fmla="*/ 13 w 21"/>
                <a:gd name="T7" fmla="*/ 2 h 19"/>
                <a:gd name="T8" fmla="*/ 8 w 21"/>
                <a:gd name="T9" fmla="*/ 0 h 19"/>
                <a:gd name="T10" fmla="*/ 1 w 21"/>
                <a:gd name="T11" fmla="*/ 2 h 19"/>
                <a:gd name="T12" fmla="*/ 0 w 21"/>
                <a:gd name="T13" fmla="*/ 8 h 19"/>
                <a:gd name="T14" fmla="*/ 1 w 21"/>
                <a:gd name="T15" fmla="*/ 14 h 19"/>
                <a:gd name="T16" fmla="*/ 8 w 21"/>
                <a:gd name="T17" fmla="*/ 1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9" y="18"/>
                  </a:moveTo>
                  <a:lnTo>
                    <a:pt x="15" y="15"/>
                  </a:lnTo>
                  <a:lnTo>
                    <a:pt x="20" y="8"/>
                  </a:lnTo>
                  <a:lnTo>
                    <a:pt x="15" y="2"/>
                  </a:lnTo>
                  <a:lnTo>
                    <a:pt x="9" y="0"/>
                  </a:lnTo>
                  <a:lnTo>
                    <a:pt x="1" y="2"/>
                  </a:lnTo>
                  <a:lnTo>
                    <a:pt x="0" y="8"/>
                  </a:lnTo>
                  <a:lnTo>
                    <a:pt x="1" y="15"/>
                  </a:lnTo>
                  <a:lnTo>
                    <a:pt x="9"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06" name="Freeform 540">
              <a:extLst>
                <a:ext uri="{FF2B5EF4-FFF2-40B4-BE49-F238E27FC236}">
                  <a16:creationId xmlns:a16="http://schemas.microsoft.com/office/drawing/2014/main" id="{8EC7C25B-4F0C-4C8C-8F7F-2FF469382966}"/>
                </a:ext>
              </a:extLst>
            </p:cNvPr>
            <p:cNvSpPr>
              <a:spLocks/>
            </p:cNvSpPr>
            <p:nvPr/>
          </p:nvSpPr>
          <p:spPr bwMode="auto">
            <a:xfrm>
              <a:off x="4489" y="2486"/>
              <a:ext cx="33" cy="89"/>
            </a:xfrm>
            <a:custGeom>
              <a:avLst/>
              <a:gdLst>
                <a:gd name="T0" fmla="*/ 16 w 39"/>
                <a:gd name="T1" fmla="*/ 0 h 96"/>
                <a:gd name="T2" fmla="*/ 10 w 39"/>
                <a:gd name="T3" fmla="*/ 0 h 96"/>
                <a:gd name="T4" fmla="*/ 3 w 39"/>
                <a:gd name="T5" fmla="*/ 2 h 96"/>
                <a:gd name="T6" fmla="*/ 2 w 39"/>
                <a:gd name="T7" fmla="*/ 6 h 96"/>
                <a:gd name="T8" fmla="*/ 0 w 39"/>
                <a:gd name="T9" fmla="*/ 22 h 96"/>
                <a:gd name="T10" fmla="*/ 0 w 39"/>
                <a:gd name="T11" fmla="*/ 45 h 96"/>
                <a:gd name="T12" fmla="*/ 2 w 39"/>
                <a:gd name="T13" fmla="*/ 50 h 96"/>
                <a:gd name="T14" fmla="*/ 2 w 39"/>
                <a:gd name="T15" fmla="*/ 52 h 96"/>
                <a:gd name="T16" fmla="*/ 0 w 39"/>
                <a:gd name="T17" fmla="*/ 55 h 96"/>
                <a:gd name="T18" fmla="*/ 0 w 39"/>
                <a:gd name="T19" fmla="*/ 61 h 96"/>
                <a:gd name="T20" fmla="*/ 4 w 39"/>
                <a:gd name="T21" fmla="*/ 75 h 96"/>
                <a:gd name="T22" fmla="*/ 12 w 39"/>
                <a:gd name="T23" fmla="*/ 88 h 96"/>
                <a:gd name="T24" fmla="*/ 16 w 39"/>
                <a:gd name="T25" fmla="*/ 86 h 96"/>
                <a:gd name="T26" fmla="*/ 19 w 39"/>
                <a:gd name="T27" fmla="*/ 81 h 96"/>
                <a:gd name="T28" fmla="*/ 20 w 39"/>
                <a:gd name="T29" fmla="*/ 51 h 96"/>
                <a:gd name="T30" fmla="*/ 25 w 39"/>
                <a:gd name="T31" fmla="*/ 38 h 96"/>
                <a:gd name="T32" fmla="*/ 26 w 39"/>
                <a:gd name="T33" fmla="*/ 30 h 96"/>
                <a:gd name="T34" fmla="*/ 29 w 39"/>
                <a:gd name="T35" fmla="*/ 20 h 96"/>
                <a:gd name="T36" fmla="*/ 30 w 39"/>
                <a:gd name="T37" fmla="*/ 12 h 96"/>
                <a:gd name="T38" fmla="*/ 32 w 39"/>
                <a:gd name="T39" fmla="*/ 0 h 96"/>
                <a:gd name="T40" fmla="*/ 25 w 39"/>
                <a:gd name="T41" fmla="*/ 1 h 96"/>
                <a:gd name="T42" fmla="*/ 16 w 39"/>
                <a:gd name="T43" fmla="*/ 0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96"/>
                <a:gd name="T68" fmla="*/ 39 w 39"/>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96">
                  <a:moveTo>
                    <a:pt x="19" y="0"/>
                  </a:moveTo>
                  <a:lnTo>
                    <a:pt x="12" y="0"/>
                  </a:lnTo>
                  <a:lnTo>
                    <a:pt x="4" y="2"/>
                  </a:lnTo>
                  <a:lnTo>
                    <a:pt x="2" y="7"/>
                  </a:lnTo>
                  <a:lnTo>
                    <a:pt x="0" y="24"/>
                  </a:lnTo>
                  <a:lnTo>
                    <a:pt x="0" y="48"/>
                  </a:lnTo>
                  <a:lnTo>
                    <a:pt x="2" y="54"/>
                  </a:lnTo>
                  <a:lnTo>
                    <a:pt x="2" y="56"/>
                  </a:lnTo>
                  <a:lnTo>
                    <a:pt x="0" y="59"/>
                  </a:lnTo>
                  <a:lnTo>
                    <a:pt x="0" y="66"/>
                  </a:lnTo>
                  <a:lnTo>
                    <a:pt x="5" y="81"/>
                  </a:lnTo>
                  <a:lnTo>
                    <a:pt x="14" y="95"/>
                  </a:lnTo>
                  <a:lnTo>
                    <a:pt x="19" y="93"/>
                  </a:lnTo>
                  <a:lnTo>
                    <a:pt x="23" y="87"/>
                  </a:lnTo>
                  <a:lnTo>
                    <a:pt x="24" y="55"/>
                  </a:lnTo>
                  <a:lnTo>
                    <a:pt x="30" y="41"/>
                  </a:lnTo>
                  <a:lnTo>
                    <a:pt x="31" y="32"/>
                  </a:lnTo>
                  <a:lnTo>
                    <a:pt x="34" y="22"/>
                  </a:lnTo>
                  <a:lnTo>
                    <a:pt x="35" y="13"/>
                  </a:lnTo>
                  <a:lnTo>
                    <a:pt x="38" y="0"/>
                  </a:lnTo>
                  <a:lnTo>
                    <a:pt x="30" y="1"/>
                  </a:lnTo>
                  <a:lnTo>
                    <a:pt x="19"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07" name="Freeform 541">
              <a:extLst>
                <a:ext uri="{FF2B5EF4-FFF2-40B4-BE49-F238E27FC236}">
                  <a16:creationId xmlns:a16="http://schemas.microsoft.com/office/drawing/2014/main" id="{54CD517C-9CAB-4D79-B98A-61FBF63935CC}"/>
                </a:ext>
              </a:extLst>
            </p:cNvPr>
            <p:cNvSpPr>
              <a:spLocks/>
            </p:cNvSpPr>
            <p:nvPr/>
          </p:nvSpPr>
          <p:spPr bwMode="auto">
            <a:xfrm>
              <a:off x="4460" y="2577"/>
              <a:ext cx="29" cy="32"/>
            </a:xfrm>
            <a:custGeom>
              <a:avLst/>
              <a:gdLst>
                <a:gd name="T0" fmla="*/ 0 w 33"/>
                <a:gd name="T1" fmla="*/ 26 h 35"/>
                <a:gd name="T2" fmla="*/ 0 w 33"/>
                <a:gd name="T3" fmla="*/ 27 h 35"/>
                <a:gd name="T4" fmla="*/ 2 w 33"/>
                <a:gd name="T5" fmla="*/ 31 h 35"/>
                <a:gd name="T6" fmla="*/ 12 w 33"/>
                <a:gd name="T7" fmla="*/ 26 h 35"/>
                <a:gd name="T8" fmla="*/ 18 w 33"/>
                <a:gd name="T9" fmla="*/ 20 h 35"/>
                <a:gd name="T10" fmla="*/ 28 w 33"/>
                <a:gd name="T11" fmla="*/ 5 h 35"/>
                <a:gd name="T12" fmla="*/ 28 w 33"/>
                <a:gd name="T13" fmla="*/ 1 h 35"/>
                <a:gd name="T14" fmla="*/ 25 w 33"/>
                <a:gd name="T15" fmla="*/ 0 h 35"/>
                <a:gd name="T16" fmla="*/ 23 w 33"/>
                <a:gd name="T17" fmla="*/ 0 h 35"/>
                <a:gd name="T18" fmla="*/ 10 w 33"/>
                <a:gd name="T19" fmla="*/ 14 h 35"/>
                <a:gd name="T20" fmla="*/ 0 w 33"/>
                <a:gd name="T21" fmla="*/ 26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5"/>
                <a:gd name="T35" fmla="*/ 33 w 33"/>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5">
                  <a:moveTo>
                    <a:pt x="0" y="28"/>
                  </a:moveTo>
                  <a:lnTo>
                    <a:pt x="0" y="30"/>
                  </a:lnTo>
                  <a:lnTo>
                    <a:pt x="2" y="34"/>
                  </a:lnTo>
                  <a:lnTo>
                    <a:pt x="14" y="28"/>
                  </a:lnTo>
                  <a:lnTo>
                    <a:pt x="21" y="22"/>
                  </a:lnTo>
                  <a:lnTo>
                    <a:pt x="32" y="5"/>
                  </a:lnTo>
                  <a:lnTo>
                    <a:pt x="32" y="1"/>
                  </a:lnTo>
                  <a:lnTo>
                    <a:pt x="29" y="0"/>
                  </a:lnTo>
                  <a:lnTo>
                    <a:pt x="26" y="0"/>
                  </a:lnTo>
                  <a:lnTo>
                    <a:pt x="11" y="15"/>
                  </a:lnTo>
                  <a:lnTo>
                    <a:pt x="0" y="2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08" name="Freeform 542">
              <a:extLst>
                <a:ext uri="{FF2B5EF4-FFF2-40B4-BE49-F238E27FC236}">
                  <a16:creationId xmlns:a16="http://schemas.microsoft.com/office/drawing/2014/main" id="{E8529F85-9D85-4E96-83BF-42E6FC2AE829}"/>
                </a:ext>
              </a:extLst>
            </p:cNvPr>
            <p:cNvSpPr>
              <a:spLocks/>
            </p:cNvSpPr>
            <p:nvPr/>
          </p:nvSpPr>
          <p:spPr bwMode="auto">
            <a:xfrm>
              <a:off x="4507" y="2573"/>
              <a:ext cx="20" cy="22"/>
            </a:xfrm>
            <a:custGeom>
              <a:avLst/>
              <a:gdLst>
                <a:gd name="T0" fmla="*/ 10 w 23"/>
                <a:gd name="T1" fmla="*/ 0 h 24"/>
                <a:gd name="T2" fmla="*/ 3 w 23"/>
                <a:gd name="T3" fmla="*/ 2 h 24"/>
                <a:gd name="T4" fmla="*/ 2 w 23"/>
                <a:gd name="T5" fmla="*/ 3 h 24"/>
                <a:gd name="T6" fmla="*/ 0 w 23"/>
                <a:gd name="T7" fmla="*/ 6 h 24"/>
                <a:gd name="T8" fmla="*/ 1 w 23"/>
                <a:gd name="T9" fmla="*/ 14 h 24"/>
                <a:gd name="T10" fmla="*/ 4 w 23"/>
                <a:gd name="T11" fmla="*/ 21 h 24"/>
                <a:gd name="T12" fmla="*/ 14 w 23"/>
                <a:gd name="T13" fmla="*/ 19 h 24"/>
                <a:gd name="T14" fmla="*/ 17 w 23"/>
                <a:gd name="T15" fmla="*/ 17 h 24"/>
                <a:gd name="T16" fmla="*/ 19 w 23"/>
                <a:gd name="T17" fmla="*/ 14 h 24"/>
                <a:gd name="T18" fmla="*/ 16 w 23"/>
                <a:gd name="T19" fmla="*/ 6 h 24"/>
                <a:gd name="T20" fmla="*/ 10 w 2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4"/>
                <a:gd name="T35" fmla="*/ 23 w 2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4">
                  <a:moveTo>
                    <a:pt x="11" y="0"/>
                  </a:moveTo>
                  <a:lnTo>
                    <a:pt x="4" y="2"/>
                  </a:lnTo>
                  <a:lnTo>
                    <a:pt x="2" y="3"/>
                  </a:lnTo>
                  <a:lnTo>
                    <a:pt x="0" y="6"/>
                  </a:lnTo>
                  <a:lnTo>
                    <a:pt x="1" y="15"/>
                  </a:lnTo>
                  <a:lnTo>
                    <a:pt x="5" y="23"/>
                  </a:lnTo>
                  <a:lnTo>
                    <a:pt x="16" y="21"/>
                  </a:lnTo>
                  <a:lnTo>
                    <a:pt x="20" y="18"/>
                  </a:lnTo>
                  <a:lnTo>
                    <a:pt x="22" y="15"/>
                  </a:lnTo>
                  <a:lnTo>
                    <a:pt x="18" y="6"/>
                  </a:lnTo>
                  <a:lnTo>
                    <a:pt x="11"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09" name="Freeform 543">
              <a:extLst>
                <a:ext uri="{FF2B5EF4-FFF2-40B4-BE49-F238E27FC236}">
                  <a16:creationId xmlns:a16="http://schemas.microsoft.com/office/drawing/2014/main" id="{2370C325-534E-4A6B-A3F0-6163E7CF6AF8}"/>
                </a:ext>
              </a:extLst>
            </p:cNvPr>
            <p:cNvSpPr>
              <a:spLocks/>
            </p:cNvSpPr>
            <p:nvPr/>
          </p:nvSpPr>
          <p:spPr bwMode="auto">
            <a:xfrm>
              <a:off x="4513" y="2540"/>
              <a:ext cx="23" cy="17"/>
            </a:xfrm>
            <a:custGeom>
              <a:avLst/>
              <a:gdLst>
                <a:gd name="T0" fmla="*/ 11 w 27"/>
                <a:gd name="T1" fmla="*/ 16 h 19"/>
                <a:gd name="T2" fmla="*/ 19 w 27"/>
                <a:gd name="T3" fmla="*/ 13 h 19"/>
                <a:gd name="T4" fmla="*/ 22 w 27"/>
                <a:gd name="T5" fmla="*/ 8 h 19"/>
                <a:gd name="T6" fmla="*/ 20 w 27"/>
                <a:gd name="T7" fmla="*/ 4 h 19"/>
                <a:gd name="T8" fmla="*/ 19 w 27"/>
                <a:gd name="T9" fmla="*/ 3 h 19"/>
                <a:gd name="T10" fmla="*/ 11 w 27"/>
                <a:gd name="T11" fmla="*/ 0 h 19"/>
                <a:gd name="T12" fmla="*/ 3 w 27"/>
                <a:gd name="T13" fmla="*/ 3 h 19"/>
                <a:gd name="T14" fmla="*/ 0 w 27"/>
                <a:gd name="T15" fmla="*/ 8 h 19"/>
                <a:gd name="T16" fmla="*/ 3 w 27"/>
                <a:gd name="T17" fmla="*/ 13 h 19"/>
                <a:gd name="T18" fmla="*/ 11 w 27"/>
                <a:gd name="T19" fmla="*/ 1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9"/>
                <a:gd name="T32" fmla="*/ 27 w 2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9">
                  <a:moveTo>
                    <a:pt x="13" y="18"/>
                  </a:moveTo>
                  <a:lnTo>
                    <a:pt x="22" y="15"/>
                  </a:lnTo>
                  <a:lnTo>
                    <a:pt x="26" y="9"/>
                  </a:lnTo>
                  <a:lnTo>
                    <a:pt x="24" y="4"/>
                  </a:lnTo>
                  <a:lnTo>
                    <a:pt x="22" y="3"/>
                  </a:lnTo>
                  <a:lnTo>
                    <a:pt x="13" y="0"/>
                  </a:lnTo>
                  <a:lnTo>
                    <a:pt x="4" y="3"/>
                  </a:lnTo>
                  <a:lnTo>
                    <a:pt x="0" y="9"/>
                  </a:lnTo>
                  <a:lnTo>
                    <a:pt x="4" y="15"/>
                  </a:lnTo>
                  <a:lnTo>
                    <a:pt x="13"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10" name="Freeform 544">
              <a:extLst>
                <a:ext uri="{FF2B5EF4-FFF2-40B4-BE49-F238E27FC236}">
                  <a16:creationId xmlns:a16="http://schemas.microsoft.com/office/drawing/2014/main" id="{B9E79634-6239-493F-BCE9-72B4B2BB806A}"/>
                </a:ext>
              </a:extLst>
            </p:cNvPr>
            <p:cNvSpPr>
              <a:spLocks/>
            </p:cNvSpPr>
            <p:nvPr/>
          </p:nvSpPr>
          <p:spPr bwMode="auto">
            <a:xfrm>
              <a:off x="4536" y="2568"/>
              <a:ext cx="19" cy="19"/>
            </a:xfrm>
            <a:custGeom>
              <a:avLst/>
              <a:gdLst>
                <a:gd name="T0" fmla="*/ 10 w 22"/>
                <a:gd name="T1" fmla="*/ 18 h 20"/>
                <a:gd name="T2" fmla="*/ 14 w 22"/>
                <a:gd name="T3" fmla="*/ 14 h 20"/>
                <a:gd name="T4" fmla="*/ 18 w 22"/>
                <a:gd name="T5" fmla="*/ 8 h 20"/>
                <a:gd name="T6" fmla="*/ 14 w 22"/>
                <a:gd name="T7" fmla="*/ 2 h 20"/>
                <a:gd name="T8" fmla="*/ 10 w 22"/>
                <a:gd name="T9" fmla="*/ 0 h 20"/>
                <a:gd name="T10" fmla="*/ 3 w 22"/>
                <a:gd name="T11" fmla="*/ 2 h 20"/>
                <a:gd name="T12" fmla="*/ 0 w 22"/>
                <a:gd name="T13" fmla="*/ 8 h 20"/>
                <a:gd name="T14" fmla="*/ 3 w 22"/>
                <a:gd name="T15" fmla="*/ 14 h 20"/>
                <a:gd name="T16" fmla="*/ 10 w 22"/>
                <a:gd name="T17" fmla="*/ 1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0"/>
                <a:gd name="T29" fmla="*/ 22 w 22"/>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0">
                  <a:moveTo>
                    <a:pt x="11" y="19"/>
                  </a:moveTo>
                  <a:lnTo>
                    <a:pt x="16" y="15"/>
                  </a:lnTo>
                  <a:lnTo>
                    <a:pt x="21" y="8"/>
                  </a:lnTo>
                  <a:lnTo>
                    <a:pt x="16" y="2"/>
                  </a:lnTo>
                  <a:lnTo>
                    <a:pt x="11" y="0"/>
                  </a:lnTo>
                  <a:lnTo>
                    <a:pt x="3" y="2"/>
                  </a:lnTo>
                  <a:lnTo>
                    <a:pt x="0" y="8"/>
                  </a:lnTo>
                  <a:lnTo>
                    <a:pt x="3" y="15"/>
                  </a:lnTo>
                  <a:lnTo>
                    <a:pt x="11" y="1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11" name="Freeform 545">
              <a:extLst>
                <a:ext uri="{FF2B5EF4-FFF2-40B4-BE49-F238E27FC236}">
                  <a16:creationId xmlns:a16="http://schemas.microsoft.com/office/drawing/2014/main" id="{428C149F-B460-4895-8D5A-16E5BF57F8C7}"/>
                </a:ext>
              </a:extLst>
            </p:cNvPr>
            <p:cNvSpPr>
              <a:spLocks/>
            </p:cNvSpPr>
            <p:nvPr/>
          </p:nvSpPr>
          <p:spPr bwMode="auto">
            <a:xfrm>
              <a:off x="4513" y="2601"/>
              <a:ext cx="57" cy="42"/>
            </a:xfrm>
            <a:custGeom>
              <a:avLst/>
              <a:gdLst>
                <a:gd name="T0" fmla="*/ 37 w 67"/>
                <a:gd name="T1" fmla="*/ 0 h 46"/>
                <a:gd name="T2" fmla="*/ 27 w 67"/>
                <a:gd name="T3" fmla="*/ 6 h 46"/>
                <a:gd name="T4" fmla="*/ 18 w 67"/>
                <a:gd name="T5" fmla="*/ 8 h 46"/>
                <a:gd name="T6" fmla="*/ 4 w 67"/>
                <a:gd name="T7" fmla="*/ 14 h 46"/>
                <a:gd name="T8" fmla="*/ 1 w 67"/>
                <a:gd name="T9" fmla="*/ 22 h 46"/>
                <a:gd name="T10" fmla="*/ 0 w 67"/>
                <a:gd name="T11" fmla="*/ 28 h 46"/>
                <a:gd name="T12" fmla="*/ 3 w 67"/>
                <a:gd name="T13" fmla="*/ 30 h 46"/>
                <a:gd name="T14" fmla="*/ 19 w 67"/>
                <a:gd name="T15" fmla="*/ 27 h 46"/>
                <a:gd name="T16" fmla="*/ 19 w 67"/>
                <a:gd name="T17" fmla="*/ 33 h 46"/>
                <a:gd name="T18" fmla="*/ 20 w 67"/>
                <a:gd name="T19" fmla="*/ 37 h 46"/>
                <a:gd name="T20" fmla="*/ 23 w 67"/>
                <a:gd name="T21" fmla="*/ 38 h 46"/>
                <a:gd name="T22" fmla="*/ 33 w 67"/>
                <a:gd name="T23" fmla="*/ 41 h 46"/>
                <a:gd name="T24" fmla="*/ 37 w 67"/>
                <a:gd name="T25" fmla="*/ 41 h 46"/>
                <a:gd name="T26" fmla="*/ 41 w 67"/>
                <a:gd name="T27" fmla="*/ 37 h 46"/>
                <a:gd name="T28" fmla="*/ 42 w 67"/>
                <a:gd name="T29" fmla="*/ 33 h 46"/>
                <a:gd name="T30" fmla="*/ 38 w 67"/>
                <a:gd name="T31" fmla="*/ 28 h 46"/>
                <a:gd name="T32" fmla="*/ 41 w 67"/>
                <a:gd name="T33" fmla="*/ 25 h 46"/>
                <a:gd name="T34" fmla="*/ 43 w 67"/>
                <a:gd name="T35" fmla="*/ 26 h 46"/>
                <a:gd name="T36" fmla="*/ 44 w 67"/>
                <a:gd name="T37" fmla="*/ 27 h 46"/>
                <a:gd name="T38" fmla="*/ 49 w 67"/>
                <a:gd name="T39" fmla="*/ 30 h 46"/>
                <a:gd name="T40" fmla="*/ 53 w 67"/>
                <a:gd name="T41" fmla="*/ 27 h 46"/>
                <a:gd name="T42" fmla="*/ 54 w 67"/>
                <a:gd name="T43" fmla="*/ 21 h 46"/>
                <a:gd name="T44" fmla="*/ 56 w 67"/>
                <a:gd name="T45" fmla="*/ 15 h 46"/>
                <a:gd name="T46" fmla="*/ 53 w 67"/>
                <a:gd name="T47" fmla="*/ 9 h 46"/>
                <a:gd name="T48" fmla="*/ 45 w 67"/>
                <a:gd name="T49" fmla="*/ 2 h 46"/>
                <a:gd name="T50" fmla="*/ 43 w 67"/>
                <a:gd name="T51" fmla="*/ 0 h 46"/>
                <a:gd name="T52" fmla="*/ 37 w 67"/>
                <a:gd name="T53" fmla="*/ 0 h 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
                <a:gd name="T82" fmla="*/ 0 h 46"/>
                <a:gd name="T83" fmla="*/ 67 w 67"/>
                <a:gd name="T84" fmla="*/ 46 h 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 h="46">
                  <a:moveTo>
                    <a:pt x="43" y="0"/>
                  </a:moveTo>
                  <a:lnTo>
                    <a:pt x="32" y="7"/>
                  </a:lnTo>
                  <a:lnTo>
                    <a:pt x="21" y="9"/>
                  </a:lnTo>
                  <a:lnTo>
                    <a:pt x="5" y="15"/>
                  </a:lnTo>
                  <a:lnTo>
                    <a:pt x="1" y="24"/>
                  </a:lnTo>
                  <a:lnTo>
                    <a:pt x="0" y="31"/>
                  </a:lnTo>
                  <a:lnTo>
                    <a:pt x="3" y="33"/>
                  </a:lnTo>
                  <a:lnTo>
                    <a:pt x="22" y="30"/>
                  </a:lnTo>
                  <a:lnTo>
                    <a:pt x="22" y="36"/>
                  </a:lnTo>
                  <a:lnTo>
                    <a:pt x="23" y="40"/>
                  </a:lnTo>
                  <a:lnTo>
                    <a:pt x="27" y="42"/>
                  </a:lnTo>
                  <a:lnTo>
                    <a:pt x="39" y="45"/>
                  </a:lnTo>
                  <a:lnTo>
                    <a:pt x="43" y="45"/>
                  </a:lnTo>
                  <a:lnTo>
                    <a:pt x="48" y="41"/>
                  </a:lnTo>
                  <a:lnTo>
                    <a:pt x="49" y="36"/>
                  </a:lnTo>
                  <a:lnTo>
                    <a:pt x="45" y="31"/>
                  </a:lnTo>
                  <a:lnTo>
                    <a:pt x="48" y="27"/>
                  </a:lnTo>
                  <a:lnTo>
                    <a:pt x="50" y="28"/>
                  </a:lnTo>
                  <a:lnTo>
                    <a:pt x="52" y="30"/>
                  </a:lnTo>
                  <a:lnTo>
                    <a:pt x="58" y="33"/>
                  </a:lnTo>
                  <a:lnTo>
                    <a:pt x="62" y="30"/>
                  </a:lnTo>
                  <a:lnTo>
                    <a:pt x="64" y="23"/>
                  </a:lnTo>
                  <a:lnTo>
                    <a:pt x="66" y="16"/>
                  </a:lnTo>
                  <a:lnTo>
                    <a:pt x="62" y="10"/>
                  </a:lnTo>
                  <a:lnTo>
                    <a:pt x="53" y="2"/>
                  </a:lnTo>
                  <a:lnTo>
                    <a:pt x="50" y="0"/>
                  </a:lnTo>
                  <a:lnTo>
                    <a:pt x="43"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12" name="Freeform 546">
              <a:extLst>
                <a:ext uri="{FF2B5EF4-FFF2-40B4-BE49-F238E27FC236}">
                  <a16:creationId xmlns:a16="http://schemas.microsoft.com/office/drawing/2014/main" id="{2352FA39-BD1D-484E-ACCC-9B20485E69D2}"/>
                </a:ext>
              </a:extLst>
            </p:cNvPr>
            <p:cNvSpPr>
              <a:spLocks/>
            </p:cNvSpPr>
            <p:nvPr/>
          </p:nvSpPr>
          <p:spPr bwMode="auto">
            <a:xfrm>
              <a:off x="4381" y="2627"/>
              <a:ext cx="102" cy="88"/>
            </a:xfrm>
            <a:custGeom>
              <a:avLst/>
              <a:gdLst>
                <a:gd name="T0" fmla="*/ 57 w 120"/>
                <a:gd name="T1" fmla="*/ 50 h 95"/>
                <a:gd name="T2" fmla="*/ 64 w 120"/>
                <a:gd name="T3" fmla="*/ 41 h 95"/>
                <a:gd name="T4" fmla="*/ 77 w 120"/>
                <a:gd name="T5" fmla="*/ 41 h 95"/>
                <a:gd name="T6" fmla="*/ 89 w 120"/>
                <a:gd name="T7" fmla="*/ 39 h 95"/>
                <a:gd name="T8" fmla="*/ 94 w 120"/>
                <a:gd name="T9" fmla="*/ 37 h 95"/>
                <a:gd name="T10" fmla="*/ 80 w 120"/>
                <a:gd name="T11" fmla="*/ 32 h 95"/>
                <a:gd name="T12" fmla="*/ 99 w 120"/>
                <a:gd name="T13" fmla="*/ 28 h 95"/>
                <a:gd name="T14" fmla="*/ 101 w 120"/>
                <a:gd name="T15" fmla="*/ 24 h 95"/>
                <a:gd name="T16" fmla="*/ 99 w 120"/>
                <a:gd name="T17" fmla="*/ 22 h 95"/>
                <a:gd name="T18" fmla="*/ 96 w 120"/>
                <a:gd name="T19" fmla="*/ 20 h 95"/>
                <a:gd name="T20" fmla="*/ 84 w 120"/>
                <a:gd name="T21" fmla="*/ 6 h 95"/>
                <a:gd name="T22" fmla="*/ 79 w 120"/>
                <a:gd name="T23" fmla="*/ 0 h 95"/>
                <a:gd name="T24" fmla="*/ 76 w 120"/>
                <a:gd name="T25" fmla="*/ 0 h 95"/>
                <a:gd name="T26" fmla="*/ 68 w 120"/>
                <a:gd name="T27" fmla="*/ 2 h 95"/>
                <a:gd name="T28" fmla="*/ 63 w 120"/>
                <a:gd name="T29" fmla="*/ 6 h 95"/>
                <a:gd name="T30" fmla="*/ 54 w 120"/>
                <a:gd name="T31" fmla="*/ 11 h 95"/>
                <a:gd name="T32" fmla="*/ 44 w 120"/>
                <a:gd name="T33" fmla="*/ 32 h 95"/>
                <a:gd name="T34" fmla="*/ 30 w 120"/>
                <a:gd name="T35" fmla="*/ 42 h 95"/>
                <a:gd name="T36" fmla="*/ 20 w 120"/>
                <a:gd name="T37" fmla="*/ 49 h 95"/>
                <a:gd name="T38" fmla="*/ 14 w 120"/>
                <a:gd name="T39" fmla="*/ 57 h 95"/>
                <a:gd name="T40" fmla="*/ 8 w 120"/>
                <a:gd name="T41" fmla="*/ 75 h 95"/>
                <a:gd name="T42" fmla="*/ 0 w 120"/>
                <a:gd name="T43" fmla="*/ 79 h 95"/>
                <a:gd name="T44" fmla="*/ 3 w 120"/>
                <a:gd name="T45" fmla="*/ 82 h 95"/>
                <a:gd name="T46" fmla="*/ 8 w 120"/>
                <a:gd name="T47" fmla="*/ 84 h 95"/>
                <a:gd name="T48" fmla="*/ 13 w 120"/>
                <a:gd name="T49" fmla="*/ 87 h 95"/>
                <a:gd name="T50" fmla="*/ 18 w 120"/>
                <a:gd name="T51" fmla="*/ 84 h 95"/>
                <a:gd name="T52" fmla="*/ 22 w 120"/>
                <a:gd name="T53" fmla="*/ 79 h 95"/>
                <a:gd name="T54" fmla="*/ 26 w 120"/>
                <a:gd name="T55" fmla="*/ 74 h 95"/>
                <a:gd name="T56" fmla="*/ 30 w 120"/>
                <a:gd name="T57" fmla="*/ 71 h 95"/>
                <a:gd name="T58" fmla="*/ 35 w 120"/>
                <a:gd name="T59" fmla="*/ 70 h 95"/>
                <a:gd name="T60" fmla="*/ 43 w 120"/>
                <a:gd name="T61" fmla="*/ 66 h 95"/>
                <a:gd name="T62" fmla="*/ 48 w 120"/>
                <a:gd name="T63" fmla="*/ 62 h 95"/>
                <a:gd name="T64" fmla="*/ 57 w 120"/>
                <a:gd name="T65" fmla="*/ 5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95"/>
                <a:gd name="T101" fmla="*/ 120 w 12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95">
                  <a:moveTo>
                    <a:pt x="67" y="54"/>
                  </a:moveTo>
                  <a:lnTo>
                    <a:pt x="75" y="44"/>
                  </a:lnTo>
                  <a:lnTo>
                    <a:pt x="91" y="44"/>
                  </a:lnTo>
                  <a:lnTo>
                    <a:pt x="105" y="42"/>
                  </a:lnTo>
                  <a:lnTo>
                    <a:pt x="110" y="40"/>
                  </a:lnTo>
                  <a:lnTo>
                    <a:pt x="94" y="35"/>
                  </a:lnTo>
                  <a:lnTo>
                    <a:pt x="117" y="30"/>
                  </a:lnTo>
                  <a:lnTo>
                    <a:pt x="119" y="26"/>
                  </a:lnTo>
                  <a:lnTo>
                    <a:pt x="117" y="24"/>
                  </a:lnTo>
                  <a:lnTo>
                    <a:pt x="113" y="22"/>
                  </a:lnTo>
                  <a:lnTo>
                    <a:pt x="99" y="6"/>
                  </a:lnTo>
                  <a:lnTo>
                    <a:pt x="93" y="0"/>
                  </a:lnTo>
                  <a:lnTo>
                    <a:pt x="89" y="0"/>
                  </a:lnTo>
                  <a:lnTo>
                    <a:pt x="80" y="2"/>
                  </a:lnTo>
                  <a:lnTo>
                    <a:pt x="74" y="6"/>
                  </a:lnTo>
                  <a:lnTo>
                    <a:pt x="63" y="12"/>
                  </a:lnTo>
                  <a:lnTo>
                    <a:pt x="52" y="35"/>
                  </a:lnTo>
                  <a:lnTo>
                    <a:pt x="35" y="45"/>
                  </a:lnTo>
                  <a:lnTo>
                    <a:pt x="24" y="53"/>
                  </a:lnTo>
                  <a:lnTo>
                    <a:pt x="17" y="61"/>
                  </a:lnTo>
                  <a:lnTo>
                    <a:pt x="9" y="81"/>
                  </a:lnTo>
                  <a:lnTo>
                    <a:pt x="0" y="85"/>
                  </a:lnTo>
                  <a:lnTo>
                    <a:pt x="4" y="89"/>
                  </a:lnTo>
                  <a:lnTo>
                    <a:pt x="9" y="91"/>
                  </a:lnTo>
                  <a:lnTo>
                    <a:pt x="15" y="94"/>
                  </a:lnTo>
                  <a:lnTo>
                    <a:pt x="21" y="91"/>
                  </a:lnTo>
                  <a:lnTo>
                    <a:pt x="26" y="85"/>
                  </a:lnTo>
                  <a:lnTo>
                    <a:pt x="31" y="80"/>
                  </a:lnTo>
                  <a:lnTo>
                    <a:pt x="35" y="77"/>
                  </a:lnTo>
                  <a:lnTo>
                    <a:pt x="41" y="76"/>
                  </a:lnTo>
                  <a:lnTo>
                    <a:pt x="51" y="71"/>
                  </a:lnTo>
                  <a:lnTo>
                    <a:pt x="57" y="67"/>
                  </a:lnTo>
                  <a:lnTo>
                    <a:pt x="67" y="5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13" name="Freeform 547">
              <a:extLst>
                <a:ext uri="{FF2B5EF4-FFF2-40B4-BE49-F238E27FC236}">
                  <a16:creationId xmlns:a16="http://schemas.microsoft.com/office/drawing/2014/main" id="{6BD9C91F-31C6-4D41-B466-15F2D5FB97EB}"/>
                </a:ext>
              </a:extLst>
            </p:cNvPr>
            <p:cNvSpPr>
              <a:spLocks/>
            </p:cNvSpPr>
            <p:nvPr/>
          </p:nvSpPr>
          <p:spPr bwMode="auto">
            <a:xfrm>
              <a:off x="4364" y="2666"/>
              <a:ext cx="113" cy="101"/>
            </a:xfrm>
            <a:custGeom>
              <a:avLst/>
              <a:gdLst>
                <a:gd name="T0" fmla="*/ 94 w 132"/>
                <a:gd name="T1" fmla="*/ 25 h 109"/>
                <a:gd name="T2" fmla="*/ 93 w 132"/>
                <a:gd name="T3" fmla="*/ 30 h 109"/>
                <a:gd name="T4" fmla="*/ 99 w 132"/>
                <a:gd name="T5" fmla="*/ 31 h 109"/>
                <a:gd name="T6" fmla="*/ 106 w 132"/>
                <a:gd name="T7" fmla="*/ 33 h 109"/>
                <a:gd name="T8" fmla="*/ 110 w 132"/>
                <a:gd name="T9" fmla="*/ 38 h 109"/>
                <a:gd name="T10" fmla="*/ 108 w 132"/>
                <a:gd name="T11" fmla="*/ 43 h 109"/>
                <a:gd name="T12" fmla="*/ 104 w 132"/>
                <a:gd name="T13" fmla="*/ 44 h 109"/>
                <a:gd name="T14" fmla="*/ 99 w 132"/>
                <a:gd name="T15" fmla="*/ 44 h 109"/>
                <a:gd name="T16" fmla="*/ 94 w 132"/>
                <a:gd name="T17" fmla="*/ 47 h 109"/>
                <a:gd name="T18" fmla="*/ 92 w 132"/>
                <a:gd name="T19" fmla="*/ 51 h 109"/>
                <a:gd name="T20" fmla="*/ 90 w 132"/>
                <a:gd name="T21" fmla="*/ 63 h 109"/>
                <a:gd name="T22" fmla="*/ 82 w 132"/>
                <a:gd name="T23" fmla="*/ 68 h 109"/>
                <a:gd name="T24" fmla="*/ 78 w 132"/>
                <a:gd name="T25" fmla="*/ 72 h 109"/>
                <a:gd name="T26" fmla="*/ 76 w 132"/>
                <a:gd name="T27" fmla="*/ 81 h 109"/>
                <a:gd name="T28" fmla="*/ 73 w 132"/>
                <a:gd name="T29" fmla="*/ 93 h 109"/>
                <a:gd name="T30" fmla="*/ 66 w 132"/>
                <a:gd name="T31" fmla="*/ 97 h 109"/>
                <a:gd name="T32" fmla="*/ 60 w 132"/>
                <a:gd name="T33" fmla="*/ 100 h 109"/>
                <a:gd name="T34" fmla="*/ 57 w 132"/>
                <a:gd name="T35" fmla="*/ 93 h 109"/>
                <a:gd name="T36" fmla="*/ 45 w 132"/>
                <a:gd name="T37" fmla="*/ 93 h 109"/>
                <a:gd name="T38" fmla="*/ 46 w 132"/>
                <a:gd name="T39" fmla="*/ 89 h 109"/>
                <a:gd name="T40" fmla="*/ 44 w 132"/>
                <a:gd name="T41" fmla="*/ 88 h 109"/>
                <a:gd name="T42" fmla="*/ 37 w 132"/>
                <a:gd name="T43" fmla="*/ 87 h 109"/>
                <a:gd name="T44" fmla="*/ 27 w 132"/>
                <a:gd name="T45" fmla="*/ 87 h 109"/>
                <a:gd name="T46" fmla="*/ 21 w 132"/>
                <a:gd name="T47" fmla="*/ 83 h 109"/>
                <a:gd name="T48" fmla="*/ 12 w 132"/>
                <a:gd name="T49" fmla="*/ 78 h 109"/>
                <a:gd name="T50" fmla="*/ 2 w 132"/>
                <a:gd name="T51" fmla="*/ 73 h 109"/>
                <a:gd name="T52" fmla="*/ 0 w 132"/>
                <a:gd name="T53" fmla="*/ 70 h 109"/>
                <a:gd name="T54" fmla="*/ 0 w 132"/>
                <a:gd name="T55" fmla="*/ 68 h 109"/>
                <a:gd name="T56" fmla="*/ 3 w 132"/>
                <a:gd name="T57" fmla="*/ 65 h 109"/>
                <a:gd name="T58" fmla="*/ 2 w 132"/>
                <a:gd name="T59" fmla="*/ 55 h 109"/>
                <a:gd name="T60" fmla="*/ 3 w 132"/>
                <a:gd name="T61" fmla="*/ 44 h 109"/>
                <a:gd name="T62" fmla="*/ 7 w 132"/>
                <a:gd name="T63" fmla="*/ 38 h 109"/>
                <a:gd name="T64" fmla="*/ 26 w 132"/>
                <a:gd name="T65" fmla="*/ 38 h 109"/>
                <a:gd name="T66" fmla="*/ 19 w 132"/>
                <a:gd name="T67" fmla="*/ 42 h 109"/>
                <a:gd name="T68" fmla="*/ 27 w 132"/>
                <a:gd name="T69" fmla="*/ 46 h 109"/>
                <a:gd name="T70" fmla="*/ 33 w 132"/>
                <a:gd name="T71" fmla="*/ 47 h 109"/>
                <a:gd name="T72" fmla="*/ 41 w 132"/>
                <a:gd name="T73" fmla="*/ 40 h 109"/>
                <a:gd name="T74" fmla="*/ 44 w 132"/>
                <a:gd name="T75" fmla="*/ 37 h 109"/>
                <a:gd name="T76" fmla="*/ 51 w 132"/>
                <a:gd name="T77" fmla="*/ 33 h 109"/>
                <a:gd name="T78" fmla="*/ 61 w 132"/>
                <a:gd name="T79" fmla="*/ 28 h 109"/>
                <a:gd name="T80" fmla="*/ 67 w 132"/>
                <a:gd name="T81" fmla="*/ 25 h 109"/>
                <a:gd name="T82" fmla="*/ 76 w 132"/>
                <a:gd name="T83" fmla="*/ 12 h 109"/>
                <a:gd name="T84" fmla="*/ 82 w 132"/>
                <a:gd name="T85" fmla="*/ 3 h 109"/>
                <a:gd name="T86" fmla="*/ 94 w 132"/>
                <a:gd name="T87" fmla="*/ 3 h 109"/>
                <a:gd name="T88" fmla="*/ 104 w 132"/>
                <a:gd name="T89" fmla="*/ 2 h 109"/>
                <a:gd name="T90" fmla="*/ 112 w 132"/>
                <a:gd name="T91" fmla="*/ 0 h 109"/>
                <a:gd name="T92" fmla="*/ 106 w 132"/>
                <a:gd name="T93" fmla="*/ 5 h 109"/>
                <a:gd name="T94" fmla="*/ 94 w 132"/>
                <a:gd name="T95" fmla="*/ 12 h 109"/>
                <a:gd name="T96" fmla="*/ 94 w 132"/>
                <a:gd name="T97" fmla="*/ 25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2"/>
                <a:gd name="T148" fmla="*/ 0 h 109"/>
                <a:gd name="T149" fmla="*/ 132 w 132"/>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2" h="109">
                  <a:moveTo>
                    <a:pt x="110" y="27"/>
                  </a:moveTo>
                  <a:lnTo>
                    <a:pt x="109" y="32"/>
                  </a:lnTo>
                  <a:lnTo>
                    <a:pt x="116" y="33"/>
                  </a:lnTo>
                  <a:lnTo>
                    <a:pt x="124" y="36"/>
                  </a:lnTo>
                  <a:lnTo>
                    <a:pt x="128" y="41"/>
                  </a:lnTo>
                  <a:lnTo>
                    <a:pt x="126" y="46"/>
                  </a:lnTo>
                  <a:lnTo>
                    <a:pt x="122" y="48"/>
                  </a:lnTo>
                  <a:lnTo>
                    <a:pt x="116" y="48"/>
                  </a:lnTo>
                  <a:lnTo>
                    <a:pt x="110" y="51"/>
                  </a:lnTo>
                  <a:lnTo>
                    <a:pt x="107" y="55"/>
                  </a:lnTo>
                  <a:lnTo>
                    <a:pt x="105" y="68"/>
                  </a:lnTo>
                  <a:lnTo>
                    <a:pt x="96" y="73"/>
                  </a:lnTo>
                  <a:lnTo>
                    <a:pt x="91" y="78"/>
                  </a:lnTo>
                  <a:lnTo>
                    <a:pt x="89" y="87"/>
                  </a:lnTo>
                  <a:lnTo>
                    <a:pt x="85" y="100"/>
                  </a:lnTo>
                  <a:lnTo>
                    <a:pt x="77" y="105"/>
                  </a:lnTo>
                  <a:lnTo>
                    <a:pt x="70" y="108"/>
                  </a:lnTo>
                  <a:lnTo>
                    <a:pt x="66" y="100"/>
                  </a:lnTo>
                  <a:lnTo>
                    <a:pt x="53" y="100"/>
                  </a:lnTo>
                  <a:lnTo>
                    <a:pt x="54" y="96"/>
                  </a:lnTo>
                  <a:lnTo>
                    <a:pt x="51" y="95"/>
                  </a:lnTo>
                  <a:lnTo>
                    <a:pt x="43" y="94"/>
                  </a:lnTo>
                  <a:lnTo>
                    <a:pt x="32" y="94"/>
                  </a:lnTo>
                  <a:lnTo>
                    <a:pt x="24" y="90"/>
                  </a:lnTo>
                  <a:lnTo>
                    <a:pt x="14" y="84"/>
                  </a:lnTo>
                  <a:lnTo>
                    <a:pt x="2" y="79"/>
                  </a:lnTo>
                  <a:lnTo>
                    <a:pt x="0" y="76"/>
                  </a:lnTo>
                  <a:lnTo>
                    <a:pt x="0" y="73"/>
                  </a:lnTo>
                  <a:lnTo>
                    <a:pt x="4" y="70"/>
                  </a:lnTo>
                  <a:lnTo>
                    <a:pt x="2" y="59"/>
                  </a:lnTo>
                  <a:lnTo>
                    <a:pt x="3" y="47"/>
                  </a:lnTo>
                  <a:lnTo>
                    <a:pt x="8" y="41"/>
                  </a:lnTo>
                  <a:lnTo>
                    <a:pt x="30" y="41"/>
                  </a:lnTo>
                  <a:lnTo>
                    <a:pt x="22" y="45"/>
                  </a:lnTo>
                  <a:lnTo>
                    <a:pt x="31" y="50"/>
                  </a:lnTo>
                  <a:lnTo>
                    <a:pt x="39" y="51"/>
                  </a:lnTo>
                  <a:lnTo>
                    <a:pt x="48" y="43"/>
                  </a:lnTo>
                  <a:lnTo>
                    <a:pt x="51" y="40"/>
                  </a:lnTo>
                  <a:lnTo>
                    <a:pt x="60" y="36"/>
                  </a:lnTo>
                  <a:lnTo>
                    <a:pt x="71" y="30"/>
                  </a:lnTo>
                  <a:lnTo>
                    <a:pt x="78" y="27"/>
                  </a:lnTo>
                  <a:lnTo>
                    <a:pt x="89" y="13"/>
                  </a:lnTo>
                  <a:lnTo>
                    <a:pt x="96" y="3"/>
                  </a:lnTo>
                  <a:lnTo>
                    <a:pt x="110" y="3"/>
                  </a:lnTo>
                  <a:lnTo>
                    <a:pt x="122" y="2"/>
                  </a:lnTo>
                  <a:lnTo>
                    <a:pt x="131" y="0"/>
                  </a:lnTo>
                  <a:lnTo>
                    <a:pt x="124" y="5"/>
                  </a:lnTo>
                  <a:lnTo>
                    <a:pt x="110" y="13"/>
                  </a:lnTo>
                  <a:lnTo>
                    <a:pt x="110" y="27"/>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14" name="Freeform 548">
              <a:extLst>
                <a:ext uri="{FF2B5EF4-FFF2-40B4-BE49-F238E27FC236}">
                  <a16:creationId xmlns:a16="http://schemas.microsoft.com/office/drawing/2014/main" id="{B7B1C2E2-4079-4A63-B572-D4294BAD4E67}"/>
                </a:ext>
              </a:extLst>
            </p:cNvPr>
            <p:cNvSpPr>
              <a:spLocks/>
            </p:cNvSpPr>
            <p:nvPr/>
          </p:nvSpPr>
          <p:spPr bwMode="auto">
            <a:xfrm>
              <a:off x="4735" y="2742"/>
              <a:ext cx="120" cy="101"/>
            </a:xfrm>
            <a:custGeom>
              <a:avLst/>
              <a:gdLst>
                <a:gd name="T0" fmla="*/ 72 w 141"/>
                <a:gd name="T1" fmla="*/ 36 h 109"/>
                <a:gd name="T2" fmla="*/ 69 w 141"/>
                <a:gd name="T3" fmla="*/ 33 h 109"/>
                <a:gd name="T4" fmla="*/ 63 w 141"/>
                <a:gd name="T5" fmla="*/ 30 h 109"/>
                <a:gd name="T6" fmla="*/ 37 w 141"/>
                <a:gd name="T7" fmla="*/ 9 h 109"/>
                <a:gd name="T8" fmla="*/ 24 w 141"/>
                <a:gd name="T9" fmla="*/ 6 h 109"/>
                <a:gd name="T10" fmla="*/ 3 w 141"/>
                <a:gd name="T11" fmla="*/ 0 h 109"/>
                <a:gd name="T12" fmla="*/ 0 w 141"/>
                <a:gd name="T13" fmla="*/ 72 h 109"/>
                <a:gd name="T14" fmla="*/ 12 w 141"/>
                <a:gd name="T15" fmla="*/ 80 h 109"/>
                <a:gd name="T16" fmla="*/ 26 w 141"/>
                <a:gd name="T17" fmla="*/ 73 h 109"/>
                <a:gd name="T18" fmla="*/ 31 w 141"/>
                <a:gd name="T19" fmla="*/ 65 h 109"/>
                <a:gd name="T20" fmla="*/ 39 w 141"/>
                <a:gd name="T21" fmla="*/ 62 h 109"/>
                <a:gd name="T22" fmla="*/ 49 w 141"/>
                <a:gd name="T23" fmla="*/ 63 h 109"/>
                <a:gd name="T24" fmla="*/ 71 w 141"/>
                <a:gd name="T25" fmla="*/ 76 h 109"/>
                <a:gd name="T26" fmla="*/ 79 w 141"/>
                <a:gd name="T27" fmla="*/ 87 h 109"/>
                <a:gd name="T28" fmla="*/ 96 w 141"/>
                <a:gd name="T29" fmla="*/ 94 h 109"/>
                <a:gd name="T30" fmla="*/ 117 w 141"/>
                <a:gd name="T31" fmla="*/ 100 h 109"/>
                <a:gd name="T32" fmla="*/ 119 w 141"/>
                <a:gd name="T33" fmla="*/ 96 h 109"/>
                <a:gd name="T34" fmla="*/ 119 w 141"/>
                <a:gd name="T35" fmla="*/ 94 h 109"/>
                <a:gd name="T36" fmla="*/ 117 w 141"/>
                <a:gd name="T37" fmla="*/ 89 h 109"/>
                <a:gd name="T38" fmla="*/ 89 w 141"/>
                <a:gd name="T39" fmla="*/ 64 h 109"/>
                <a:gd name="T40" fmla="*/ 75 w 141"/>
                <a:gd name="T41" fmla="*/ 55 h 109"/>
                <a:gd name="T42" fmla="*/ 89 w 141"/>
                <a:gd name="T43" fmla="*/ 50 h 109"/>
                <a:gd name="T44" fmla="*/ 84 w 141"/>
                <a:gd name="T45" fmla="*/ 43 h 109"/>
                <a:gd name="T46" fmla="*/ 78 w 141"/>
                <a:gd name="T47" fmla="*/ 40 h 109"/>
                <a:gd name="T48" fmla="*/ 74 w 141"/>
                <a:gd name="T49" fmla="*/ 38 h 109"/>
                <a:gd name="T50" fmla="*/ 72 w 141"/>
                <a:gd name="T51" fmla="*/ 36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
                <a:gd name="T79" fmla="*/ 0 h 109"/>
                <a:gd name="T80" fmla="*/ 141 w 141"/>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 h="109">
                  <a:moveTo>
                    <a:pt x="85" y="39"/>
                  </a:moveTo>
                  <a:lnTo>
                    <a:pt x="81" y="36"/>
                  </a:lnTo>
                  <a:lnTo>
                    <a:pt x="74" y="32"/>
                  </a:lnTo>
                  <a:lnTo>
                    <a:pt x="43" y="10"/>
                  </a:lnTo>
                  <a:lnTo>
                    <a:pt x="28" y="7"/>
                  </a:lnTo>
                  <a:lnTo>
                    <a:pt x="4" y="0"/>
                  </a:lnTo>
                  <a:lnTo>
                    <a:pt x="0" y="78"/>
                  </a:lnTo>
                  <a:lnTo>
                    <a:pt x="14" y="86"/>
                  </a:lnTo>
                  <a:lnTo>
                    <a:pt x="31" y="79"/>
                  </a:lnTo>
                  <a:lnTo>
                    <a:pt x="37" y="70"/>
                  </a:lnTo>
                  <a:lnTo>
                    <a:pt x="46" y="67"/>
                  </a:lnTo>
                  <a:lnTo>
                    <a:pt x="57" y="68"/>
                  </a:lnTo>
                  <a:lnTo>
                    <a:pt x="84" y="82"/>
                  </a:lnTo>
                  <a:lnTo>
                    <a:pt x="93" y="94"/>
                  </a:lnTo>
                  <a:lnTo>
                    <a:pt x="113" y="101"/>
                  </a:lnTo>
                  <a:lnTo>
                    <a:pt x="138" y="108"/>
                  </a:lnTo>
                  <a:lnTo>
                    <a:pt x="140" y="104"/>
                  </a:lnTo>
                  <a:lnTo>
                    <a:pt x="140" y="101"/>
                  </a:lnTo>
                  <a:lnTo>
                    <a:pt x="137" y="96"/>
                  </a:lnTo>
                  <a:lnTo>
                    <a:pt x="104" y="69"/>
                  </a:lnTo>
                  <a:lnTo>
                    <a:pt x="88" y="59"/>
                  </a:lnTo>
                  <a:lnTo>
                    <a:pt x="104" y="54"/>
                  </a:lnTo>
                  <a:lnTo>
                    <a:pt x="99" y="46"/>
                  </a:lnTo>
                  <a:lnTo>
                    <a:pt x="92" y="43"/>
                  </a:lnTo>
                  <a:lnTo>
                    <a:pt x="87" y="41"/>
                  </a:lnTo>
                  <a:lnTo>
                    <a:pt x="85" y="3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15" name="Freeform 549">
              <a:extLst>
                <a:ext uri="{FF2B5EF4-FFF2-40B4-BE49-F238E27FC236}">
                  <a16:creationId xmlns:a16="http://schemas.microsoft.com/office/drawing/2014/main" id="{7F0E83E2-9DC0-4885-BE7A-F020A6A56CBC}"/>
                </a:ext>
              </a:extLst>
            </p:cNvPr>
            <p:cNvSpPr>
              <a:spLocks/>
            </p:cNvSpPr>
            <p:nvPr/>
          </p:nvSpPr>
          <p:spPr bwMode="auto">
            <a:xfrm>
              <a:off x="4627" y="2717"/>
              <a:ext cx="113" cy="100"/>
            </a:xfrm>
            <a:custGeom>
              <a:avLst/>
              <a:gdLst>
                <a:gd name="T0" fmla="*/ 112 w 132"/>
                <a:gd name="T1" fmla="*/ 25 h 108"/>
                <a:gd name="T2" fmla="*/ 89 w 132"/>
                <a:gd name="T3" fmla="*/ 14 h 108"/>
                <a:gd name="T4" fmla="*/ 76 w 132"/>
                <a:gd name="T5" fmla="*/ 12 h 108"/>
                <a:gd name="T6" fmla="*/ 66 w 132"/>
                <a:gd name="T7" fmla="*/ 18 h 108"/>
                <a:gd name="T8" fmla="*/ 65 w 132"/>
                <a:gd name="T9" fmla="*/ 27 h 108"/>
                <a:gd name="T10" fmla="*/ 62 w 132"/>
                <a:gd name="T11" fmla="*/ 34 h 108"/>
                <a:gd name="T12" fmla="*/ 57 w 132"/>
                <a:gd name="T13" fmla="*/ 38 h 108"/>
                <a:gd name="T14" fmla="*/ 45 w 132"/>
                <a:gd name="T15" fmla="*/ 37 h 108"/>
                <a:gd name="T16" fmla="*/ 40 w 132"/>
                <a:gd name="T17" fmla="*/ 35 h 108"/>
                <a:gd name="T18" fmla="*/ 36 w 132"/>
                <a:gd name="T19" fmla="*/ 30 h 108"/>
                <a:gd name="T20" fmla="*/ 27 w 132"/>
                <a:gd name="T21" fmla="*/ 11 h 108"/>
                <a:gd name="T22" fmla="*/ 20 w 132"/>
                <a:gd name="T23" fmla="*/ 3 h 108"/>
                <a:gd name="T24" fmla="*/ 11 w 132"/>
                <a:gd name="T25" fmla="*/ 0 h 108"/>
                <a:gd name="T26" fmla="*/ 2 w 132"/>
                <a:gd name="T27" fmla="*/ 4 h 108"/>
                <a:gd name="T28" fmla="*/ 0 w 132"/>
                <a:gd name="T29" fmla="*/ 6 h 108"/>
                <a:gd name="T30" fmla="*/ 1 w 132"/>
                <a:gd name="T31" fmla="*/ 12 h 108"/>
                <a:gd name="T32" fmla="*/ 5 w 132"/>
                <a:gd name="T33" fmla="*/ 19 h 108"/>
                <a:gd name="T34" fmla="*/ 11 w 132"/>
                <a:gd name="T35" fmla="*/ 30 h 108"/>
                <a:gd name="T36" fmla="*/ 14 w 132"/>
                <a:gd name="T37" fmla="*/ 42 h 108"/>
                <a:gd name="T38" fmla="*/ 18 w 132"/>
                <a:gd name="T39" fmla="*/ 44 h 108"/>
                <a:gd name="T40" fmla="*/ 21 w 132"/>
                <a:gd name="T41" fmla="*/ 45 h 108"/>
                <a:gd name="T42" fmla="*/ 31 w 132"/>
                <a:gd name="T43" fmla="*/ 44 h 108"/>
                <a:gd name="T44" fmla="*/ 38 w 132"/>
                <a:gd name="T45" fmla="*/ 47 h 108"/>
                <a:gd name="T46" fmla="*/ 54 w 132"/>
                <a:gd name="T47" fmla="*/ 52 h 108"/>
                <a:gd name="T48" fmla="*/ 66 w 132"/>
                <a:gd name="T49" fmla="*/ 53 h 108"/>
                <a:gd name="T50" fmla="*/ 80 w 132"/>
                <a:gd name="T51" fmla="*/ 67 h 108"/>
                <a:gd name="T52" fmla="*/ 90 w 132"/>
                <a:gd name="T53" fmla="*/ 83 h 108"/>
                <a:gd name="T54" fmla="*/ 104 w 132"/>
                <a:gd name="T55" fmla="*/ 96 h 108"/>
                <a:gd name="T56" fmla="*/ 108 w 132"/>
                <a:gd name="T57" fmla="*/ 99 h 108"/>
                <a:gd name="T58" fmla="*/ 112 w 132"/>
                <a:gd name="T59" fmla="*/ 25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2"/>
                <a:gd name="T91" fmla="*/ 0 h 108"/>
                <a:gd name="T92" fmla="*/ 132 w 132"/>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2" h="108">
                  <a:moveTo>
                    <a:pt x="131" y="27"/>
                  </a:moveTo>
                  <a:lnTo>
                    <a:pt x="104" y="15"/>
                  </a:lnTo>
                  <a:lnTo>
                    <a:pt x="89" y="13"/>
                  </a:lnTo>
                  <a:lnTo>
                    <a:pt x="77" y="19"/>
                  </a:lnTo>
                  <a:lnTo>
                    <a:pt x="76" y="29"/>
                  </a:lnTo>
                  <a:lnTo>
                    <a:pt x="72" y="37"/>
                  </a:lnTo>
                  <a:lnTo>
                    <a:pt x="67" y="41"/>
                  </a:lnTo>
                  <a:lnTo>
                    <a:pt x="53" y="40"/>
                  </a:lnTo>
                  <a:lnTo>
                    <a:pt x="47" y="38"/>
                  </a:lnTo>
                  <a:lnTo>
                    <a:pt x="42" y="32"/>
                  </a:lnTo>
                  <a:lnTo>
                    <a:pt x="32" y="12"/>
                  </a:lnTo>
                  <a:lnTo>
                    <a:pt x="23" y="3"/>
                  </a:lnTo>
                  <a:lnTo>
                    <a:pt x="13" y="0"/>
                  </a:lnTo>
                  <a:lnTo>
                    <a:pt x="2" y="4"/>
                  </a:lnTo>
                  <a:lnTo>
                    <a:pt x="0" y="6"/>
                  </a:lnTo>
                  <a:lnTo>
                    <a:pt x="1" y="13"/>
                  </a:lnTo>
                  <a:lnTo>
                    <a:pt x="6" y="21"/>
                  </a:lnTo>
                  <a:lnTo>
                    <a:pt x="13" y="32"/>
                  </a:lnTo>
                  <a:lnTo>
                    <a:pt x="16" y="45"/>
                  </a:lnTo>
                  <a:lnTo>
                    <a:pt x="21" y="48"/>
                  </a:lnTo>
                  <a:lnTo>
                    <a:pt x="24" y="49"/>
                  </a:lnTo>
                  <a:lnTo>
                    <a:pt x="36" y="48"/>
                  </a:lnTo>
                  <a:lnTo>
                    <a:pt x="44" y="51"/>
                  </a:lnTo>
                  <a:lnTo>
                    <a:pt x="63" y="56"/>
                  </a:lnTo>
                  <a:lnTo>
                    <a:pt x="77" y="57"/>
                  </a:lnTo>
                  <a:lnTo>
                    <a:pt x="94" y="72"/>
                  </a:lnTo>
                  <a:lnTo>
                    <a:pt x="105" y="90"/>
                  </a:lnTo>
                  <a:lnTo>
                    <a:pt x="121" y="104"/>
                  </a:lnTo>
                  <a:lnTo>
                    <a:pt x="126" y="107"/>
                  </a:lnTo>
                  <a:lnTo>
                    <a:pt x="131" y="27"/>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16" name="Freeform 550">
              <a:extLst>
                <a:ext uri="{FF2B5EF4-FFF2-40B4-BE49-F238E27FC236}">
                  <a16:creationId xmlns:a16="http://schemas.microsoft.com/office/drawing/2014/main" id="{FD6FBD4C-6BB2-4300-898B-C21248AE9A58}"/>
                </a:ext>
              </a:extLst>
            </p:cNvPr>
            <p:cNvSpPr>
              <a:spLocks/>
            </p:cNvSpPr>
            <p:nvPr/>
          </p:nvSpPr>
          <p:spPr bwMode="auto">
            <a:xfrm>
              <a:off x="4416" y="2881"/>
              <a:ext cx="469" cy="376"/>
            </a:xfrm>
            <a:custGeom>
              <a:avLst/>
              <a:gdLst>
                <a:gd name="T0" fmla="*/ 82 w 549"/>
                <a:gd name="T1" fmla="*/ 119 h 406"/>
                <a:gd name="T2" fmla="*/ 99 w 549"/>
                <a:gd name="T3" fmla="*/ 95 h 406"/>
                <a:gd name="T4" fmla="*/ 113 w 549"/>
                <a:gd name="T5" fmla="*/ 78 h 406"/>
                <a:gd name="T6" fmla="*/ 120 w 549"/>
                <a:gd name="T7" fmla="*/ 65 h 406"/>
                <a:gd name="T8" fmla="*/ 144 w 549"/>
                <a:gd name="T9" fmla="*/ 44 h 406"/>
                <a:gd name="T10" fmla="*/ 176 w 549"/>
                <a:gd name="T11" fmla="*/ 54 h 406"/>
                <a:gd name="T12" fmla="*/ 187 w 549"/>
                <a:gd name="T13" fmla="*/ 50 h 406"/>
                <a:gd name="T14" fmla="*/ 180 w 549"/>
                <a:gd name="T15" fmla="*/ 37 h 406"/>
                <a:gd name="T16" fmla="*/ 187 w 549"/>
                <a:gd name="T17" fmla="*/ 23 h 406"/>
                <a:gd name="T18" fmla="*/ 209 w 549"/>
                <a:gd name="T19" fmla="*/ 17 h 406"/>
                <a:gd name="T20" fmla="*/ 213 w 549"/>
                <a:gd name="T21" fmla="*/ 9 h 406"/>
                <a:gd name="T22" fmla="*/ 208 w 549"/>
                <a:gd name="T23" fmla="*/ 1 h 406"/>
                <a:gd name="T24" fmla="*/ 227 w 549"/>
                <a:gd name="T25" fmla="*/ 2 h 406"/>
                <a:gd name="T26" fmla="*/ 232 w 549"/>
                <a:gd name="T27" fmla="*/ 10 h 406"/>
                <a:gd name="T28" fmla="*/ 235 w 549"/>
                <a:gd name="T29" fmla="*/ 3 h 406"/>
                <a:gd name="T30" fmla="*/ 247 w 549"/>
                <a:gd name="T31" fmla="*/ 17 h 406"/>
                <a:gd name="T32" fmla="*/ 272 w 549"/>
                <a:gd name="T33" fmla="*/ 14 h 406"/>
                <a:gd name="T34" fmla="*/ 275 w 549"/>
                <a:gd name="T35" fmla="*/ 29 h 406"/>
                <a:gd name="T36" fmla="*/ 283 w 549"/>
                <a:gd name="T37" fmla="*/ 63 h 406"/>
                <a:gd name="T38" fmla="*/ 312 w 549"/>
                <a:gd name="T39" fmla="*/ 76 h 406"/>
                <a:gd name="T40" fmla="*/ 323 w 549"/>
                <a:gd name="T41" fmla="*/ 52 h 406"/>
                <a:gd name="T42" fmla="*/ 329 w 549"/>
                <a:gd name="T43" fmla="*/ 3 h 406"/>
                <a:gd name="T44" fmla="*/ 345 w 549"/>
                <a:gd name="T45" fmla="*/ 4 h 406"/>
                <a:gd name="T46" fmla="*/ 346 w 549"/>
                <a:gd name="T47" fmla="*/ 30 h 406"/>
                <a:gd name="T48" fmla="*/ 358 w 549"/>
                <a:gd name="T49" fmla="*/ 37 h 406"/>
                <a:gd name="T50" fmla="*/ 370 w 549"/>
                <a:gd name="T51" fmla="*/ 56 h 406"/>
                <a:gd name="T52" fmla="*/ 391 w 549"/>
                <a:gd name="T53" fmla="*/ 95 h 406"/>
                <a:gd name="T54" fmla="*/ 418 w 549"/>
                <a:gd name="T55" fmla="*/ 132 h 406"/>
                <a:gd name="T56" fmla="*/ 462 w 549"/>
                <a:gd name="T57" fmla="*/ 179 h 406"/>
                <a:gd name="T58" fmla="*/ 462 w 549"/>
                <a:gd name="T59" fmla="*/ 259 h 406"/>
                <a:gd name="T60" fmla="*/ 442 w 549"/>
                <a:gd name="T61" fmla="*/ 286 h 406"/>
                <a:gd name="T62" fmla="*/ 429 w 549"/>
                <a:gd name="T63" fmla="*/ 311 h 406"/>
                <a:gd name="T64" fmla="*/ 428 w 549"/>
                <a:gd name="T65" fmla="*/ 344 h 406"/>
                <a:gd name="T66" fmla="*/ 399 w 549"/>
                <a:gd name="T67" fmla="*/ 367 h 406"/>
                <a:gd name="T68" fmla="*/ 366 w 549"/>
                <a:gd name="T69" fmla="*/ 364 h 406"/>
                <a:gd name="T70" fmla="*/ 342 w 549"/>
                <a:gd name="T71" fmla="*/ 364 h 406"/>
                <a:gd name="T72" fmla="*/ 312 w 549"/>
                <a:gd name="T73" fmla="*/ 347 h 406"/>
                <a:gd name="T74" fmla="*/ 290 w 549"/>
                <a:gd name="T75" fmla="*/ 306 h 406"/>
                <a:gd name="T76" fmla="*/ 249 w 549"/>
                <a:gd name="T77" fmla="*/ 289 h 406"/>
                <a:gd name="T78" fmla="*/ 202 w 549"/>
                <a:gd name="T79" fmla="*/ 269 h 406"/>
                <a:gd name="T80" fmla="*/ 164 w 549"/>
                <a:gd name="T81" fmla="*/ 280 h 406"/>
                <a:gd name="T82" fmla="*/ 121 w 549"/>
                <a:gd name="T83" fmla="*/ 304 h 406"/>
                <a:gd name="T84" fmla="*/ 102 w 549"/>
                <a:gd name="T85" fmla="*/ 312 h 406"/>
                <a:gd name="T86" fmla="*/ 68 w 549"/>
                <a:gd name="T87" fmla="*/ 312 h 406"/>
                <a:gd name="T88" fmla="*/ 47 w 549"/>
                <a:gd name="T89" fmla="*/ 323 h 406"/>
                <a:gd name="T90" fmla="*/ 29 w 549"/>
                <a:gd name="T91" fmla="*/ 317 h 406"/>
                <a:gd name="T92" fmla="*/ 21 w 549"/>
                <a:gd name="T93" fmla="*/ 317 h 406"/>
                <a:gd name="T94" fmla="*/ 15 w 549"/>
                <a:gd name="T95" fmla="*/ 305 h 406"/>
                <a:gd name="T96" fmla="*/ 24 w 549"/>
                <a:gd name="T97" fmla="*/ 267 h 406"/>
                <a:gd name="T98" fmla="*/ 3 w 549"/>
                <a:gd name="T99" fmla="*/ 212 h 406"/>
                <a:gd name="T100" fmla="*/ 7 w 549"/>
                <a:gd name="T101" fmla="*/ 188 h 406"/>
                <a:gd name="T102" fmla="*/ 0 w 549"/>
                <a:gd name="T103" fmla="*/ 153 h 4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406"/>
                <a:gd name="T158" fmla="*/ 549 w 549"/>
                <a:gd name="T159" fmla="*/ 406 h 4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406">
                  <a:moveTo>
                    <a:pt x="32" y="136"/>
                  </a:moveTo>
                  <a:lnTo>
                    <a:pt x="64" y="135"/>
                  </a:lnTo>
                  <a:lnTo>
                    <a:pt x="96" y="129"/>
                  </a:lnTo>
                  <a:lnTo>
                    <a:pt x="108" y="119"/>
                  </a:lnTo>
                  <a:lnTo>
                    <a:pt x="114" y="110"/>
                  </a:lnTo>
                  <a:lnTo>
                    <a:pt x="116" y="103"/>
                  </a:lnTo>
                  <a:lnTo>
                    <a:pt x="120" y="90"/>
                  </a:lnTo>
                  <a:lnTo>
                    <a:pt x="125" y="85"/>
                  </a:lnTo>
                  <a:lnTo>
                    <a:pt x="132" y="84"/>
                  </a:lnTo>
                  <a:lnTo>
                    <a:pt x="138" y="84"/>
                  </a:lnTo>
                  <a:lnTo>
                    <a:pt x="139" y="76"/>
                  </a:lnTo>
                  <a:lnTo>
                    <a:pt x="141" y="70"/>
                  </a:lnTo>
                  <a:lnTo>
                    <a:pt x="147" y="68"/>
                  </a:lnTo>
                  <a:lnTo>
                    <a:pt x="157" y="55"/>
                  </a:lnTo>
                  <a:lnTo>
                    <a:pt x="168" y="47"/>
                  </a:lnTo>
                  <a:lnTo>
                    <a:pt x="182" y="47"/>
                  </a:lnTo>
                  <a:lnTo>
                    <a:pt x="197" y="55"/>
                  </a:lnTo>
                  <a:lnTo>
                    <a:pt x="206" y="58"/>
                  </a:lnTo>
                  <a:lnTo>
                    <a:pt x="212" y="59"/>
                  </a:lnTo>
                  <a:lnTo>
                    <a:pt x="217" y="56"/>
                  </a:lnTo>
                  <a:lnTo>
                    <a:pt x="219" y="54"/>
                  </a:lnTo>
                  <a:lnTo>
                    <a:pt x="217" y="50"/>
                  </a:lnTo>
                  <a:lnTo>
                    <a:pt x="211" y="45"/>
                  </a:lnTo>
                  <a:lnTo>
                    <a:pt x="211" y="40"/>
                  </a:lnTo>
                  <a:lnTo>
                    <a:pt x="217" y="38"/>
                  </a:lnTo>
                  <a:lnTo>
                    <a:pt x="219" y="31"/>
                  </a:lnTo>
                  <a:lnTo>
                    <a:pt x="219" y="25"/>
                  </a:lnTo>
                  <a:lnTo>
                    <a:pt x="222" y="22"/>
                  </a:lnTo>
                  <a:lnTo>
                    <a:pt x="228" y="19"/>
                  </a:lnTo>
                  <a:lnTo>
                    <a:pt x="245" y="18"/>
                  </a:lnTo>
                  <a:lnTo>
                    <a:pt x="248" y="15"/>
                  </a:lnTo>
                  <a:lnTo>
                    <a:pt x="250" y="12"/>
                  </a:lnTo>
                  <a:lnTo>
                    <a:pt x="249" y="10"/>
                  </a:lnTo>
                  <a:lnTo>
                    <a:pt x="238" y="10"/>
                  </a:lnTo>
                  <a:lnTo>
                    <a:pt x="239" y="4"/>
                  </a:lnTo>
                  <a:lnTo>
                    <a:pt x="243" y="1"/>
                  </a:lnTo>
                  <a:lnTo>
                    <a:pt x="248" y="0"/>
                  </a:lnTo>
                  <a:lnTo>
                    <a:pt x="262" y="0"/>
                  </a:lnTo>
                  <a:lnTo>
                    <a:pt x="266" y="2"/>
                  </a:lnTo>
                  <a:lnTo>
                    <a:pt x="264" y="7"/>
                  </a:lnTo>
                  <a:lnTo>
                    <a:pt x="262" y="9"/>
                  </a:lnTo>
                  <a:lnTo>
                    <a:pt x="271" y="11"/>
                  </a:lnTo>
                  <a:lnTo>
                    <a:pt x="272" y="10"/>
                  </a:lnTo>
                  <a:lnTo>
                    <a:pt x="274" y="7"/>
                  </a:lnTo>
                  <a:lnTo>
                    <a:pt x="275" y="3"/>
                  </a:lnTo>
                  <a:lnTo>
                    <a:pt x="277" y="2"/>
                  </a:lnTo>
                  <a:lnTo>
                    <a:pt x="280" y="6"/>
                  </a:lnTo>
                  <a:lnTo>
                    <a:pt x="289" y="18"/>
                  </a:lnTo>
                  <a:lnTo>
                    <a:pt x="301" y="13"/>
                  </a:lnTo>
                  <a:lnTo>
                    <a:pt x="311" y="13"/>
                  </a:lnTo>
                  <a:lnTo>
                    <a:pt x="318" y="15"/>
                  </a:lnTo>
                  <a:lnTo>
                    <a:pt x="324" y="20"/>
                  </a:lnTo>
                  <a:lnTo>
                    <a:pt x="326" y="29"/>
                  </a:lnTo>
                  <a:lnTo>
                    <a:pt x="322" y="31"/>
                  </a:lnTo>
                  <a:lnTo>
                    <a:pt x="312" y="41"/>
                  </a:lnTo>
                  <a:lnTo>
                    <a:pt x="308" y="52"/>
                  </a:lnTo>
                  <a:lnTo>
                    <a:pt x="331" y="68"/>
                  </a:lnTo>
                  <a:lnTo>
                    <a:pt x="355" y="82"/>
                  </a:lnTo>
                  <a:lnTo>
                    <a:pt x="360" y="83"/>
                  </a:lnTo>
                  <a:lnTo>
                    <a:pt x="365" y="82"/>
                  </a:lnTo>
                  <a:lnTo>
                    <a:pt x="369" y="77"/>
                  </a:lnTo>
                  <a:lnTo>
                    <a:pt x="375" y="68"/>
                  </a:lnTo>
                  <a:lnTo>
                    <a:pt x="378" y="56"/>
                  </a:lnTo>
                  <a:lnTo>
                    <a:pt x="382" y="41"/>
                  </a:lnTo>
                  <a:lnTo>
                    <a:pt x="385" y="11"/>
                  </a:lnTo>
                  <a:lnTo>
                    <a:pt x="385" y="3"/>
                  </a:lnTo>
                  <a:lnTo>
                    <a:pt x="388" y="0"/>
                  </a:lnTo>
                  <a:lnTo>
                    <a:pt x="395" y="0"/>
                  </a:lnTo>
                  <a:lnTo>
                    <a:pt x="404" y="4"/>
                  </a:lnTo>
                  <a:lnTo>
                    <a:pt x="406" y="12"/>
                  </a:lnTo>
                  <a:lnTo>
                    <a:pt x="406" y="22"/>
                  </a:lnTo>
                  <a:lnTo>
                    <a:pt x="405" y="32"/>
                  </a:lnTo>
                  <a:lnTo>
                    <a:pt x="406" y="38"/>
                  </a:lnTo>
                  <a:lnTo>
                    <a:pt x="409" y="41"/>
                  </a:lnTo>
                  <a:lnTo>
                    <a:pt x="419" y="40"/>
                  </a:lnTo>
                  <a:lnTo>
                    <a:pt x="424" y="42"/>
                  </a:lnTo>
                  <a:lnTo>
                    <a:pt x="426" y="49"/>
                  </a:lnTo>
                  <a:lnTo>
                    <a:pt x="433" y="61"/>
                  </a:lnTo>
                  <a:lnTo>
                    <a:pt x="439" y="67"/>
                  </a:lnTo>
                  <a:lnTo>
                    <a:pt x="447" y="90"/>
                  </a:lnTo>
                  <a:lnTo>
                    <a:pt x="458" y="103"/>
                  </a:lnTo>
                  <a:lnTo>
                    <a:pt x="470" y="112"/>
                  </a:lnTo>
                  <a:lnTo>
                    <a:pt x="489" y="135"/>
                  </a:lnTo>
                  <a:lnTo>
                    <a:pt x="489" y="142"/>
                  </a:lnTo>
                  <a:lnTo>
                    <a:pt x="524" y="168"/>
                  </a:lnTo>
                  <a:lnTo>
                    <a:pt x="534" y="180"/>
                  </a:lnTo>
                  <a:lnTo>
                    <a:pt x="541" y="193"/>
                  </a:lnTo>
                  <a:lnTo>
                    <a:pt x="545" y="208"/>
                  </a:lnTo>
                  <a:lnTo>
                    <a:pt x="548" y="270"/>
                  </a:lnTo>
                  <a:lnTo>
                    <a:pt x="541" y="280"/>
                  </a:lnTo>
                  <a:lnTo>
                    <a:pt x="535" y="286"/>
                  </a:lnTo>
                  <a:lnTo>
                    <a:pt x="525" y="292"/>
                  </a:lnTo>
                  <a:lnTo>
                    <a:pt x="517" y="309"/>
                  </a:lnTo>
                  <a:lnTo>
                    <a:pt x="512" y="321"/>
                  </a:lnTo>
                  <a:lnTo>
                    <a:pt x="507" y="330"/>
                  </a:lnTo>
                  <a:lnTo>
                    <a:pt x="502" y="336"/>
                  </a:lnTo>
                  <a:lnTo>
                    <a:pt x="494" y="342"/>
                  </a:lnTo>
                  <a:lnTo>
                    <a:pt x="496" y="355"/>
                  </a:lnTo>
                  <a:lnTo>
                    <a:pt x="501" y="371"/>
                  </a:lnTo>
                  <a:lnTo>
                    <a:pt x="500" y="375"/>
                  </a:lnTo>
                  <a:lnTo>
                    <a:pt x="495" y="381"/>
                  </a:lnTo>
                  <a:lnTo>
                    <a:pt x="467" y="396"/>
                  </a:lnTo>
                  <a:lnTo>
                    <a:pt x="447" y="405"/>
                  </a:lnTo>
                  <a:lnTo>
                    <a:pt x="441" y="402"/>
                  </a:lnTo>
                  <a:lnTo>
                    <a:pt x="428" y="393"/>
                  </a:lnTo>
                  <a:lnTo>
                    <a:pt x="421" y="388"/>
                  </a:lnTo>
                  <a:lnTo>
                    <a:pt x="414" y="393"/>
                  </a:lnTo>
                  <a:lnTo>
                    <a:pt x="400" y="393"/>
                  </a:lnTo>
                  <a:lnTo>
                    <a:pt x="393" y="390"/>
                  </a:lnTo>
                  <a:lnTo>
                    <a:pt x="372" y="389"/>
                  </a:lnTo>
                  <a:lnTo>
                    <a:pt x="365" y="375"/>
                  </a:lnTo>
                  <a:lnTo>
                    <a:pt x="358" y="364"/>
                  </a:lnTo>
                  <a:lnTo>
                    <a:pt x="356" y="351"/>
                  </a:lnTo>
                  <a:lnTo>
                    <a:pt x="340" y="330"/>
                  </a:lnTo>
                  <a:lnTo>
                    <a:pt x="315" y="330"/>
                  </a:lnTo>
                  <a:lnTo>
                    <a:pt x="295" y="316"/>
                  </a:lnTo>
                  <a:lnTo>
                    <a:pt x="291" y="312"/>
                  </a:lnTo>
                  <a:lnTo>
                    <a:pt x="282" y="304"/>
                  </a:lnTo>
                  <a:lnTo>
                    <a:pt x="264" y="295"/>
                  </a:lnTo>
                  <a:lnTo>
                    <a:pt x="236" y="290"/>
                  </a:lnTo>
                  <a:lnTo>
                    <a:pt x="219" y="293"/>
                  </a:lnTo>
                  <a:lnTo>
                    <a:pt x="204" y="297"/>
                  </a:lnTo>
                  <a:lnTo>
                    <a:pt x="192" y="302"/>
                  </a:lnTo>
                  <a:lnTo>
                    <a:pt x="153" y="322"/>
                  </a:lnTo>
                  <a:lnTo>
                    <a:pt x="145" y="322"/>
                  </a:lnTo>
                  <a:lnTo>
                    <a:pt x="142" y="328"/>
                  </a:lnTo>
                  <a:lnTo>
                    <a:pt x="139" y="334"/>
                  </a:lnTo>
                  <a:lnTo>
                    <a:pt x="133" y="337"/>
                  </a:lnTo>
                  <a:lnTo>
                    <a:pt x="119" y="337"/>
                  </a:lnTo>
                  <a:lnTo>
                    <a:pt x="110" y="336"/>
                  </a:lnTo>
                  <a:lnTo>
                    <a:pt x="84" y="335"/>
                  </a:lnTo>
                  <a:lnTo>
                    <a:pt x="80" y="337"/>
                  </a:lnTo>
                  <a:lnTo>
                    <a:pt x="73" y="344"/>
                  </a:lnTo>
                  <a:lnTo>
                    <a:pt x="66" y="348"/>
                  </a:lnTo>
                  <a:lnTo>
                    <a:pt x="55" y="349"/>
                  </a:lnTo>
                  <a:lnTo>
                    <a:pt x="40" y="348"/>
                  </a:lnTo>
                  <a:lnTo>
                    <a:pt x="35" y="346"/>
                  </a:lnTo>
                  <a:lnTo>
                    <a:pt x="34" y="342"/>
                  </a:lnTo>
                  <a:lnTo>
                    <a:pt x="35" y="338"/>
                  </a:lnTo>
                  <a:lnTo>
                    <a:pt x="32" y="338"/>
                  </a:lnTo>
                  <a:lnTo>
                    <a:pt x="25" y="342"/>
                  </a:lnTo>
                  <a:lnTo>
                    <a:pt x="22" y="339"/>
                  </a:lnTo>
                  <a:lnTo>
                    <a:pt x="17" y="336"/>
                  </a:lnTo>
                  <a:lnTo>
                    <a:pt x="17" y="329"/>
                  </a:lnTo>
                  <a:lnTo>
                    <a:pt x="26" y="324"/>
                  </a:lnTo>
                  <a:lnTo>
                    <a:pt x="32" y="298"/>
                  </a:lnTo>
                  <a:lnTo>
                    <a:pt x="28" y="288"/>
                  </a:lnTo>
                  <a:lnTo>
                    <a:pt x="23" y="275"/>
                  </a:lnTo>
                  <a:lnTo>
                    <a:pt x="11" y="247"/>
                  </a:lnTo>
                  <a:lnTo>
                    <a:pt x="4" y="229"/>
                  </a:lnTo>
                  <a:lnTo>
                    <a:pt x="4" y="217"/>
                  </a:lnTo>
                  <a:lnTo>
                    <a:pt x="8" y="210"/>
                  </a:lnTo>
                  <a:lnTo>
                    <a:pt x="8" y="203"/>
                  </a:lnTo>
                  <a:lnTo>
                    <a:pt x="4" y="191"/>
                  </a:lnTo>
                  <a:lnTo>
                    <a:pt x="0" y="176"/>
                  </a:lnTo>
                  <a:lnTo>
                    <a:pt x="0" y="165"/>
                  </a:lnTo>
                  <a:lnTo>
                    <a:pt x="4" y="159"/>
                  </a:lnTo>
                  <a:lnTo>
                    <a:pt x="32" y="136"/>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17" name="Freeform 551">
              <a:extLst>
                <a:ext uri="{FF2B5EF4-FFF2-40B4-BE49-F238E27FC236}">
                  <a16:creationId xmlns:a16="http://schemas.microsoft.com/office/drawing/2014/main" id="{5A0AE3EF-F27A-437C-B5B0-EF2E77B95F22}"/>
                </a:ext>
              </a:extLst>
            </p:cNvPr>
            <p:cNvSpPr>
              <a:spLocks/>
            </p:cNvSpPr>
            <p:nvPr/>
          </p:nvSpPr>
          <p:spPr bwMode="auto">
            <a:xfrm>
              <a:off x="4579" y="2683"/>
              <a:ext cx="18" cy="34"/>
            </a:xfrm>
            <a:custGeom>
              <a:avLst/>
              <a:gdLst>
                <a:gd name="T0" fmla="*/ 9 w 21"/>
                <a:gd name="T1" fmla="*/ 0 h 36"/>
                <a:gd name="T2" fmla="*/ 15 w 21"/>
                <a:gd name="T3" fmla="*/ 4 h 36"/>
                <a:gd name="T4" fmla="*/ 17 w 21"/>
                <a:gd name="T5" fmla="*/ 15 h 36"/>
                <a:gd name="T6" fmla="*/ 15 w 21"/>
                <a:gd name="T7" fmla="*/ 27 h 36"/>
                <a:gd name="T8" fmla="*/ 9 w 21"/>
                <a:gd name="T9" fmla="*/ 33 h 36"/>
                <a:gd name="T10" fmla="*/ 1 w 21"/>
                <a:gd name="T11" fmla="*/ 27 h 36"/>
                <a:gd name="T12" fmla="*/ 0 w 21"/>
                <a:gd name="T13" fmla="*/ 15 h 36"/>
                <a:gd name="T14" fmla="*/ 1 w 21"/>
                <a:gd name="T15" fmla="*/ 4 h 36"/>
                <a:gd name="T16" fmla="*/ 9 w 2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36"/>
                <a:gd name="T29" fmla="*/ 21 w 2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36">
                  <a:moveTo>
                    <a:pt x="10" y="0"/>
                  </a:moveTo>
                  <a:lnTo>
                    <a:pt x="17" y="4"/>
                  </a:lnTo>
                  <a:lnTo>
                    <a:pt x="20" y="16"/>
                  </a:lnTo>
                  <a:lnTo>
                    <a:pt x="17" y="29"/>
                  </a:lnTo>
                  <a:lnTo>
                    <a:pt x="10" y="35"/>
                  </a:lnTo>
                  <a:lnTo>
                    <a:pt x="1" y="29"/>
                  </a:lnTo>
                  <a:lnTo>
                    <a:pt x="0" y="16"/>
                  </a:lnTo>
                  <a:lnTo>
                    <a:pt x="1" y="4"/>
                  </a:lnTo>
                  <a:lnTo>
                    <a:pt x="10"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18" name="Freeform 552">
              <a:extLst>
                <a:ext uri="{FF2B5EF4-FFF2-40B4-BE49-F238E27FC236}">
                  <a16:creationId xmlns:a16="http://schemas.microsoft.com/office/drawing/2014/main" id="{F4F3B3F2-599C-4A25-9968-458EB4E1119A}"/>
                </a:ext>
              </a:extLst>
            </p:cNvPr>
            <p:cNvSpPr>
              <a:spLocks/>
            </p:cNvSpPr>
            <p:nvPr/>
          </p:nvSpPr>
          <p:spPr bwMode="auto">
            <a:xfrm>
              <a:off x="4622" y="2668"/>
              <a:ext cx="18" cy="18"/>
            </a:xfrm>
            <a:custGeom>
              <a:avLst/>
              <a:gdLst>
                <a:gd name="T0" fmla="*/ 9 w 21"/>
                <a:gd name="T1" fmla="*/ 17 h 19"/>
                <a:gd name="T2" fmla="*/ 15 w 21"/>
                <a:gd name="T3" fmla="*/ 15 h 19"/>
                <a:gd name="T4" fmla="*/ 17 w 21"/>
                <a:gd name="T5" fmla="*/ 9 h 19"/>
                <a:gd name="T6" fmla="*/ 15 w 21"/>
                <a:gd name="T7" fmla="*/ 3 h 19"/>
                <a:gd name="T8" fmla="*/ 9 w 21"/>
                <a:gd name="T9" fmla="*/ 0 h 19"/>
                <a:gd name="T10" fmla="*/ 3 w 21"/>
                <a:gd name="T11" fmla="*/ 3 h 19"/>
                <a:gd name="T12" fmla="*/ 0 w 21"/>
                <a:gd name="T13" fmla="*/ 9 h 19"/>
                <a:gd name="T14" fmla="*/ 3 w 21"/>
                <a:gd name="T15" fmla="*/ 15 h 19"/>
                <a:gd name="T16" fmla="*/ 9 w 21"/>
                <a:gd name="T17" fmla="*/ 1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10" y="18"/>
                  </a:moveTo>
                  <a:lnTo>
                    <a:pt x="17" y="16"/>
                  </a:lnTo>
                  <a:lnTo>
                    <a:pt x="20" y="9"/>
                  </a:lnTo>
                  <a:lnTo>
                    <a:pt x="17" y="3"/>
                  </a:lnTo>
                  <a:lnTo>
                    <a:pt x="10" y="0"/>
                  </a:lnTo>
                  <a:lnTo>
                    <a:pt x="3" y="3"/>
                  </a:lnTo>
                  <a:lnTo>
                    <a:pt x="0" y="9"/>
                  </a:lnTo>
                  <a:lnTo>
                    <a:pt x="3" y="16"/>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19" name="Freeform 553">
              <a:extLst>
                <a:ext uri="{FF2B5EF4-FFF2-40B4-BE49-F238E27FC236}">
                  <a16:creationId xmlns:a16="http://schemas.microsoft.com/office/drawing/2014/main" id="{16050354-CE7A-4944-9C21-731EFF3D6BD1}"/>
                </a:ext>
              </a:extLst>
            </p:cNvPr>
            <p:cNvSpPr>
              <a:spLocks/>
            </p:cNvSpPr>
            <p:nvPr/>
          </p:nvSpPr>
          <p:spPr bwMode="auto">
            <a:xfrm>
              <a:off x="4640" y="2632"/>
              <a:ext cx="17" cy="18"/>
            </a:xfrm>
            <a:custGeom>
              <a:avLst/>
              <a:gdLst>
                <a:gd name="T0" fmla="*/ 7 w 20"/>
                <a:gd name="T1" fmla="*/ 17 h 19"/>
                <a:gd name="T2" fmla="*/ 13 w 20"/>
                <a:gd name="T3" fmla="*/ 14 h 19"/>
                <a:gd name="T4" fmla="*/ 16 w 20"/>
                <a:gd name="T5" fmla="*/ 10 h 19"/>
                <a:gd name="T6" fmla="*/ 13 w 20"/>
                <a:gd name="T7" fmla="*/ 2 h 19"/>
                <a:gd name="T8" fmla="*/ 7 w 20"/>
                <a:gd name="T9" fmla="*/ 0 h 19"/>
                <a:gd name="T10" fmla="*/ 2 w 20"/>
                <a:gd name="T11" fmla="*/ 2 h 19"/>
                <a:gd name="T12" fmla="*/ 0 w 20"/>
                <a:gd name="T13" fmla="*/ 10 h 19"/>
                <a:gd name="T14" fmla="*/ 2 w 20"/>
                <a:gd name="T15" fmla="*/ 14 h 19"/>
                <a:gd name="T16" fmla="*/ 7 w 20"/>
                <a:gd name="T17" fmla="*/ 1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8" y="18"/>
                  </a:moveTo>
                  <a:lnTo>
                    <a:pt x="15" y="15"/>
                  </a:lnTo>
                  <a:lnTo>
                    <a:pt x="19" y="11"/>
                  </a:lnTo>
                  <a:lnTo>
                    <a:pt x="15" y="2"/>
                  </a:lnTo>
                  <a:lnTo>
                    <a:pt x="8" y="0"/>
                  </a:lnTo>
                  <a:lnTo>
                    <a:pt x="2" y="2"/>
                  </a:lnTo>
                  <a:lnTo>
                    <a:pt x="0" y="11"/>
                  </a:lnTo>
                  <a:lnTo>
                    <a:pt x="2" y="15"/>
                  </a:lnTo>
                  <a:lnTo>
                    <a:pt x="8"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20" name="Freeform 554">
              <a:extLst>
                <a:ext uri="{FF2B5EF4-FFF2-40B4-BE49-F238E27FC236}">
                  <a16:creationId xmlns:a16="http://schemas.microsoft.com/office/drawing/2014/main" id="{88E90408-787D-4CA2-8D1F-5A1D94C06B7A}"/>
                </a:ext>
              </a:extLst>
            </p:cNvPr>
            <p:cNvSpPr>
              <a:spLocks/>
            </p:cNvSpPr>
            <p:nvPr/>
          </p:nvSpPr>
          <p:spPr bwMode="auto">
            <a:xfrm>
              <a:off x="4677" y="2598"/>
              <a:ext cx="17" cy="18"/>
            </a:xfrm>
            <a:custGeom>
              <a:avLst/>
              <a:gdLst>
                <a:gd name="T0" fmla="*/ 8 w 21"/>
                <a:gd name="T1" fmla="*/ 17 h 19"/>
                <a:gd name="T2" fmla="*/ 12 w 21"/>
                <a:gd name="T3" fmla="*/ 15 h 19"/>
                <a:gd name="T4" fmla="*/ 16 w 21"/>
                <a:gd name="T5" fmla="*/ 9 h 19"/>
                <a:gd name="T6" fmla="*/ 12 w 21"/>
                <a:gd name="T7" fmla="*/ 3 h 19"/>
                <a:gd name="T8" fmla="*/ 8 w 21"/>
                <a:gd name="T9" fmla="*/ 0 h 19"/>
                <a:gd name="T10" fmla="*/ 2 w 21"/>
                <a:gd name="T11" fmla="*/ 3 h 19"/>
                <a:gd name="T12" fmla="*/ 0 w 21"/>
                <a:gd name="T13" fmla="*/ 9 h 19"/>
                <a:gd name="T14" fmla="*/ 8 w 21"/>
                <a:gd name="T15" fmla="*/ 17 h 1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9"/>
                <a:gd name="T26" fmla="*/ 21 w 2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9">
                  <a:moveTo>
                    <a:pt x="10" y="18"/>
                  </a:moveTo>
                  <a:lnTo>
                    <a:pt x="15" y="16"/>
                  </a:lnTo>
                  <a:lnTo>
                    <a:pt x="20" y="9"/>
                  </a:lnTo>
                  <a:lnTo>
                    <a:pt x="15" y="3"/>
                  </a:lnTo>
                  <a:lnTo>
                    <a:pt x="10" y="0"/>
                  </a:lnTo>
                  <a:lnTo>
                    <a:pt x="3" y="3"/>
                  </a:lnTo>
                  <a:lnTo>
                    <a:pt x="0" y="9"/>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21" name="Freeform 555">
              <a:extLst>
                <a:ext uri="{FF2B5EF4-FFF2-40B4-BE49-F238E27FC236}">
                  <a16:creationId xmlns:a16="http://schemas.microsoft.com/office/drawing/2014/main" id="{1EC7ECCC-60B8-4E71-81B8-59E1AEC349B4}"/>
                </a:ext>
              </a:extLst>
            </p:cNvPr>
            <p:cNvSpPr>
              <a:spLocks/>
            </p:cNvSpPr>
            <p:nvPr/>
          </p:nvSpPr>
          <p:spPr bwMode="auto">
            <a:xfrm>
              <a:off x="4588" y="2741"/>
              <a:ext cx="26" cy="18"/>
            </a:xfrm>
            <a:custGeom>
              <a:avLst/>
              <a:gdLst>
                <a:gd name="T0" fmla="*/ 13 w 31"/>
                <a:gd name="T1" fmla="*/ 17 h 20"/>
                <a:gd name="T2" fmla="*/ 21 w 31"/>
                <a:gd name="T3" fmla="*/ 14 h 20"/>
                <a:gd name="T4" fmla="*/ 25 w 31"/>
                <a:gd name="T5" fmla="*/ 7 h 20"/>
                <a:gd name="T6" fmla="*/ 23 w 31"/>
                <a:gd name="T7" fmla="*/ 5 h 20"/>
                <a:gd name="T8" fmla="*/ 21 w 31"/>
                <a:gd name="T9" fmla="*/ 3 h 20"/>
                <a:gd name="T10" fmla="*/ 13 w 31"/>
                <a:gd name="T11" fmla="*/ 0 h 20"/>
                <a:gd name="T12" fmla="*/ 3 w 31"/>
                <a:gd name="T13" fmla="*/ 3 h 20"/>
                <a:gd name="T14" fmla="*/ 0 w 31"/>
                <a:gd name="T15" fmla="*/ 7 h 20"/>
                <a:gd name="T16" fmla="*/ 3 w 31"/>
                <a:gd name="T17" fmla="*/ 14 h 20"/>
                <a:gd name="T18" fmla="*/ 13 w 31"/>
                <a:gd name="T19" fmla="*/ 1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0"/>
                <a:gd name="T32" fmla="*/ 31 w 3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0">
                  <a:moveTo>
                    <a:pt x="15" y="19"/>
                  </a:moveTo>
                  <a:lnTo>
                    <a:pt x="25" y="15"/>
                  </a:lnTo>
                  <a:lnTo>
                    <a:pt x="30" y="8"/>
                  </a:lnTo>
                  <a:lnTo>
                    <a:pt x="28" y="5"/>
                  </a:lnTo>
                  <a:lnTo>
                    <a:pt x="25" y="3"/>
                  </a:lnTo>
                  <a:lnTo>
                    <a:pt x="15" y="0"/>
                  </a:lnTo>
                  <a:lnTo>
                    <a:pt x="3" y="3"/>
                  </a:lnTo>
                  <a:lnTo>
                    <a:pt x="0" y="8"/>
                  </a:lnTo>
                  <a:lnTo>
                    <a:pt x="3" y="15"/>
                  </a:lnTo>
                  <a:lnTo>
                    <a:pt x="15" y="1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22" name="Freeform 556">
              <a:extLst>
                <a:ext uri="{FF2B5EF4-FFF2-40B4-BE49-F238E27FC236}">
                  <a16:creationId xmlns:a16="http://schemas.microsoft.com/office/drawing/2014/main" id="{CCC25751-174C-40A6-A6FB-E487DDB00E10}"/>
                </a:ext>
              </a:extLst>
            </p:cNvPr>
            <p:cNvSpPr>
              <a:spLocks/>
            </p:cNvSpPr>
            <p:nvPr/>
          </p:nvSpPr>
          <p:spPr bwMode="auto">
            <a:xfrm>
              <a:off x="4536" y="2736"/>
              <a:ext cx="36" cy="18"/>
            </a:xfrm>
            <a:custGeom>
              <a:avLst/>
              <a:gdLst>
                <a:gd name="T0" fmla="*/ 18 w 42"/>
                <a:gd name="T1" fmla="*/ 17 h 19"/>
                <a:gd name="T2" fmla="*/ 29 w 42"/>
                <a:gd name="T3" fmla="*/ 12 h 19"/>
                <a:gd name="T4" fmla="*/ 35 w 42"/>
                <a:gd name="T5" fmla="*/ 9 h 19"/>
                <a:gd name="T6" fmla="*/ 29 w 42"/>
                <a:gd name="T7" fmla="*/ 2 h 19"/>
                <a:gd name="T8" fmla="*/ 18 w 42"/>
                <a:gd name="T9" fmla="*/ 0 h 19"/>
                <a:gd name="T10" fmla="*/ 5 w 42"/>
                <a:gd name="T11" fmla="*/ 2 h 19"/>
                <a:gd name="T12" fmla="*/ 0 w 42"/>
                <a:gd name="T13" fmla="*/ 9 h 19"/>
                <a:gd name="T14" fmla="*/ 5 w 42"/>
                <a:gd name="T15" fmla="*/ 12 h 19"/>
                <a:gd name="T16" fmla="*/ 18 w 42"/>
                <a:gd name="T17" fmla="*/ 1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9"/>
                <a:gd name="T29" fmla="*/ 42 w 4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9">
                  <a:moveTo>
                    <a:pt x="21" y="18"/>
                  </a:moveTo>
                  <a:lnTo>
                    <a:pt x="34" y="13"/>
                  </a:lnTo>
                  <a:lnTo>
                    <a:pt x="41" y="9"/>
                  </a:lnTo>
                  <a:lnTo>
                    <a:pt x="34" y="2"/>
                  </a:lnTo>
                  <a:lnTo>
                    <a:pt x="21" y="0"/>
                  </a:lnTo>
                  <a:lnTo>
                    <a:pt x="6" y="2"/>
                  </a:lnTo>
                  <a:lnTo>
                    <a:pt x="0" y="9"/>
                  </a:lnTo>
                  <a:lnTo>
                    <a:pt x="6" y="13"/>
                  </a:lnTo>
                  <a:lnTo>
                    <a:pt x="21"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23" name="Freeform 557">
              <a:extLst>
                <a:ext uri="{FF2B5EF4-FFF2-40B4-BE49-F238E27FC236}">
                  <a16:creationId xmlns:a16="http://schemas.microsoft.com/office/drawing/2014/main" id="{513E97EB-0BB3-4A2E-A040-E22172317B14}"/>
                </a:ext>
              </a:extLst>
            </p:cNvPr>
            <p:cNvSpPr>
              <a:spLocks/>
            </p:cNvSpPr>
            <p:nvPr/>
          </p:nvSpPr>
          <p:spPr bwMode="auto">
            <a:xfrm>
              <a:off x="4568" y="2755"/>
              <a:ext cx="20" cy="17"/>
            </a:xfrm>
            <a:custGeom>
              <a:avLst/>
              <a:gdLst>
                <a:gd name="T0" fmla="*/ 10 w 23"/>
                <a:gd name="T1" fmla="*/ 16 h 19"/>
                <a:gd name="T2" fmla="*/ 16 w 23"/>
                <a:gd name="T3" fmla="*/ 14 h 19"/>
                <a:gd name="T4" fmla="*/ 19 w 23"/>
                <a:gd name="T5" fmla="*/ 8 h 19"/>
                <a:gd name="T6" fmla="*/ 16 w 23"/>
                <a:gd name="T7" fmla="*/ 3 h 19"/>
                <a:gd name="T8" fmla="*/ 10 w 23"/>
                <a:gd name="T9" fmla="*/ 0 h 19"/>
                <a:gd name="T10" fmla="*/ 2 w 23"/>
                <a:gd name="T11" fmla="*/ 3 h 19"/>
                <a:gd name="T12" fmla="*/ 0 w 23"/>
                <a:gd name="T13" fmla="*/ 8 h 19"/>
                <a:gd name="T14" fmla="*/ 2 w 23"/>
                <a:gd name="T15" fmla="*/ 14 h 19"/>
                <a:gd name="T16" fmla="*/ 10 w 23"/>
                <a:gd name="T17" fmla="*/ 1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9"/>
                <a:gd name="T29" fmla="*/ 23 w 2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9">
                  <a:moveTo>
                    <a:pt x="11" y="18"/>
                  </a:moveTo>
                  <a:lnTo>
                    <a:pt x="18" y="16"/>
                  </a:lnTo>
                  <a:lnTo>
                    <a:pt x="22" y="9"/>
                  </a:lnTo>
                  <a:lnTo>
                    <a:pt x="18" y="3"/>
                  </a:lnTo>
                  <a:lnTo>
                    <a:pt x="11" y="0"/>
                  </a:lnTo>
                  <a:lnTo>
                    <a:pt x="2" y="3"/>
                  </a:lnTo>
                  <a:lnTo>
                    <a:pt x="0" y="9"/>
                  </a:lnTo>
                  <a:lnTo>
                    <a:pt x="2" y="16"/>
                  </a:lnTo>
                  <a:lnTo>
                    <a:pt x="11"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24" name="Freeform 558">
              <a:extLst>
                <a:ext uri="{FF2B5EF4-FFF2-40B4-BE49-F238E27FC236}">
                  <a16:creationId xmlns:a16="http://schemas.microsoft.com/office/drawing/2014/main" id="{A35C9E01-EE49-428B-A0CE-A4CE29E810C8}"/>
                </a:ext>
              </a:extLst>
            </p:cNvPr>
            <p:cNvSpPr>
              <a:spLocks/>
            </p:cNvSpPr>
            <p:nvPr/>
          </p:nvSpPr>
          <p:spPr bwMode="auto">
            <a:xfrm>
              <a:off x="4541" y="2753"/>
              <a:ext cx="17" cy="17"/>
            </a:xfrm>
            <a:custGeom>
              <a:avLst/>
              <a:gdLst>
                <a:gd name="T0" fmla="*/ 6 w 20"/>
                <a:gd name="T1" fmla="*/ 16 h 19"/>
                <a:gd name="T2" fmla="*/ 13 w 20"/>
                <a:gd name="T3" fmla="*/ 13 h 19"/>
                <a:gd name="T4" fmla="*/ 16 w 20"/>
                <a:gd name="T5" fmla="*/ 10 h 19"/>
                <a:gd name="T6" fmla="*/ 13 w 20"/>
                <a:gd name="T7" fmla="*/ 2 h 19"/>
                <a:gd name="T8" fmla="*/ 6 w 20"/>
                <a:gd name="T9" fmla="*/ 0 h 19"/>
                <a:gd name="T10" fmla="*/ 0 w 20"/>
                <a:gd name="T11" fmla="*/ 10 h 19"/>
                <a:gd name="T12" fmla="*/ 3 w 20"/>
                <a:gd name="T13" fmla="*/ 13 h 19"/>
                <a:gd name="T14" fmla="*/ 6 w 20"/>
                <a:gd name="T15" fmla="*/ 16 h 1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9"/>
                <a:gd name="T26" fmla="*/ 20 w 2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9">
                  <a:moveTo>
                    <a:pt x="7" y="18"/>
                  </a:moveTo>
                  <a:lnTo>
                    <a:pt x="15" y="15"/>
                  </a:lnTo>
                  <a:lnTo>
                    <a:pt x="19" y="11"/>
                  </a:lnTo>
                  <a:lnTo>
                    <a:pt x="15" y="2"/>
                  </a:lnTo>
                  <a:lnTo>
                    <a:pt x="7" y="0"/>
                  </a:lnTo>
                  <a:lnTo>
                    <a:pt x="0" y="11"/>
                  </a:lnTo>
                  <a:lnTo>
                    <a:pt x="3" y="15"/>
                  </a:lnTo>
                  <a:lnTo>
                    <a:pt x="7"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25" name="Freeform 559">
              <a:extLst>
                <a:ext uri="{FF2B5EF4-FFF2-40B4-BE49-F238E27FC236}">
                  <a16:creationId xmlns:a16="http://schemas.microsoft.com/office/drawing/2014/main" id="{6C037842-AB38-4A14-9FE8-C7CC43DF59D1}"/>
                </a:ext>
              </a:extLst>
            </p:cNvPr>
            <p:cNvSpPr>
              <a:spLocks/>
            </p:cNvSpPr>
            <p:nvPr/>
          </p:nvSpPr>
          <p:spPr bwMode="auto">
            <a:xfrm>
              <a:off x="4478" y="2685"/>
              <a:ext cx="77" cy="91"/>
            </a:xfrm>
            <a:custGeom>
              <a:avLst/>
              <a:gdLst>
                <a:gd name="T0" fmla="*/ 9 w 90"/>
                <a:gd name="T1" fmla="*/ 85 h 98"/>
                <a:gd name="T2" fmla="*/ 9 w 90"/>
                <a:gd name="T3" fmla="*/ 62 h 98"/>
                <a:gd name="T4" fmla="*/ 10 w 90"/>
                <a:gd name="T5" fmla="*/ 51 h 98"/>
                <a:gd name="T6" fmla="*/ 2 w 90"/>
                <a:gd name="T7" fmla="*/ 47 h 98"/>
                <a:gd name="T8" fmla="*/ 7 w 90"/>
                <a:gd name="T9" fmla="*/ 28 h 98"/>
                <a:gd name="T10" fmla="*/ 8 w 90"/>
                <a:gd name="T11" fmla="*/ 19 h 98"/>
                <a:gd name="T12" fmla="*/ 14 w 90"/>
                <a:gd name="T13" fmla="*/ 15 h 98"/>
                <a:gd name="T14" fmla="*/ 22 w 90"/>
                <a:gd name="T15" fmla="*/ 6 h 98"/>
                <a:gd name="T16" fmla="*/ 38 w 90"/>
                <a:gd name="T17" fmla="*/ 0 h 98"/>
                <a:gd name="T18" fmla="*/ 62 w 90"/>
                <a:gd name="T19" fmla="*/ 4 h 98"/>
                <a:gd name="T20" fmla="*/ 69 w 90"/>
                <a:gd name="T21" fmla="*/ 6 h 98"/>
                <a:gd name="T22" fmla="*/ 74 w 90"/>
                <a:gd name="T23" fmla="*/ 8 h 98"/>
                <a:gd name="T24" fmla="*/ 71 w 90"/>
                <a:gd name="T25" fmla="*/ 19 h 98"/>
                <a:gd name="T26" fmla="*/ 62 w 90"/>
                <a:gd name="T27" fmla="*/ 19 h 98"/>
                <a:gd name="T28" fmla="*/ 45 w 90"/>
                <a:gd name="T29" fmla="*/ 6 h 98"/>
                <a:gd name="T30" fmla="*/ 33 w 90"/>
                <a:gd name="T31" fmla="*/ 8 h 98"/>
                <a:gd name="T32" fmla="*/ 21 w 90"/>
                <a:gd name="T33" fmla="*/ 22 h 98"/>
                <a:gd name="T34" fmla="*/ 19 w 90"/>
                <a:gd name="T35" fmla="*/ 31 h 98"/>
                <a:gd name="T36" fmla="*/ 21 w 90"/>
                <a:gd name="T37" fmla="*/ 35 h 98"/>
                <a:gd name="T38" fmla="*/ 38 w 90"/>
                <a:gd name="T39" fmla="*/ 31 h 98"/>
                <a:gd name="T40" fmla="*/ 44 w 90"/>
                <a:gd name="T41" fmla="*/ 27 h 98"/>
                <a:gd name="T42" fmla="*/ 49 w 90"/>
                <a:gd name="T43" fmla="*/ 31 h 98"/>
                <a:gd name="T44" fmla="*/ 45 w 90"/>
                <a:gd name="T45" fmla="*/ 35 h 98"/>
                <a:gd name="T46" fmla="*/ 28 w 90"/>
                <a:gd name="T47" fmla="*/ 44 h 98"/>
                <a:gd name="T48" fmla="*/ 33 w 90"/>
                <a:gd name="T49" fmla="*/ 47 h 98"/>
                <a:gd name="T50" fmla="*/ 40 w 90"/>
                <a:gd name="T51" fmla="*/ 56 h 98"/>
                <a:gd name="T52" fmla="*/ 53 w 90"/>
                <a:gd name="T53" fmla="*/ 71 h 98"/>
                <a:gd name="T54" fmla="*/ 41 w 90"/>
                <a:gd name="T55" fmla="*/ 85 h 98"/>
                <a:gd name="T56" fmla="*/ 31 w 90"/>
                <a:gd name="T57" fmla="*/ 72 h 98"/>
                <a:gd name="T58" fmla="*/ 29 w 90"/>
                <a:gd name="T59" fmla="*/ 58 h 98"/>
                <a:gd name="T60" fmla="*/ 21 w 90"/>
                <a:gd name="T61" fmla="*/ 53 h 98"/>
                <a:gd name="T62" fmla="*/ 15 w 90"/>
                <a:gd name="T63" fmla="*/ 83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98"/>
                <a:gd name="T98" fmla="*/ 90 w 90"/>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98">
                  <a:moveTo>
                    <a:pt x="17" y="89"/>
                  </a:moveTo>
                  <a:lnTo>
                    <a:pt x="11" y="91"/>
                  </a:lnTo>
                  <a:lnTo>
                    <a:pt x="9" y="82"/>
                  </a:lnTo>
                  <a:lnTo>
                    <a:pt x="11" y="67"/>
                  </a:lnTo>
                  <a:lnTo>
                    <a:pt x="12" y="59"/>
                  </a:lnTo>
                  <a:lnTo>
                    <a:pt x="12" y="55"/>
                  </a:lnTo>
                  <a:lnTo>
                    <a:pt x="8" y="54"/>
                  </a:lnTo>
                  <a:lnTo>
                    <a:pt x="2" y="51"/>
                  </a:lnTo>
                  <a:lnTo>
                    <a:pt x="0" y="45"/>
                  </a:lnTo>
                  <a:lnTo>
                    <a:pt x="8" y="30"/>
                  </a:lnTo>
                  <a:lnTo>
                    <a:pt x="8" y="24"/>
                  </a:lnTo>
                  <a:lnTo>
                    <a:pt x="9" y="20"/>
                  </a:lnTo>
                  <a:lnTo>
                    <a:pt x="14" y="16"/>
                  </a:lnTo>
                  <a:lnTo>
                    <a:pt x="16" y="16"/>
                  </a:lnTo>
                  <a:lnTo>
                    <a:pt x="21" y="14"/>
                  </a:lnTo>
                  <a:lnTo>
                    <a:pt x="26" y="6"/>
                  </a:lnTo>
                  <a:lnTo>
                    <a:pt x="34" y="3"/>
                  </a:lnTo>
                  <a:lnTo>
                    <a:pt x="44" y="0"/>
                  </a:lnTo>
                  <a:lnTo>
                    <a:pt x="54" y="0"/>
                  </a:lnTo>
                  <a:lnTo>
                    <a:pt x="73" y="4"/>
                  </a:lnTo>
                  <a:lnTo>
                    <a:pt x="77" y="6"/>
                  </a:lnTo>
                  <a:lnTo>
                    <a:pt x="81" y="6"/>
                  </a:lnTo>
                  <a:lnTo>
                    <a:pt x="82" y="4"/>
                  </a:lnTo>
                  <a:lnTo>
                    <a:pt x="87" y="9"/>
                  </a:lnTo>
                  <a:lnTo>
                    <a:pt x="89" y="14"/>
                  </a:lnTo>
                  <a:lnTo>
                    <a:pt x="83" y="20"/>
                  </a:lnTo>
                  <a:lnTo>
                    <a:pt x="77" y="22"/>
                  </a:lnTo>
                  <a:lnTo>
                    <a:pt x="73" y="20"/>
                  </a:lnTo>
                  <a:lnTo>
                    <a:pt x="64" y="12"/>
                  </a:lnTo>
                  <a:lnTo>
                    <a:pt x="53" y="6"/>
                  </a:lnTo>
                  <a:lnTo>
                    <a:pt x="46" y="6"/>
                  </a:lnTo>
                  <a:lnTo>
                    <a:pt x="38" y="9"/>
                  </a:lnTo>
                  <a:lnTo>
                    <a:pt x="26" y="18"/>
                  </a:lnTo>
                  <a:lnTo>
                    <a:pt x="24" y="24"/>
                  </a:lnTo>
                  <a:lnTo>
                    <a:pt x="23" y="29"/>
                  </a:lnTo>
                  <a:lnTo>
                    <a:pt x="22" y="33"/>
                  </a:lnTo>
                  <a:lnTo>
                    <a:pt x="21" y="37"/>
                  </a:lnTo>
                  <a:lnTo>
                    <a:pt x="24" y="38"/>
                  </a:lnTo>
                  <a:lnTo>
                    <a:pt x="38" y="36"/>
                  </a:lnTo>
                  <a:lnTo>
                    <a:pt x="44" y="33"/>
                  </a:lnTo>
                  <a:lnTo>
                    <a:pt x="47" y="31"/>
                  </a:lnTo>
                  <a:lnTo>
                    <a:pt x="52" y="29"/>
                  </a:lnTo>
                  <a:lnTo>
                    <a:pt x="56" y="29"/>
                  </a:lnTo>
                  <a:lnTo>
                    <a:pt x="57" y="33"/>
                  </a:lnTo>
                  <a:lnTo>
                    <a:pt x="56" y="36"/>
                  </a:lnTo>
                  <a:lnTo>
                    <a:pt x="53" y="38"/>
                  </a:lnTo>
                  <a:lnTo>
                    <a:pt x="34" y="45"/>
                  </a:lnTo>
                  <a:lnTo>
                    <a:pt x="33" y="47"/>
                  </a:lnTo>
                  <a:lnTo>
                    <a:pt x="34" y="49"/>
                  </a:lnTo>
                  <a:lnTo>
                    <a:pt x="38" y="51"/>
                  </a:lnTo>
                  <a:lnTo>
                    <a:pt x="43" y="55"/>
                  </a:lnTo>
                  <a:lnTo>
                    <a:pt x="47" y="60"/>
                  </a:lnTo>
                  <a:lnTo>
                    <a:pt x="50" y="69"/>
                  </a:lnTo>
                  <a:lnTo>
                    <a:pt x="62" y="76"/>
                  </a:lnTo>
                  <a:lnTo>
                    <a:pt x="65" y="90"/>
                  </a:lnTo>
                  <a:lnTo>
                    <a:pt x="48" y="92"/>
                  </a:lnTo>
                  <a:lnTo>
                    <a:pt x="38" y="97"/>
                  </a:lnTo>
                  <a:lnTo>
                    <a:pt x="36" y="78"/>
                  </a:lnTo>
                  <a:lnTo>
                    <a:pt x="35" y="64"/>
                  </a:lnTo>
                  <a:lnTo>
                    <a:pt x="34" y="62"/>
                  </a:lnTo>
                  <a:lnTo>
                    <a:pt x="28" y="56"/>
                  </a:lnTo>
                  <a:lnTo>
                    <a:pt x="24" y="57"/>
                  </a:lnTo>
                  <a:lnTo>
                    <a:pt x="24" y="78"/>
                  </a:lnTo>
                  <a:lnTo>
                    <a:pt x="17" y="8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26" name="Freeform 560">
              <a:extLst>
                <a:ext uri="{FF2B5EF4-FFF2-40B4-BE49-F238E27FC236}">
                  <a16:creationId xmlns:a16="http://schemas.microsoft.com/office/drawing/2014/main" id="{CCA61A2E-840F-4880-B9B2-666C5F5FC13F}"/>
                </a:ext>
              </a:extLst>
            </p:cNvPr>
            <p:cNvSpPr>
              <a:spLocks/>
            </p:cNvSpPr>
            <p:nvPr/>
          </p:nvSpPr>
          <p:spPr bwMode="auto">
            <a:xfrm>
              <a:off x="4432" y="2806"/>
              <a:ext cx="20" cy="17"/>
            </a:xfrm>
            <a:custGeom>
              <a:avLst/>
              <a:gdLst>
                <a:gd name="T0" fmla="*/ 9 w 23"/>
                <a:gd name="T1" fmla="*/ 0 h 19"/>
                <a:gd name="T2" fmla="*/ 17 w 23"/>
                <a:gd name="T3" fmla="*/ 3 h 19"/>
                <a:gd name="T4" fmla="*/ 19 w 23"/>
                <a:gd name="T5" fmla="*/ 9 h 19"/>
                <a:gd name="T6" fmla="*/ 17 w 23"/>
                <a:gd name="T7" fmla="*/ 14 h 19"/>
                <a:gd name="T8" fmla="*/ 9 w 23"/>
                <a:gd name="T9" fmla="*/ 16 h 19"/>
                <a:gd name="T10" fmla="*/ 2 w 23"/>
                <a:gd name="T11" fmla="*/ 14 h 19"/>
                <a:gd name="T12" fmla="*/ 0 w 23"/>
                <a:gd name="T13" fmla="*/ 9 h 19"/>
                <a:gd name="T14" fmla="*/ 2 w 23"/>
                <a:gd name="T15" fmla="*/ 3 h 19"/>
                <a:gd name="T16" fmla="*/ 9 w 23"/>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9"/>
                <a:gd name="T29" fmla="*/ 23 w 2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9">
                  <a:moveTo>
                    <a:pt x="10" y="0"/>
                  </a:moveTo>
                  <a:lnTo>
                    <a:pt x="19" y="3"/>
                  </a:lnTo>
                  <a:lnTo>
                    <a:pt x="22" y="10"/>
                  </a:lnTo>
                  <a:lnTo>
                    <a:pt x="19" y="16"/>
                  </a:lnTo>
                  <a:lnTo>
                    <a:pt x="10" y="18"/>
                  </a:lnTo>
                  <a:lnTo>
                    <a:pt x="2" y="16"/>
                  </a:lnTo>
                  <a:lnTo>
                    <a:pt x="0" y="10"/>
                  </a:lnTo>
                  <a:lnTo>
                    <a:pt x="2" y="3"/>
                  </a:lnTo>
                  <a:lnTo>
                    <a:pt x="10"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27" name="Freeform 561">
              <a:extLst>
                <a:ext uri="{FF2B5EF4-FFF2-40B4-BE49-F238E27FC236}">
                  <a16:creationId xmlns:a16="http://schemas.microsoft.com/office/drawing/2014/main" id="{DA646B58-ADE5-44DD-BA96-E765C866C746}"/>
                </a:ext>
              </a:extLst>
            </p:cNvPr>
            <p:cNvSpPr>
              <a:spLocks/>
            </p:cNvSpPr>
            <p:nvPr/>
          </p:nvSpPr>
          <p:spPr bwMode="auto">
            <a:xfrm>
              <a:off x="4464" y="2810"/>
              <a:ext cx="17" cy="18"/>
            </a:xfrm>
            <a:custGeom>
              <a:avLst/>
              <a:gdLst>
                <a:gd name="T0" fmla="*/ 8 w 20"/>
                <a:gd name="T1" fmla="*/ 0 h 19"/>
                <a:gd name="T2" fmla="*/ 14 w 20"/>
                <a:gd name="T3" fmla="*/ 2 h 19"/>
                <a:gd name="T4" fmla="*/ 16 w 20"/>
                <a:gd name="T5" fmla="*/ 9 h 19"/>
                <a:gd name="T6" fmla="*/ 14 w 20"/>
                <a:gd name="T7" fmla="*/ 14 h 19"/>
                <a:gd name="T8" fmla="*/ 8 w 20"/>
                <a:gd name="T9" fmla="*/ 17 h 19"/>
                <a:gd name="T10" fmla="*/ 3 w 20"/>
                <a:gd name="T11" fmla="*/ 14 h 19"/>
                <a:gd name="T12" fmla="*/ 0 w 20"/>
                <a:gd name="T13" fmla="*/ 9 h 19"/>
                <a:gd name="T14" fmla="*/ 3 w 20"/>
                <a:gd name="T15" fmla="*/ 2 h 19"/>
                <a:gd name="T16" fmla="*/ 8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9" y="0"/>
                  </a:moveTo>
                  <a:lnTo>
                    <a:pt x="16" y="2"/>
                  </a:lnTo>
                  <a:lnTo>
                    <a:pt x="19" y="10"/>
                  </a:lnTo>
                  <a:lnTo>
                    <a:pt x="16" y="15"/>
                  </a:lnTo>
                  <a:lnTo>
                    <a:pt x="9" y="18"/>
                  </a:lnTo>
                  <a:lnTo>
                    <a:pt x="3" y="15"/>
                  </a:lnTo>
                  <a:lnTo>
                    <a:pt x="0" y="10"/>
                  </a:lnTo>
                  <a:lnTo>
                    <a:pt x="3" y="2"/>
                  </a:lnTo>
                  <a:lnTo>
                    <a:pt x="9"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28" name="Freeform 562">
              <a:extLst>
                <a:ext uri="{FF2B5EF4-FFF2-40B4-BE49-F238E27FC236}">
                  <a16:creationId xmlns:a16="http://schemas.microsoft.com/office/drawing/2014/main" id="{E4478185-04BC-4187-BE21-9379BE675038}"/>
                </a:ext>
              </a:extLst>
            </p:cNvPr>
            <p:cNvSpPr>
              <a:spLocks/>
            </p:cNvSpPr>
            <p:nvPr/>
          </p:nvSpPr>
          <p:spPr bwMode="auto">
            <a:xfrm>
              <a:off x="4483" y="2820"/>
              <a:ext cx="17" cy="22"/>
            </a:xfrm>
            <a:custGeom>
              <a:avLst/>
              <a:gdLst>
                <a:gd name="T0" fmla="*/ 8 w 20"/>
                <a:gd name="T1" fmla="*/ 0 h 23"/>
                <a:gd name="T2" fmla="*/ 3 w 20"/>
                <a:gd name="T3" fmla="*/ 4 h 23"/>
                <a:gd name="T4" fmla="*/ 0 w 20"/>
                <a:gd name="T5" fmla="*/ 11 h 23"/>
                <a:gd name="T6" fmla="*/ 3 w 20"/>
                <a:gd name="T7" fmla="*/ 17 h 23"/>
                <a:gd name="T8" fmla="*/ 8 w 20"/>
                <a:gd name="T9" fmla="*/ 21 h 23"/>
                <a:gd name="T10" fmla="*/ 14 w 20"/>
                <a:gd name="T11" fmla="*/ 17 h 23"/>
                <a:gd name="T12" fmla="*/ 16 w 20"/>
                <a:gd name="T13" fmla="*/ 11 h 23"/>
                <a:gd name="T14" fmla="*/ 14 w 20"/>
                <a:gd name="T15" fmla="*/ 4 h 23"/>
                <a:gd name="T16" fmla="*/ 8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9" y="0"/>
                  </a:moveTo>
                  <a:lnTo>
                    <a:pt x="3" y="4"/>
                  </a:lnTo>
                  <a:lnTo>
                    <a:pt x="0" y="11"/>
                  </a:lnTo>
                  <a:lnTo>
                    <a:pt x="3" y="18"/>
                  </a:lnTo>
                  <a:lnTo>
                    <a:pt x="9" y="22"/>
                  </a:lnTo>
                  <a:lnTo>
                    <a:pt x="17" y="18"/>
                  </a:lnTo>
                  <a:lnTo>
                    <a:pt x="19" y="11"/>
                  </a:lnTo>
                  <a:lnTo>
                    <a:pt x="17" y="4"/>
                  </a:lnTo>
                  <a:lnTo>
                    <a:pt x="9"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29" name="Freeform 563">
              <a:extLst>
                <a:ext uri="{FF2B5EF4-FFF2-40B4-BE49-F238E27FC236}">
                  <a16:creationId xmlns:a16="http://schemas.microsoft.com/office/drawing/2014/main" id="{C60C9705-F1A7-4794-83AB-C9C413AF5C40}"/>
                </a:ext>
              </a:extLst>
            </p:cNvPr>
            <p:cNvSpPr>
              <a:spLocks/>
            </p:cNvSpPr>
            <p:nvPr/>
          </p:nvSpPr>
          <p:spPr bwMode="auto">
            <a:xfrm>
              <a:off x="4489" y="2805"/>
              <a:ext cx="35" cy="17"/>
            </a:xfrm>
            <a:custGeom>
              <a:avLst/>
              <a:gdLst>
                <a:gd name="T0" fmla="*/ 17 w 42"/>
                <a:gd name="T1" fmla="*/ 16 h 19"/>
                <a:gd name="T2" fmla="*/ 28 w 42"/>
                <a:gd name="T3" fmla="*/ 13 h 19"/>
                <a:gd name="T4" fmla="*/ 34 w 42"/>
                <a:gd name="T5" fmla="*/ 7 h 19"/>
                <a:gd name="T6" fmla="*/ 28 w 42"/>
                <a:gd name="T7" fmla="*/ 2 h 19"/>
                <a:gd name="T8" fmla="*/ 17 w 42"/>
                <a:gd name="T9" fmla="*/ 0 h 19"/>
                <a:gd name="T10" fmla="*/ 4 w 42"/>
                <a:gd name="T11" fmla="*/ 2 h 19"/>
                <a:gd name="T12" fmla="*/ 0 w 42"/>
                <a:gd name="T13" fmla="*/ 7 h 19"/>
                <a:gd name="T14" fmla="*/ 4 w 42"/>
                <a:gd name="T15" fmla="*/ 13 h 19"/>
                <a:gd name="T16" fmla="*/ 17 w 42"/>
                <a:gd name="T17" fmla="*/ 1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9"/>
                <a:gd name="T29" fmla="*/ 42 w 4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9">
                  <a:moveTo>
                    <a:pt x="20" y="18"/>
                  </a:moveTo>
                  <a:lnTo>
                    <a:pt x="33" y="14"/>
                  </a:lnTo>
                  <a:lnTo>
                    <a:pt x="41" y="8"/>
                  </a:lnTo>
                  <a:lnTo>
                    <a:pt x="33" y="2"/>
                  </a:lnTo>
                  <a:lnTo>
                    <a:pt x="20" y="0"/>
                  </a:lnTo>
                  <a:lnTo>
                    <a:pt x="5" y="2"/>
                  </a:lnTo>
                  <a:lnTo>
                    <a:pt x="0" y="8"/>
                  </a:lnTo>
                  <a:lnTo>
                    <a:pt x="5" y="14"/>
                  </a:lnTo>
                  <a:lnTo>
                    <a:pt x="2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30" name="Freeform 564">
              <a:extLst>
                <a:ext uri="{FF2B5EF4-FFF2-40B4-BE49-F238E27FC236}">
                  <a16:creationId xmlns:a16="http://schemas.microsoft.com/office/drawing/2014/main" id="{4C790510-5974-4A3C-9FCB-A24C7B4C5476}"/>
                </a:ext>
              </a:extLst>
            </p:cNvPr>
            <p:cNvSpPr>
              <a:spLocks/>
            </p:cNvSpPr>
            <p:nvPr/>
          </p:nvSpPr>
          <p:spPr bwMode="auto">
            <a:xfrm>
              <a:off x="4197" y="2648"/>
              <a:ext cx="125" cy="136"/>
            </a:xfrm>
            <a:custGeom>
              <a:avLst/>
              <a:gdLst>
                <a:gd name="T0" fmla="*/ 0 w 146"/>
                <a:gd name="T1" fmla="*/ 0 h 147"/>
                <a:gd name="T2" fmla="*/ 4 w 146"/>
                <a:gd name="T3" fmla="*/ 2 h 147"/>
                <a:gd name="T4" fmla="*/ 14 w 146"/>
                <a:gd name="T5" fmla="*/ 2 h 147"/>
                <a:gd name="T6" fmla="*/ 22 w 146"/>
                <a:gd name="T7" fmla="*/ 0 h 147"/>
                <a:gd name="T8" fmla="*/ 27 w 146"/>
                <a:gd name="T9" fmla="*/ 2 h 147"/>
                <a:gd name="T10" fmla="*/ 33 w 146"/>
                <a:gd name="T11" fmla="*/ 6 h 147"/>
                <a:gd name="T12" fmla="*/ 37 w 146"/>
                <a:gd name="T13" fmla="*/ 16 h 147"/>
                <a:gd name="T14" fmla="*/ 37 w 146"/>
                <a:gd name="T15" fmla="*/ 18 h 147"/>
                <a:gd name="T16" fmla="*/ 60 w 146"/>
                <a:gd name="T17" fmla="*/ 37 h 147"/>
                <a:gd name="T18" fmla="*/ 62 w 146"/>
                <a:gd name="T19" fmla="*/ 35 h 147"/>
                <a:gd name="T20" fmla="*/ 100 w 146"/>
                <a:gd name="T21" fmla="*/ 66 h 147"/>
                <a:gd name="T22" fmla="*/ 95 w 146"/>
                <a:gd name="T23" fmla="*/ 68 h 147"/>
                <a:gd name="T24" fmla="*/ 93 w 146"/>
                <a:gd name="T25" fmla="*/ 69 h 147"/>
                <a:gd name="T26" fmla="*/ 96 w 146"/>
                <a:gd name="T27" fmla="*/ 74 h 147"/>
                <a:gd name="T28" fmla="*/ 104 w 146"/>
                <a:gd name="T29" fmla="*/ 80 h 147"/>
                <a:gd name="T30" fmla="*/ 104 w 146"/>
                <a:gd name="T31" fmla="*/ 90 h 147"/>
                <a:gd name="T32" fmla="*/ 115 w 146"/>
                <a:gd name="T33" fmla="*/ 90 h 147"/>
                <a:gd name="T34" fmla="*/ 124 w 146"/>
                <a:gd name="T35" fmla="*/ 105 h 147"/>
                <a:gd name="T36" fmla="*/ 122 w 146"/>
                <a:gd name="T37" fmla="*/ 107 h 147"/>
                <a:gd name="T38" fmla="*/ 124 w 146"/>
                <a:gd name="T39" fmla="*/ 116 h 147"/>
                <a:gd name="T40" fmla="*/ 124 w 146"/>
                <a:gd name="T41" fmla="*/ 122 h 147"/>
                <a:gd name="T42" fmla="*/ 124 w 146"/>
                <a:gd name="T43" fmla="*/ 127 h 147"/>
                <a:gd name="T44" fmla="*/ 122 w 146"/>
                <a:gd name="T45" fmla="*/ 130 h 147"/>
                <a:gd name="T46" fmla="*/ 121 w 146"/>
                <a:gd name="T47" fmla="*/ 133 h 147"/>
                <a:gd name="T48" fmla="*/ 116 w 146"/>
                <a:gd name="T49" fmla="*/ 135 h 147"/>
                <a:gd name="T50" fmla="*/ 111 w 146"/>
                <a:gd name="T51" fmla="*/ 135 h 147"/>
                <a:gd name="T52" fmla="*/ 93 w 146"/>
                <a:gd name="T53" fmla="*/ 129 h 147"/>
                <a:gd name="T54" fmla="*/ 75 w 146"/>
                <a:gd name="T55" fmla="*/ 105 h 147"/>
                <a:gd name="T56" fmla="*/ 51 w 146"/>
                <a:gd name="T57" fmla="*/ 71 h 147"/>
                <a:gd name="T58" fmla="*/ 47 w 146"/>
                <a:gd name="T59" fmla="*/ 61 h 147"/>
                <a:gd name="T60" fmla="*/ 39 w 146"/>
                <a:gd name="T61" fmla="*/ 56 h 147"/>
                <a:gd name="T62" fmla="*/ 36 w 146"/>
                <a:gd name="T63" fmla="*/ 47 h 147"/>
                <a:gd name="T64" fmla="*/ 29 w 146"/>
                <a:gd name="T65" fmla="*/ 38 h 147"/>
                <a:gd name="T66" fmla="*/ 13 w 146"/>
                <a:gd name="T67" fmla="*/ 14 h 147"/>
                <a:gd name="T68" fmla="*/ 3 w 146"/>
                <a:gd name="T69" fmla="*/ 9 h 147"/>
                <a:gd name="T70" fmla="*/ 0 w 146"/>
                <a:gd name="T71" fmla="*/ 4 h 147"/>
                <a:gd name="T72" fmla="*/ 0 w 146"/>
                <a:gd name="T73" fmla="*/ 0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147"/>
                <a:gd name="T113" fmla="*/ 146 w 146"/>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147">
                  <a:moveTo>
                    <a:pt x="0" y="0"/>
                  </a:moveTo>
                  <a:lnTo>
                    <a:pt x="5" y="2"/>
                  </a:lnTo>
                  <a:lnTo>
                    <a:pt x="16" y="2"/>
                  </a:lnTo>
                  <a:lnTo>
                    <a:pt x="26" y="0"/>
                  </a:lnTo>
                  <a:lnTo>
                    <a:pt x="32" y="2"/>
                  </a:lnTo>
                  <a:lnTo>
                    <a:pt x="39" y="6"/>
                  </a:lnTo>
                  <a:lnTo>
                    <a:pt x="43" y="17"/>
                  </a:lnTo>
                  <a:lnTo>
                    <a:pt x="43" y="19"/>
                  </a:lnTo>
                  <a:lnTo>
                    <a:pt x="70" y="40"/>
                  </a:lnTo>
                  <a:lnTo>
                    <a:pt x="72" y="38"/>
                  </a:lnTo>
                  <a:lnTo>
                    <a:pt x="117" y="71"/>
                  </a:lnTo>
                  <a:lnTo>
                    <a:pt x="111" y="73"/>
                  </a:lnTo>
                  <a:lnTo>
                    <a:pt x="109" y="75"/>
                  </a:lnTo>
                  <a:lnTo>
                    <a:pt x="112" y="80"/>
                  </a:lnTo>
                  <a:lnTo>
                    <a:pt x="121" y="86"/>
                  </a:lnTo>
                  <a:lnTo>
                    <a:pt x="121" y="97"/>
                  </a:lnTo>
                  <a:lnTo>
                    <a:pt x="134" y="97"/>
                  </a:lnTo>
                  <a:lnTo>
                    <a:pt x="145" y="113"/>
                  </a:lnTo>
                  <a:lnTo>
                    <a:pt x="142" y="116"/>
                  </a:lnTo>
                  <a:lnTo>
                    <a:pt x="145" y="125"/>
                  </a:lnTo>
                  <a:lnTo>
                    <a:pt x="145" y="132"/>
                  </a:lnTo>
                  <a:lnTo>
                    <a:pt x="145" y="137"/>
                  </a:lnTo>
                  <a:lnTo>
                    <a:pt x="143" y="141"/>
                  </a:lnTo>
                  <a:lnTo>
                    <a:pt x="141" y="144"/>
                  </a:lnTo>
                  <a:lnTo>
                    <a:pt x="136" y="146"/>
                  </a:lnTo>
                  <a:lnTo>
                    <a:pt x="130" y="146"/>
                  </a:lnTo>
                  <a:lnTo>
                    <a:pt x="109" y="139"/>
                  </a:lnTo>
                  <a:lnTo>
                    <a:pt x="88" y="113"/>
                  </a:lnTo>
                  <a:lnTo>
                    <a:pt x="59" y="77"/>
                  </a:lnTo>
                  <a:lnTo>
                    <a:pt x="55" y="66"/>
                  </a:lnTo>
                  <a:lnTo>
                    <a:pt x="45" y="60"/>
                  </a:lnTo>
                  <a:lnTo>
                    <a:pt x="42" y="51"/>
                  </a:lnTo>
                  <a:lnTo>
                    <a:pt x="34" y="41"/>
                  </a:lnTo>
                  <a:lnTo>
                    <a:pt x="15" y="15"/>
                  </a:lnTo>
                  <a:lnTo>
                    <a:pt x="4" y="10"/>
                  </a:lnTo>
                  <a:lnTo>
                    <a:pt x="0" y="4"/>
                  </a:lnTo>
                  <a:lnTo>
                    <a:pt x="0"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31" name="Freeform 565">
              <a:extLst>
                <a:ext uri="{FF2B5EF4-FFF2-40B4-BE49-F238E27FC236}">
                  <a16:creationId xmlns:a16="http://schemas.microsoft.com/office/drawing/2014/main" id="{67EC23EB-AFD4-4F79-A325-1C8AA3D8E787}"/>
                </a:ext>
              </a:extLst>
            </p:cNvPr>
            <p:cNvSpPr>
              <a:spLocks/>
            </p:cNvSpPr>
            <p:nvPr/>
          </p:nvSpPr>
          <p:spPr bwMode="auto">
            <a:xfrm>
              <a:off x="4319" y="2786"/>
              <a:ext cx="105" cy="32"/>
            </a:xfrm>
            <a:custGeom>
              <a:avLst/>
              <a:gdLst>
                <a:gd name="T0" fmla="*/ 44 w 123"/>
                <a:gd name="T1" fmla="*/ 21 h 34"/>
                <a:gd name="T2" fmla="*/ 20 w 123"/>
                <a:gd name="T3" fmla="*/ 20 h 34"/>
                <a:gd name="T4" fmla="*/ 0 w 123"/>
                <a:gd name="T5" fmla="*/ 10 h 34"/>
                <a:gd name="T6" fmla="*/ 1 w 123"/>
                <a:gd name="T7" fmla="*/ 3 h 34"/>
                <a:gd name="T8" fmla="*/ 8 w 123"/>
                <a:gd name="T9" fmla="*/ 1 h 34"/>
                <a:gd name="T10" fmla="*/ 22 w 123"/>
                <a:gd name="T11" fmla="*/ 0 h 34"/>
                <a:gd name="T12" fmla="*/ 50 w 123"/>
                <a:gd name="T13" fmla="*/ 7 h 34"/>
                <a:gd name="T14" fmla="*/ 59 w 123"/>
                <a:gd name="T15" fmla="*/ 6 h 34"/>
                <a:gd name="T16" fmla="*/ 67 w 123"/>
                <a:gd name="T17" fmla="*/ 6 h 34"/>
                <a:gd name="T18" fmla="*/ 75 w 123"/>
                <a:gd name="T19" fmla="*/ 7 h 34"/>
                <a:gd name="T20" fmla="*/ 102 w 123"/>
                <a:gd name="T21" fmla="*/ 18 h 34"/>
                <a:gd name="T22" fmla="*/ 104 w 123"/>
                <a:gd name="T23" fmla="*/ 24 h 34"/>
                <a:gd name="T24" fmla="*/ 104 w 123"/>
                <a:gd name="T25" fmla="*/ 28 h 34"/>
                <a:gd name="T26" fmla="*/ 98 w 123"/>
                <a:gd name="T27" fmla="*/ 31 h 34"/>
                <a:gd name="T28" fmla="*/ 65 w 123"/>
                <a:gd name="T29" fmla="*/ 26 h 34"/>
                <a:gd name="T30" fmla="*/ 44 w 123"/>
                <a:gd name="T31" fmla="*/ 21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34"/>
                <a:gd name="T50" fmla="*/ 123 w 123"/>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34">
                  <a:moveTo>
                    <a:pt x="52" y="22"/>
                  </a:moveTo>
                  <a:lnTo>
                    <a:pt x="23" y="21"/>
                  </a:lnTo>
                  <a:lnTo>
                    <a:pt x="0" y="11"/>
                  </a:lnTo>
                  <a:lnTo>
                    <a:pt x="1" y="3"/>
                  </a:lnTo>
                  <a:lnTo>
                    <a:pt x="9" y="1"/>
                  </a:lnTo>
                  <a:lnTo>
                    <a:pt x="26" y="0"/>
                  </a:lnTo>
                  <a:lnTo>
                    <a:pt x="59" y="7"/>
                  </a:lnTo>
                  <a:lnTo>
                    <a:pt x="69" y="6"/>
                  </a:lnTo>
                  <a:lnTo>
                    <a:pt x="79" y="6"/>
                  </a:lnTo>
                  <a:lnTo>
                    <a:pt x="88" y="7"/>
                  </a:lnTo>
                  <a:lnTo>
                    <a:pt x="119" y="19"/>
                  </a:lnTo>
                  <a:lnTo>
                    <a:pt x="122" y="26"/>
                  </a:lnTo>
                  <a:lnTo>
                    <a:pt x="122" y="30"/>
                  </a:lnTo>
                  <a:lnTo>
                    <a:pt x="115" y="33"/>
                  </a:lnTo>
                  <a:lnTo>
                    <a:pt x="76" y="28"/>
                  </a:lnTo>
                  <a:lnTo>
                    <a:pt x="52" y="2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32" name="Freeform 566">
              <a:extLst>
                <a:ext uri="{FF2B5EF4-FFF2-40B4-BE49-F238E27FC236}">
                  <a16:creationId xmlns:a16="http://schemas.microsoft.com/office/drawing/2014/main" id="{05695D46-63CD-4FEA-BB21-3F935344751D}"/>
                </a:ext>
              </a:extLst>
            </p:cNvPr>
            <p:cNvSpPr>
              <a:spLocks/>
            </p:cNvSpPr>
            <p:nvPr/>
          </p:nvSpPr>
          <p:spPr bwMode="auto">
            <a:xfrm>
              <a:off x="4528" y="2807"/>
              <a:ext cx="55" cy="27"/>
            </a:xfrm>
            <a:custGeom>
              <a:avLst/>
              <a:gdLst>
                <a:gd name="T0" fmla="*/ 14 w 65"/>
                <a:gd name="T1" fmla="*/ 23 h 29"/>
                <a:gd name="T2" fmla="*/ 0 w 65"/>
                <a:gd name="T3" fmla="*/ 26 h 29"/>
                <a:gd name="T4" fmla="*/ 1 w 65"/>
                <a:gd name="T5" fmla="*/ 18 h 29"/>
                <a:gd name="T6" fmla="*/ 9 w 65"/>
                <a:gd name="T7" fmla="*/ 10 h 29"/>
                <a:gd name="T8" fmla="*/ 16 w 65"/>
                <a:gd name="T9" fmla="*/ 6 h 29"/>
                <a:gd name="T10" fmla="*/ 23 w 65"/>
                <a:gd name="T11" fmla="*/ 5 h 29"/>
                <a:gd name="T12" fmla="*/ 30 w 65"/>
                <a:gd name="T13" fmla="*/ 5 h 29"/>
                <a:gd name="T14" fmla="*/ 36 w 65"/>
                <a:gd name="T15" fmla="*/ 3 h 29"/>
                <a:gd name="T16" fmla="*/ 44 w 65"/>
                <a:gd name="T17" fmla="*/ 0 h 29"/>
                <a:gd name="T18" fmla="*/ 49 w 65"/>
                <a:gd name="T19" fmla="*/ 0 h 29"/>
                <a:gd name="T20" fmla="*/ 52 w 65"/>
                <a:gd name="T21" fmla="*/ 1 h 29"/>
                <a:gd name="T22" fmla="*/ 54 w 65"/>
                <a:gd name="T23" fmla="*/ 3 h 29"/>
                <a:gd name="T24" fmla="*/ 49 w 65"/>
                <a:gd name="T25" fmla="*/ 6 h 29"/>
                <a:gd name="T26" fmla="*/ 44 w 65"/>
                <a:gd name="T27" fmla="*/ 9 h 29"/>
                <a:gd name="T28" fmla="*/ 37 w 65"/>
                <a:gd name="T29" fmla="*/ 12 h 29"/>
                <a:gd name="T30" fmla="*/ 14 w 65"/>
                <a:gd name="T31" fmla="*/ 23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29"/>
                <a:gd name="T50" fmla="*/ 65 w 65"/>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29">
                  <a:moveTo>
                    <a:pt x="17" y="25"/>
                  </a:moveTo>
                  <a:lnTo>
                    <a:pt x="0" y="28"/>
                  </a:lnTo>
                  <a:lnTo>
                    <a:pt x="1" y="19"/>
                  </a:lnTo>
                  <a:lnTo>
                    <a:pt x="11" y="11"/>
                  </a:lnTo>
                  <a:lnTo>
                    <a:pt x="19" y="6"/>
                  </a:lnTo>
                  <a:lnTo>
                    <a:pt x="27" y="5"/>
                  </a:lnTo>
                  <a:lnTo>
                    <a:pt x="35" y="5"/>
                  </a:lnTo>
                  <a:lnTo>
                    <a:pt x="43" y="3"/>
                  </a:lnTo>
                  <a:lnTo>
                    <a:pt x="52" y="0"/>
                  </a:lnTo>
                  <a:lnTo>
                    <a:pt x="58" y="0"/>
                  </a:lnTo>
                  <a:lnTo>
                    <a:pt x="61" y="1"/>
                  </a:lnTo>
                  <a:lnTo>
                    <a:pt x="64" y="3"/>
                  </a:lnTo>
                  <a:lnTo>
                    <a:pt x="58" y="6"/>
                  </a:lnTo>
                  <a:lnTo>
                    <a:pt x="52" y="10"/>
                  </a:lnTo>
                  <a:lnTo>
                    <a:pt x="44" y="13"/>
                  </a:lnTo>
                  <a:lnTo>
                    <a:pt x="17" y="2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33" name="Freeform 567">
              <a:extLst>
                <a:ext uri="{FF2B5EF4-FFF2-40B4-BE49-F238E27FC236}">
                  <a16:creationId xmlns:a16="http://schemas.microsoft.com/office/drawing/2014/main" id="{BBE33D97-AB70-45AC-A69E-FA1135EF4B49}"/>
                </a:ext>
              </a:extLst>
            </p:cNvPr>
            <p:cNvSpPr>
              <a:spLocks/>
            </p:cNvSpPr>
            <p:nvPr/>
          </p:nvSpPr>
          <p:spPr bwMode="auto">
            <a:xfrm>
              <a:off x="1827" y="2717"/>
              <a:ext cx="164" cy="227"/>
            </a:xfrm>
            <a:custGeom>
              <a:avLst/>
              <a:gdLst>
                <a:gd name="T0" fmla="*/ 67 w 192"/>
                <a:gd name="T1" fmla="*/ 201 h 245"/>
                <a:gd name="T2" fmla="*/ 61 w 192"/>
                <a:gd name="T3" fmla="*/ 181 h 245"/>
                <a:gd name="T4" fmla="*/ 35 w 192"/>
                <a:gd name="T5" fmla="*/ 124 h 245"/>
                <a:gd name="T6" fmla="*/ 8 w 192"/>
                <a:gd name="T7" fmla="*/ 89 h 245"/>
                <a:gd name="T8" fmla="*/ 3 w 192"/>
                <a:gd name="T9" fmla="*/ 80 h 245"/>
                <a:gd name="T10" fmla="*/ 3 w 192"/>
                <a:gd name="T11" fmla="*/ 70 h 245"/>
                <a:gd name="T12" fmla="*/ 3 w 192"/>
                <a:gd name="T13" fmla="*/ 57 h 245"/>
                <a:gd name="T14" fmla="*/ 11 w 192"/>
                <a:gd name="T15" fmla="*/ 57 h 245"/>
                <a:gd name="T16" fmla="*/ 23 w 192"/>
                <a:gd name="T17" fmla="*/ 60 h 245"/>
                <a:gd name="T18" fmla="*/ 30 w 192"/>
                <a:gd name="T19" fmla="*/ 62 h 245"/>
                <a:gd name="T20" fmla="*/ 37 w 192"/>
                <a:gd name="T21" fmla="*/ 48 h 245"/>
                <a:gd name="T22" fmla="*/ 42 w 192"/>
                <a:gd name="T23" fmla="*/ 44 h 245"/>
                <a:gd name="T24" fmla="*/ 67 w 192"/>
                <a:gd name="T25" fmla="*/ 29 h 245"/>
                <a:gd name="T26" fmla="*/ 74 w 192"/>
                <a:gd name="T27" fmla="*/ 4 h 245"/>
                <a:gd name="T28" fmla="*/ 86 w 192"/>
                <a:gd name="T29" fmla="*/ 6 h 245"/>
                <a:gd name="T30" fmla="*/ 108 w 192"/>
                <a:gd name="T31" fmla="*/ 13 h 245"/>
                <a:gd name="T32" fmla="*/ 113 w 192"/>
                <a:gd name="T33" fmla="*/ 21 h 245"/>
                <a:gd name="T34" fmla="*/ 118 w 192"/>
                <a:gd name="T35" fmla="*/ 30 h 245"/>
                <a:gd name="T36" fmla="*/ 143 w 192"/>
                <a:gd name="T37" fmla="*/ 34 h 245"/>
                <a:gd name="T38" fmla="*/ 142 w 192"/>
                <a:gd name="T39" fmla="*/ 54 h 245"/>
                <a:gd name="T40" fmla="*/ 149 w 192"/>
                <a:gd name="T41" fmla="*/ 60 h 245"/>
                <a:gd name="T42" fmla="*/ 140 w 192"/>
                <a:gd name="T43" fmla="*/ 57 h 245"/>
                <a:gd name="T44" fmla="*/ 124 w 192"/>
                <a:gd name="T45" fmla="*/ 62 h 245"/>
                <a:gd name="T46" fmla="*/ 110 w 192"/>
                <a:gd name="T47" fmla="*/ 73 h 245"/>
                <a:gd name="T48" fmla="*/ 108 w 192"/>
                <a:gd name="T49" fmla="*/ 85 h 245"/>
                <a:gd name="T50" fmla="*/ 100 w 192"/>
                <a:gd name="T51" fmla="*/ 101 h 245"/>
                <a:gd name="T52" fmla="*/ 106 w 192"/>
                <a:gd name="T53" fmla="*/ 119 h 245"/>
                <a:gd name="T54" fmla="*/ 105 w 192"/>
                <a:gd name="T55" fmla="*/ 122 h 245"/>
                <a:gd name="T56" fmla="*/ 113 w 192"/>
                <a:gd name="T57" fmla="*/ 121 h 245"/>
                <a:gd name="T58" fmla="*/ 116 w 192"/>
                <a:gd name="T59" fmla="*/ 126 h 245"/>
                <a:gd name="T60" fmla="*/ 129 w 192"/>
                <a:gd name="T61" fmla="*/ 128 h 245"/>
                <a:gd name="T62" fmla="*/ 140 w 192"/>
                <a:gd name="T63" fmla="*/ 120 h 245"/>
                <a:gd name="T64" fmla="*/ 140 w 192"/>
                <a:gd name="T65" fmla="*/ 145 h 245"/>
                <a:gd name="T66" fmla="*/ 152 w 192"/>
                <a:gd name="T67" fmla="*/ 147 h 245"/>
                <a:gd name="T68" fmla="*/ 161 w 192"/>
                <a:gd name="T69" fmla="*/ 170 h 245"/>
                <a:gd name="T70" fmla="*/ 160 w 192"/>
                <a:gd name="T71" fmla="*/ 191 h 245"/>
                <a:gd name="T72" fmla="*/ 163 w 192"/>
                <a:gd name="T73" fmla="*/ 199 h 245"/>
                <a:gd name="T74" fmla="*/ 151 w 192"/>
                <a:gd name="T75" fmla="*/ 208 h 245"/>
                <a:gd name="T76" fmla="*/ 127 w 192"/>
                <a:gd name="T77" fmla="*/ 221 h 245"/>
                <a:gd name="T78" fmla="*/ 108 w 192"/>
                <a:gd name="T79" fmla="*/ 226 h 245"/>
                <a:gd name="T80" fmla="*/ 74 w 192"/>
                <a:gd name="T81" fmla="*/ 208 h 2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245"/>
                <a:gd name="T125" fmla="*/ 192 w 192"/>
                <a:gd name="T126" fmla="*/ 245 h 2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245">
                  <a:moveTo>
                    <a:pt x="87" y="224"/>
                  </a:moveTo>
                  <a:lnTo>
                    <a:pt x="78" y="217"/>
                  </a:lnTo>
                  <a:lnTo>
                    <a:pt x="74" y="209"/>
                  </a:lnTo>
                  <a:lnTo>
                    <a:pt x="71" y="195"/>
                  </a:lnTo>
                  <a:lnTo>
                    <a:pt x="47" y="147"/>
                  </a:lnTo>
                  <a:lnTo>
                    <a:pt x="41" y="134"/>
                  </a:lnTo>
                  <a:lnTo>
                    <a:pt x="30" y="120"/>
                  </a:lnTo>
                  <a:lnTo>
                    <a:pt x="9" y="96"/>
                  </a:lnTo>
                  <a:lnTo>
                    <a:pt x="4" y="91"/>
                  </a:lnTo>
                  <a:lnTo>
                    <a:pt x="3" y="86"/>
                  </a:lnTo>
                  <a:lnTo>
                    <a:pt x="5" y="83"/>
                  </a:lnTo>
                  <a:lnTo>
                    <a:pt x="3" y="76"/>
                  </a:lnTo>
                  <a:lnTo>
                    <a:pt x="0" y="74"/>
                  </a:lnTo>
                  <a:lnTo>
                    <a:pt x="3" y="62"/>
                  </a:lnTo>
                  <a:lnTo>
                    <a:pt x="11" y="61"/>
                  </a:lnTo>
                  <a:lnTo>
                    <a:pt x="13" y="62"/>
                  </a:lnTo>
                  <a:lnTo>
                    <a:pt x="16" y="66"/>
                  </a:lnTo>
                  <a:lnTo>
                    <a:pt x="27" y="65"/>
                  </a:lnTo>
                  <a:lnTo>
                    <a:pt x="31" y="67"/>
                  </a:lnTo>
                  <a:lnTo>
                    <a:pt x="35" y="67"/>
                  </a:lnTo>
                  <a:lnTo>
                    <a:pt x="38" y="62"/>
                  </a:lnTo>
                  <a:lnTo>
                    <a:pt x="43" y="52"/>
                  </a:lnTo>
                  <a:lnTo>
                    <a:pt x="47" y="47"/>
                  </a:lnTo>
                  <a:lnTo>
                    <a:pt x="49" y="47"/>
                  </a:lnTo>
                  <a:lnTo>
                    <a:pt x="66" y="42"/>
                  </a:lnTo>
                  <a:lnTo>
                    <a:pt x="78" y="31"/>
                  </a:lnTo>
                  <a:lnTo>
                    <a:pt x="88" y="13"/>
                  </a:lnTo>
                  <a:lnTo>
                    <a:pt x="87" y="4"/>
                  </a:lnTo>
                  <a:lnTo>
                    <a:pt x="87" y="0"/>
                  </a:lnTo>
                  <a:lnTo>
                    <a:pt x="101" y="6"/>
                  </a:lnTo>
                  <a:lnTo>
                    <a:pt x="115" y="10"/>
                  </a:lnTo>
                  <a:lnTo>
                    <a:pt x="126" y="14"/>
                  </a:lnTo>
                  <a:lnTo>
                    <a:pt x="133" y="21"/>
                  </a:lnTo>
                  <a:lnTo>
                    <a:pt x="132" y="23"/>
                  </a:lnTo>
                  <a:lnTo>
                    <a:pt x="133" y="28"/>
                  </a:lnTo>
                  <a:lnTo>
                    <a:pt x="138" y="32"/>
                  </a:lnTo>
                  <a:lnTo>
                    <a:pt x="149" y="35"/>
                  </a:lnTo>
                  <a:lnTo>
                    <a:pt x="167" y="37"/>
                  </a:lnTo>
                  <a:lnTo>
                    <a:pt x="174" y="43"/>
                  </a:lnTo>
                  <a:lnTo>
                    <a:pt x="166" y="58"/>
                  </a:lnTo>
                  <a:lnTo>
                    <a:pt x="174" y="59"/>
                  </a:lnTo>
                  <a:lnTo>
                    <a:pt x="174" y="65"/>
                  </a:lnTo>
                  <a:lnTo>
                    <a:pt x="166" y="65"/>
                  </a:lnTo>
                  <a:lnTo>
                    <a:pt x="164" y="62"/>
                  </a:lnTo>
                  <a:lnTo>
                    <a:pt x="156" y="65"/>
                  </a:lnTo>
                  <a:lnTo>
                    <a:pt x="145" y="67"/>
                  </a:lnTo>
                  <a:lnTo>
                    <a:pt x="137" y="71"/>
                  </a:lnTo>
                  <a:lnTo>
                    <a:pt x="129" y="79"/>
                  </a:lnTo>
                  <a:lnTo>
                    <a:pt x="128" y="85"/>
                  </a:lnTo>
                  <a:lnTo>
                    <a:pt x="126" y="92"/>
                  </a:lnTo>
                  <a:lnTo>
                    <a:pt x="119" y="100"/>
                  </a:lnTo>
                  <a:lnTo>
                    <a:pt x="117" y="109"/>
                  </a:lnTo>
                  <a:lnTo>
                    <a:pt x="119" y="121"/>
                  </a:lnTo>
                  <a:lnTo>
                    <a:pt x="124" y="128"/>
                  </a:lnTo>
                  <a:lnTo>
                    <a:pt x="125" y="131"/>
                  </a:lnTo>
                  <a:lnTo>
                    <a:pt x="123" y="132"/>
                  </a:lnTo>
                  <a:lnTo>
                    <a:pt x="128" y="131"/>
                  </a:lnTo>
                  <a:lnTo>
                    <a:pt x="132" y="131"/>
                  </a:lnTo>
                  <a:lnTo>
                    <a:pt x="135" y="134"/>
                  </a:lnTo>
                  <a:lnTo>
                    <a:pt x="136" y="136"/>
                  </a:lnTo>
                  <a:lnTo>
                    <a:pt x="141" y="137"/>
                  </a:lnTo>
                  <a:lnTo>
                    <a:pt x="151" y="138"/>
                  </a:lnTo>
                  <a:lnTo>
                    <a:pt x="157" y="136"/>
                  </a:lnTo>
                  <a:lnTo>
                    <a:pt x="164" y="129"/>
                  </a:lnTo>
                  <a:lnTo>
                    <a:pt x="164" y="154"/>
                  </a:lnTo>
                  <a:lnTo>
                    <a:pt x="164" y="156"/>
                  </a:lnTo>
                  <a:lnTo>
                    <a:pt x="171" y="159"/>
                  </a:lnTo>
                  <a:lnTo>
                    <a:pt x="178" y="159"/>
                  </a:lnTo>
                  <a:lnTo>
                    <a:pt x="188" y="176"/>
                  </a:lnTo>
                  <a:lnTo>
                    <a:pt x="189" y="184"/>
                  </a:lnTo>
                  <a:lnTo>
                    <a:pt x="187" y="193"/>
                  </a:lnTo>
                  <a:lnTo>
                    <a:pt x="187" y="206"/>
                  </a:lnTo>
                  <a:lnTo>
                    <a:pt x="191" y="211"/>
                  </a:lnTo>
                  <a:lnTo>
                    <a:pt x="191" y="215"/>
                  </a:lnTo>
                  <a:lnTo>
                    <a:pt x="187" y="221"/>
                  </a:lnTo>
                  <a:lnTo>
                    <a:pt x="177" y="224"/>
                  </a:lnTo>
                  <a:lnTo>
                    <a:pt x="164" y="232"/>
                  </a:lnTo>
                  <a:lnTo>
                    <a:pt x="149" y="238"/>
                  </a:lnTo>
                  <a:lnTo>
                    <a:pt x="137" y="244"/>
                  </a:lnTo>
                  <a:lnTo>
                    <a:pt x="127" y="244"/>
                  </a:lnTo>
                  <a:lnTo>
                    <a:pt x="99" y="228"/>
                  </a:lnTo>
                  <a:lnTo>
                    <a:pt x="87" y="22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34" name="Freeform 568">
              <a:extLst>
                <a:ext uri="{FF2B5EF4-FFF2-40B4-BE49-F238E27FC236}">
                  <a16:creationId xmlns:a16="http://schemas.microsoft.com/office/drawing/2014/main" id="{EBA0A697-7F10-44E1-922C-598626243F41}"/>
                </a:ext>
              </a:extLst>
            </p:cNvPr>
            <p:cNvSpPr>
              <a:spLocks/>
            </p:cNvSpPr>
            <p:nvPr/>
          </p:nvSpPr>
          <p:spPr bwMode="auto">
            <a:xfrm>
              <a:off x="1830" y="2701"/>
              <a:ext cx="74" cy="79"/>
            </a:xfrm>
            <a:custGeom>
              <a:avLst/>
              <a:gdLst>
                <a:gd name="T0" fmla="*/ 9 w 87"/>
                <a:gd name="T1" fmla="*/ 72 h 85"/>
                <a:gd name="T2" fmla="*/ 9 w 87"/>
                <a:gd name="T3" fmla="*/ 67 h 85"/>
                <a:gd name="T4" fmla="*/ 4 w 87"/>
                <a:gd name="T5" fmla="*/ 67 h 85"/>
                <a:gd name="T6" fmla="*/ 2 w 87"/>
                <a:gd name="T7" fmla="*/ 65 h 85"/>
                <a:gd name="T8" fmla="*/ 0 w 87"/>
                <a:gd name="T9" fmla="*/ 61 h 85"/>
                <a:gd name="T10" fmla="*/ 3 w 87"/>
                <a:gd name="T11" fmla="*/ 49 h 85"/>
                <a:gd name="T12" fmla="*/ 12 w 87"/>
                <a:gd name="T13" fmla="*/ 40 h 85"/>
                <a:gd name="T14" fmla="*/ 25 w 87"/>
                <a:gd name="T15" fmla="*/ 32 h 85"/>
                <a:gd name="T16" fmla="*/ 27 w 87"/>
                <a:gd name="T17" fmla="*/ 20 h 85"/>
                <a:gd name="T18" fmla="*/ 31 w 87"/>
                <a:gd name="T19" fmla="*/ 15 h 85"/>
                <a:gd name="T20" fmla="*/ 35 w 87"/>
                <a:gd name="T21" fmla="*/ 12 h 85"/>
                <a:gd name="T22" fmla="*/ 35 w 87"/>
                <a:gd name="T23" fmla="*/ 7 h 85"/>
                <a:gd name="T24" fmla="*/ 35 w 87"/>
                <a:gd name="T25" fmla="*/ 2 h 85"/>
                <a:gd name="T26" fmla="*/ 35 w 87"/>
                <a:gd name="T27" fmla="*/ 0 h 85"/>
                <a:gd name="T28" fmla="*/ 60 w 87"/>
                <a:gd name="T29" fmla="*/ 5 h 85"/>
                <a:gd name="T30" fmla="*/ 60 w 87"/>
                <a:gd name="T31" fmla="*/ 5 h 85"/>
                <a:gd name="T32" fmla="*/ 71 w 87"/>
                <a:gd name="T33" fmla="*/ 15 h 85"/>
                <a:gd name="T34" fmla="*/ 73 w 87"/>
                <a:gd name="T35" fmla="*/ 27 h 85"/>
                <a:gd name="T36" fmla="*/ 63 w 87"/>
                <a:gd name="T37" fmla="*/ 45 h 85"/>
                <a:gd name="T38" fmla="*/ 53 w 87"/>
                <a:gd name="T39" fmla="*/ 55 h 85"/>
                <a:gd name="T40" fmla="*/ 39 w 87"/>
                <a:gd name="T41" fmla="*/ 59 h 85"/>
                <a:gd name="T42" fmla="*/ 37 w 87"/>
                <a:gd name="T43" fmla="*/ 59 h 85"/>
                <a:gd name="T44" fmla="*/ 33 w 87"/>
                <a:gd name="T45" fmla="*/ 63 h 85"/>
                <a:gd name="T46" fmla="*/ 29 w 87"/>
                <a:gd name="T47" fmla="*/ 73 h 85"/>
                <a:gd name="T48" fmla="*/ 27 w 87"/>
                <a:gd name="T49" fmla="*/ 78 h 85"/>
                <a:gd name="T50" fmla="*/ 22 w 87"/>
                <a:gd name="T51" fmla="*/ 78 h 85"/>
                <a:gd name="T52" fmla="*/ 20 w 87"/>
                <a:gd name="T53" fmla="*/ 75 h 85"/>
                <a:gd name="T54" fmla="*/ 10 w 87"/>
                <a:gd name="T55" fmla="*/ 76 h 85"/>
                <a:gd name="T56" fmla="*/ 9 w 87"/>
                <a:gd name="T57" fmla="*/ 72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7"/>
                <a:gd name="T88" fmla="*/ 0 h 85"/>
                <a:gd name="T89" fmla="*/ 87 w 87"/>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7" h="85">
                  <a:moveTo>
                    <a:pt x="10" y="78"/>
                  </a:moveTo>
                  <a:lnTo>
                    <a:pt x="10" y="72"/>
                  </a:lnTo>
                  <a:lnTo>
                    <a:pt x="5" y="72"/>
                  </a:lnTo>
                  <a:lnTo>
                    <a:pt x="2" y="70"/>
                  </a:lnTo>
                  <a:lnTo>
                    <a:pt x="0" y="66"/>
                  </a:lnTo>
                  <a:lnTo>
                    <a:pt x="4" y="53"/>
                  </a:lnTo>
                  <a:lnTo>
                    <a:pt x="14" y="43"/>
                  </a:lnTo>
                  <a:lnTo>
                    <a:pt x="29" y="34"/>
                  </a:lnTo>
                  <a:lnTo>
                    <a:pt x="32" y="21"/>
                  </a:lnTo>
                  <a:lnTo>
                    <a:pt x="37" y="16"/>
                  </a:lnTo>
                  <a:lnTo>
                    <a:pt x="41" y="13"/>
                  </a:lnTo>
                  <a:lnTo>
                    <a:pt x="41" y="8"/>
                  </a:lnTo>
                  <a:lnTo>
                    <a:pt x="41" y="2"/>
                  </a:lnTo>
                  <a:lnTo>
                    <a:pt x="41" y="0"/>
                  </a:lnTo>
                  <a:lnTo>
                    <a:pt x="70" y="5"/>
                  </a:lnTo>
                  <a:lnTo>
                    <a:pt x="71" y="5"/>
                  </a:lnTo>
                  <a:lnTo>
                    <a:pt x="83" y="16"/>
                  </a:lnTo>
                  <a:lnTo>
                    <a:pt x="86" y="29"/>
                  </a:lnTo>
                  <a:lnTo>
                    <a:pt x="74" y="48"/>
                  </a:lnTo>
                  <a:lnTo>
                    <a:pt x="62" y="59"/>
                  </a:lnTo>
                  <a:lnTo>
                    <a:pt x="46" y="63"/>
                  </a:lnTo>
                  <a:lnTo>
                    <a:pt x="43" y="63"/>
                  </a:lnTo>
                  <a:lnTo>
                    <a:pt x="39" y="68"/>
                  </a:lnTo>
                  <a:lnTo>
                    <a:pt x="34" y="79"/>
                  </a:lnTo>
                  <a:lnTo>
                    <a:pt x="32" y="84"/>
                  </a:lnTo>
                  <a:lnTo>
                    <a:pt x="26" y="84"/>
                  </a:lnTo>
                  <a:lnTo>
                    <a:pt x="24" y="81"/>
                  </a:lnTo>
                  <a:lnTo>
                    <a:pt x="12" y="82"/>
                  </a:lnTo>
                  <a:lnTo>
                    <a:pt x="10" y="7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35" name="Freeform 569">
              <a:extLst>
                <a:ext uri="{FF2B5EF4-FFF2-40B4-BE49-F238E27FC236}">
                  <a16:creationId xmlns:a16="http://schemas.microsoft.com/office/drawing/2014/main" id="{E77A4375-2F6F-41CD-932A-1C505831B647}"/>
                </a:ext>
              </a:extLst>
            </p:cNvPr>
            <p:cNvSpPr>
              <a:spLocks/>
            </p:cNvSpPr>
            <p:nvPr/>
          </p:nvSpPr>
          <p:spPr bwMode="auto">
            <a:xfrm>
              <a:off x="1765" y="2541"/>
              <a:ext cx="49" cy="64"/>
            </a:xfrm>
            <a:custGeom>
              <a:avLst/>
              <a:gdLst>
                <a:gd name="T0" fmla="*/ 48 w 58"/>
                <a:gd name="T1" fmla="*/ 63 h 69"/>
                <a:gd name="T2" fmla="*/ 41 w 58"/>
                <a:gd name="T3" fmla="*/ 56 h 69"/>
                <a:gd name="T4" fmla="*/ 39 w 58"/>
                <a:gd name="T5" fmla="*/ 51 h 69"/>
                <a:gd name="T6" fmla="*/ 39 w 58"/>
                <a:gd name="T7" fmla="*/ 46 h 69"/>
                <a:gd name="T8" fmla="*/ 41 w 58"/>
                <a:gd name="T9" fmla="*/ 42 h 69"/>
                <a:gd name="T10" fmla="*/ 42 w 58"/>
                <a:gd name="T11" fmla="*/ 39 h 69"/>
                <a:gd name="T12" fmla="*/ 43 w 58"/>
                <a:gd name="T13" fmla="*/ 32 h 69"/>
                <a:gd name="T14" fmla="*/ 43 w 58"/>
                <a:gd name="T15" fmla="*/ 23 h 69"/>
                <a:gd name="T16" fmla="*/ 46 w 58"/>
                <a:gd name="T17" fmla="*/ 15 h 69"/>
                <a:gd name="T18" fmla="*/ 48 w 58"/>
                <a:gd name="T19" fmla="*/ 9 h 69"/>
                <a:gd name="T20" fmla="*/ 48 w 58"/>
                <a:gd name="T21" fmla="*/ 2 h 69"/>
                <a:gd name="T22" fmla="*/ 48 w 58"/>
                <a:gd name="T23" fmla="*/ 0 h 69"/>
                <a:gd name="T24" fmla="*/ 41 w 58"/>
                <a:gd name="T25" fmla="*/ 0 h 69"/>
                <a:gd name="T26" fmla="*/ 33 w 58"/>
                <a:gd name="T27" fmla="*/ 1 h 69"/>
                <a:gd name="T28" fmla="*/ 30 w 58"/>
                <a:gd name="T29" fmla="*/ 1 h 69"/>
                <a:gd name="T30" fmla="*/ 27 w 58"/>
                <a:gd name="T31" fmla="*/ 7 h 69"/>
                <a:gd name="T32" fmla="*/ 25 w 58"/>
                <a:gd name="T33" fmla="*/ 13 h 69"/>
                <a:gd name="T34" fmla="*/ 19 w 58"/>
                <a:gd name="T35" fmla="*/ 20 h 69"/>
                <a:gd name="T36" fmla="*/ 15 w 58"/>
                <a:gd name="T37" fmla="*/ 21 h 69"/>
                <a:gd name="T38" fmla="*/ 12 w 58"/>
                <a:gd name="T39" fmla="*/ 22 h 69"/>
                <a:gd name="T40" fmla="*/ 12 w 58"/>
                <a:gd name="T41" fmla="*/ 25 h 69"/>
                <a:gd name="T42" fmla="*/ 11 w 58"/>
                <a:gd name="T43" fmla="*/ 30 h 69"/>
                <a:gd name="T44" fmla="*/ 8 w 58"/>
                <a:gd name="T45" fmla="*/ 33 h 69"/>
                <a:gd name="T46" fmla="*/ 6 w 58"/>
                <a:gd name="T47" fmla="*/ 34 h 69"/>
                <a:gd name="T48" fmla="*/ 3 w 58"/>
                <a:gd name="T49" fmla="*/ 36 h 69"/>
                <a:gd name="T50" fmla="*/ 4 w 58"/>
                <a:gd name="T51" fmla="*/ 37 h 69"/>
                <a:gd name="T52" fmla="*/ 4 w 58"/>
                <a:gd name="T53" fmla="*/ 39 h 69"/>
                <a:gd name="T54" fmla="*/ 1 w 58"/>
                <a:gd name="T55" fmla="*/ 40 h 69"/>
                <a:gd name="T56" fmla="*/ 0 w 58"/>
                <a:gd name="T57" fmla="*/ 39 h 69"/>
                <a:gd name="T58" fmla="*/ 0 w 58"/>
                <a:gd name="T59" fmla="*/ 41 h 69"/>
                <a:gd name="T60" fmla="*/ 7 w 58"/>
                <a:gd name="T61" fmla="*/ 47 h 69"/>
                <a:gd name="T62" fmla="*/ 12 w 58"/>
                <a:gd name="T63" fmla="*/ 58 h 69"/>
                <a:gd name="T64" fmla="*/ 17 w 58"/>
                <a:gd name="T65" fmla="*/ 58 h 69"/>
                <a:gd name="T66" fmla="*/ 24 w 58"/>
                <a:gd name="T67" fmla="*/ 59 h 69"/>
                <a:gd name="T68" fmla="*/ 28 w 58"/>
                <a:gd name="T69" fmla="*/ 59 h 69"/>
                <a:gd name="T70" fmla="*/ 35 w 58"/>
                <a:gd name="T71" fmla="*/ 59 h 69"/>
                <a:gd name="T72" fmla="*/ 43 w 58"/>
                <a:gd name="T73" fmla="*/ 63 h 69"/>
                <a:gd name="T74" fmla="*/ 48 w 58"/>
                <a:gd name="T75" fmla="*/ 63 h 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69"/>
                <a:gd name="T116" fmla="*/ 58 w 58"/>
                <a:gd name="T117" fmla="*/ 69 h 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69">
                  <a:moveTo>
                    <a:pt x="57" y="68"/>
                  </a:moveTo>
                  <a:lnTo>
                    <a:pt x="49" y="60"/>
                  </a:lnTo>
                  <a:lnTo>
                    <a:pt x="46" y="55"/>
                  </a:lnTo>
                  <a:lnTo>
                    <a:pt x="46" y="50"/>
                  </a:lnTo>
                  <a:lnTo>
                    <a:pt x="49" y="45"/>
                  </a:lnTo>
                  <a:lnTo>
                    <a:pt x="50" y="42"/>
                  </a:lnTo>
                  <a:lnTo>
                    <a:pt x="51" y="35"/>
                  </a:lnTo>
                  <a:lnTo>
                    <a:pt x="51" y="25"/>
                  </a:lnTo>
                  <a:lnTo>
                    <a:pt x="54" y="16"/>
                  </a:lnTo>
                  <a:lnTo>
                    <a:pt x="57" y="10"/>
                  </a:lnTo>
                  <a:lnTo>
                    <a:pt x="57" y="2"/>
                  </a:lnTo>
                  <a:lnTo>
                    <a:pt x="57" y="0"/>
                  </a:lnTo>
                  <a:lnTo>
                    <a:pt x="49" y="0"/>
                  </a:lnTo>
                  <a:lnTo>
                    <a:pt x="39" y="1"/>
                  </a:lnTo>
                  <a:lnTo>
                    <a:pt x="36" y="1"/>
                  </a:lnTo>
                  <a:lnTo>
                    <a:pt x="32" y="8"/>
                  </a:lnTo>
                  <a:lnTo>
                    <a:pt x="30" y="14"/>
                  </a:lnTo>
                  <a:lnTo>
                    <a:pt x="22" y="22"/>
                  </a:lnTo>
                  <a:lnTo>
                    <a:pt x="18" y="23"/>
                  </a:lnTo>
                  <a:lnTo>
                    <a:pt x="14" y="24"/>
                  </a:lnTo>
                  <a:lnTo>
                    <a:pt x="14" y="27"/>
                  </a:lnTo>
                  <a:lnTo>
                    <a:pt x="13" y="32"/>
                  </a:lnTo>
                  <a:lnTo>
                    <a:pt x="10" y="36"/>
                  </a:lnTo>
                  <a:lnTo>
                    <a:pt x="7" y="37"/>
                  </a:lnTo>
                  <a:lnTo>
                    <a:pt x="4" y="39"/>
                  </a:lnTo>
                  <a:lnTo>
                    <a:pt x="5" y="40"/>
                  </a:lnTo>
                  <a:lnTo>
                    <a:pt x="5" y="42"/>
                  </a:lnTo>
                  <a:lnTo>
                    <a:pt x="1" y="43"/>
                  </a:lnTo>
                  <a:lnTo>
                    <a:pt x="0" y="42"/>
                  </a:lnTo>
                  <a:lnTo>
                    <a:pt x="0" y="44"/>
                  </a:lnTo>
                  <a:lnTo>
                    <a:pt x="8" y="51"/>
                  </a:lnTo>
                  <a:lnTo>
                    <a:pt x="14" y="62"/>
                  </a:lnTo>
                  <a:lnTo>
                    <a:pt x="20" y="62"/>
                  </a:lnTo>
                  <a:lnTo>
                    <a:pt x="28" y="64"/>
                  </a:lnTo>
                  <a:lnTo>
                    <a:pt x="33" y="64"/>
                  </a:lnTo>
                  <a:lnTo>
                    <a:pt x="42" y="64"/>
                  </a:lnTo>
                  <a:lnTo>
                    <a:pt x="51" y="68"/>
                  </a:lnTo>
                  <a:lnTo>
                    <a:pt x="57" y="6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36" name="Freeform 570">
              <a:extLst>
                <a:ext uri="{FF2B5EF4-FFF2-40B4-BE49-F238E27FC236}">
                  <a16:creationId xmlns:a16="http://schemas.microsoft.com/office/drawing/2014/main" id="{2B02FB02-F5F3-475C-A81A-0E0A40CAAB33}"/>
                </a:ext>
              </a:extLst>
            </p:cNvPr>
            <p:cNvSpPr>
              <a:spLocks/>
            </p:cNvSpPr>
            <p:nvPr/>
          </p:nvSpPr>
          <p:spPr bwMode="auto">
            <a:xfrm>
              <a:off x="1710" y="2496"/>
              <a:ext cx="55" cy="70"/>
            </a:xfrm>
            <a:custGeom>
              <a:avLst/>
              <a:gdLst>
                <a:gd name="T0" fmla="*/ 54 w 64"/>
                <a:gd name="T1" fmla="*/ 36 h 76"/>
                <a:gd name="T2" fmla="*/ 51 w 64"/>
                <a:gd name="T3" fmla="*/ 42 h 76"/>
                <a:gd name="T4" fmla="*/ 42 w 64"/>
                <a:gd name="T5" fmla="*/ 48 h 76"/>
                <a:gd name="T6" fmla="*/ 40 w 64"/>
                <a:gd name="T7" fmla="*/ 49 h 76"/>
                <a:gd name="T8" fmla="*/ 36 w 64"/>
                <a:gd name="T9" fmla="*/ 53 h 76"/>
                <a:gd name="T10" fmla="*/ 29 w 64"/>
                <a:gd name="T11" fmla="*/ 57 h 76"/>
                <a:gd name="T12" fmla="*/ 21 w 64"/>
                <a:gd name="T13" fmla="*/ 64 h 76"/>
                <a:gd name="T14" fmla="*/ 14 w 64"/>
                <a:gd name="T15" fmla="*/ 69 h 76"/>
                <a:gd name="T16" fmla="*/ 3 w 64"/>
                <a:gd name="T17" fmla="*/ 57 h 76"/>
                <a:gd name="T18" fmla="*/ 0 w 64"/>
                <a:gd name="T19" fmla="*/ 51 h 76"/>
                <a:gd name="T20" fmla="*/ 2 w 64"/>
                <a:gd name="T21" fmla="*/ 46 h 76"/>
                <a:gd name="T22" fmla="*/ 6 w 64"/>
                <a:gd name="T23" fmla="*/ 39 h 76"/>
                <a:gd name="T24" fmla="*/ 7 w 64"/>
                <a:gd name="T25" fmla="*/ 36 h 76"/>
                <a:gd name="T26" fmla="*/ 4 w 64"/>
                <a:gd name="T27" fmla="*/ 31 h 76"/>
                <a:gd name="T28" fmla="*/ 4 w 64"/>
                <a:gd name="T29" fmla="*/ 28 h 76"/>
                <a:gd name="T30" fmla="*/ 7 w 64"/>
                <a:gd name="T31" fmla="*/ 26 h 76"/>
                <a:gd name="T32" fmla="*/ 29 w 64"/>
                <a:gd name="T33" fmla="*/ 25 h 76"/>
                <a:gd name="T34" fmla="*/ 29 w 64"/>
                <a:gd name="T35" fmla="*/ 18 h 76"/>
                <a:gd name="T36" fmla="*/ 21 w 64"/>
                <a:gd name="T37" fmla="*/ 6 h 76"/>
                <a:gd name="T38" fmla="*/ 22 w 64"/>
                <a:gd name="T39" fmla="*/ 6 h 76"/>
                <a:gd name="T40" fmla="*/ 22 w 64"/>
                <a:gd name="T41" fmla="*/ 0 h 76"/>
                <a:gd name="T42" fmla="*/ 42 w 64"/>
                <a:gd name="T43" fmla="*/ 0 h 76"/>
                <a:gd name="T44" fmla="*/ 42 w 64"/>
                <a:gd name="T45" fmla="*/ 2 h 76"/>
                <a:gd name="T46" fmla="*/ 42 w 64"/>
                <a:gd name="T47" fmla="*/ 29 h 76"/>
                <a:gd name="T48" fmla="*/ 48 w 64"/>
                <a:gd name="T49" fmla="*/ 29 h 76"/>
                <a:gd name="T50" fmla="*/ 48 w 64"/>
                <a:gd name="T51" fmla="*/ 33 h 76"/>
                <a:gd name="T52" fmla="*/ 54 w 64"/>
                <a:gd name="T53" fmla="*/ 36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76"/>
                <a:gd name="T83" fmla="*/ 64 w 64"/>
                <a:gd name="T84" fmla="*/ 76 h 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 h="76">
                  <a:moveTo>
                    <a:pt x="63" y="39"/>
                  </a:moveTo>
                  <a:lnTo>
                    <a:pt x="59" y="46"/>
                  </a:lnTo>
                  <a:lnTo>
                    <a:pt x="49" y="52"/>
                  </a:lnTo>
                  <a:lnTo>
                    <a:pt x="47" y="53"/>
                  </a:lnTo>
                  <a:lnTo>
                    <a:pt x="42" y="57"/>
                  </a:lnTo>
                  <a:lnTo>
                    <a:pt x="34" y="62"/>
                  </a:lnTo>
                  <a:lnTo>
                    <a:pt x="24" y="69"/>
                  </a:lnTo>
                  <a:lnTo>
                    <a:pt x="16" y="75"/>
                  </a:lnTo>
                  <a:lnTo>
                    <a:pt x="3" y="62"/>
                  </a:lnTo>
                  <a:lnTo>
                    <a:pt x="0" y="55"/>
                  </a:lnTo>
                  <a:lnTo>
                    <a:pt x="2" y="50"/>
                  </a:lnTo>
                  <a:lnTo>
                    <a:pt x="7" y="42"/>
                  </a:lnTo>
                  <a:lnTo>
                    <a:pt x="8" y="39"/>
                  </a:lnTo>
                  <a:lnTo>
                    <a:pt x="5" y="34"/>
                  </a:lnTo>
                  <a:lnTo>
                    <a:pt x="5" y="30"/>
                  </a:lnTo>
                  <a:lnTo>
                    <a:pt x="8" y="28"/>
                  </a:lnTo>
                  <a:lnTo>
                    <a:pt x="34" y="27"/>
                  </a:lnTo>
                  <a:lnTo>
                    <a:pt x="34" y="19"/>
                  </a:lnTo>
                  <a:lnTo>
                    <a:pt x="24" y="7"/>
                  </a:lnTo>
                  <a:lnTo>
                    <a:pt x="26" y="7"/>
                  </a:lnTo>
                  <a:lnTo>
                    <a:pt x="26" y="0"/>
                  </a:lnTo>
                  <a:lnTo>
                    <a:pt x="49" y="0"/>
                  </a:lnTo>
                  <a:lnTo>
                    <a:pt x="49" y="2"/>
                  </a:lnTo>
                  <a:lnTo>
                    <a:pt x="49" y="32"/>
                  </a:lnTo>
                  <a:lnTo>
                    <a:pt x="56" y="32"/>
                  </a:lnTo>
                  <a:lnTo>
                    <a:pt x="56" y="36"/>
                  </a:lnTo>
                  <a:lnTo>
                    <a:pt x="63" y="3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37" name="Freeform 571">
              <a:extLst>
                <a:ext uri="{FF2B5EF4-FFF2-40B4-BE49-F238E27FC236}">
                  <a16:creationId xmlns:a16="http://schemas.microsoft.com/office/drawing/2014/main" id="{3E318646-8BC9-404B-AEBC-0E51100C7AFC}"/>
                </a:ext>
              </a:extLst>
            </p:cNvPr>
            <p:cNvSpPr>
              <a:spLocks/>
            </p:cNvSpPr>
            <p:nvPr/>
          </p:nvSpPr>
          <p:spPr bwMode="auto">
            <a:xfrm>
              <a:off x="1753" y="2490"/>
              <a:ext cx="18" cy="38"/>
            </a:xfrm>
            <a:custGeom>
              <a:avLst/>
              <a:gdLst>
                <a:gd name="T0" fmla="*/ 17 w 21"/>
                <a:gd name="T1" fmla="*/ 0 h 41"/>
                <a:gd name="T2" fmla="*/ 11 w 21"/>
                <a:gd name="T3" fmla="*/ 1 h 41"/>
                <a:gd name="T4" fmla="*/ 5 w 21"/>
                <a:gd name="T5" fmla="*/ 5 h 41"/>
                <a:gd name="T6" fmla="*/ 1 w 21"/>
                <a:gd name="T7" fmla="*/ 4 h 41"/>
                <a:gd name="T8" fmla="*/ 0 w 21"/>
                <a:gd name="T9" fmla="*/ 5 h 41"/>
                <a:gd name="T10" fmla="*/ 0 w 21"/>
                <a:gd name="T11" fmla="*/ 6 h 41"/>
                <a:gd name="T12" fmla="*/ 0 w 21"/>
                <a:gd name="T13" fmla="*/ 37 h 41"/>
                <a:gd name="T14" fmla="*/ 8 w 21"/>
                <a:gd name="T15" fmla="*/ 37 h 41"/>
                <a:gd name="T16" fmla="*/ 8 w 21"/>
                <a:gd name="T17" fmla="*/ 35 h 41"/>
                <a:gd name="T18" fmla="*/ 12 w 21"/>
                <a:gd name="T19" fmla="*/ 29 h 41"/>
                <a:gd name="T20" fmla="*/ 11 w 21"/>
                <a:gd name="T21" fmla="*/ 21 h 41"/>
                <a:gd name="T22" fmla="*/ 11 w 21"/>
                <a:gd name="T23" fmla="*/ 10 h 41"/>
                <a:gd name="T24" fmla="*/ 17 w 21"/>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1"/>
                <a:gd name="T41" fmla="*/ 21 w 2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1">
                  <a:moveTo>
                    <a:pt x="20" y="0"/>
                  </a:moveTo>
                  <a:lnTo>
                    <a:pt x="13" y="1"/>
                  </a:lnTo>
                  <a:lnTo>
                    <a:pt x="6" y="5"/>
                  </a:lnTo>
                  <a:lnTo>
                    <a:pt x="1" y="4"/>
                  </a:lnTo>
                  <a:lnTo>
                    <a:pt x="0" y="5"/>
                  </a:lnTo>
                  <a:lnTo>
                    <a:pt x="0" y="7"/>
                  </a:lnTo>
                  <a:lnTo>
                    <a:pt x="0" y="40"/>
                  </a:lnTo>
                  <a:lnTo>
                    <a:pt x="9" y="40"/>
                  </a:lnTo>
                  <a:lnTo>
                    <a:pt x="9" y="38"/>
                  </a:lnTo>
                  <a:lnTo>
                    <a:pt x="14" y="31"/>
                  </a:lnTo>
                  <a:lnTo>
                    <a:pt x="13" y="23"/>
                  </a:lnTo>
                  <a:lnTo>
                    <a:pt x="13" y="11"/>
                  </a:lnTo>
                  <a:lnTo>
                    <a:pt x="20"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38" name="Freeform 572">
              <a:extLst>
                <a:ext uri="{FF2B5EF4-FFF2-40B4-BE49-F238E27FC236}">
                  <a16:creationId xmlns:a16="http://schemas.microsoft.com/office/drawing/2014/main" id="{F6F48978-F0E4-4C88-A4E4-8A87FA8B9867}"/>
                </a:ext>
              </a:extLst>
            </p:cNvPr>
            <p:cNvSpPr>
              <a:spLocks/>
            </p:cNvSpPr>
            <p:nvPr/>
          </p:nvSpPr>
          <p:spPr bwMode="auto">
            <a:xfrm>
              <a:off x="1778" y="2600"/>
              <a:ext cx="45" cy="37"/>
            </a:xfrm>
            <a:custGeom>
              <a:avLst/>
              <a:gdLst>
                <a:gd name="T0" fmla="*/ 44 w 52"/>
                <a:gd name="T1" fmla="*/ 15 h 40"/>
                <a:gd name="T2" fmla="*/ 44 w 52"/>
                <a:gd name="T3" fmla="*/ 14 h 40"/>
                <a:gd name="T4" fmla="*/ 37 w 52"/>
                <a:gd name="T5" fmla="*/ 7 h 40"/>
                <a:gd name="T6" fmla="*/ 35 w 52"/>
                <a:gd name="T7" fmla="*/ 5 h 40"/>
                <a:gd name="T8" fmla="*/ 33 w 52"/>
                <a:gd name="T9" fmla="*/ 6 h 40"/>
                <a:gd name="T10" fmla="*/ 31 w 52"/>
                <a:gd name="T11" fmla="*/ 6 h 40"/>
                <a:gd name="T12" fmla="*/ 23 w 52"/>
                <a:gd name="T13" fmla="*/ 2 h 40"/>
                <a:gd name="T14" fmla="*/ 16 w 52"/>
                <a:gd name="T15" fmla="*/ 2 h 40"/>
                <a:gd name="T16" fmla="*/ 10 w 52"/>
                <a:gd name="T17" fmla="*/ 1 h 40"/>
                <a:gd name="T18" fmla="*/ 8 w 52"/>
                <a:gd name="T19" fmla="*/ 0 h 40"/>
                <a:gd name="T20" fmla="*/ 3 w 52"/>
                <a:gd name="T21" fmla="*/ 0 h 40"/>
                <a:gd name="T22" fmla="*/ 0 w 52"/>
                <a:gd name="T23" fmla="*/ 1 h 40"/>
                <a:gd name="T24" fmla="*/ 1 w 52"/>
                <a:gd name="T25" fmla="*/ 2 h 40"/>
                <a:gd name="T26" fmla="*/ 1 w 52"/>
                <a:gd name="T27" fmla="*/ 6 h 40"/>
                <a:gd name="T28" fmla="*/ 1 w 52"/>
                <a:gd name="T29" fmla="*/ 11 h 40"/>
                <a:gd name="T30" fmla="*/ 3 w 52"/>
                <a:gd name="T31" fmla="*/ 16 h 40"/>
                <a:gd name="T32" fmla="*/ 8 w 52"/>
                <a:gd name="T33" fmla="*/ 21 h 40"/>
                <a:gd name="T34" fmla="*/ 8 w 52"/>
                <a:gd name="T35" fmla="*/ 19 h 40"/>
                <a:gd name="T36" fmla="*/ 5 w 52"/>
                <a:gd name="T37" fmla="*/ 17 h 40"/>
                <a:gd name="T38" fmla="*/ 5 w 52"/>
                <a:gd name="T39" fmla="*/ 16 h 40"/>
                <a:gd name="T40" fmla="*/ 8 w 52"/>
                <a:gd name="T41" fmla="*/ 14 h 40"/>
                <a:gd name="T42" fmla="*/ 10 w 52"/>
                <a:gd name="T43" fmla="*/ 16 h 40"/>
                <a:gd name="T44" fmla="*/ 21 w 52"/>
                <a:gd name="T45" fmla="*/ 28 h 40"/>
                <a:gd name="T46" fmla="*/ 20 w 52"/>
                <a:gd name="T47" fmla="*/ 29 h 40"/>
                <a:gd name="T48" fmla="*/ 21 w 52"/>
                <a:gd name="T49" fmla="*/ 31 h 40"/>
                <a:gd name="T50" fmla="*/ 22 w 52"/>
                <a:gd name="T51" fmla="*/ 32 h 40"/>
                <a:gd name="T52" fmla="*/ 23 w 52"/>
                <a:gd name="T53" fmla="*/ 31 h 40"/>
                <a:gd name="T54" fmla="*/ 23 w 52"/>
                <a:gd name="T55" fmla="*/ 31 h 40"/>
                <a:gd name="T56" fmla="*/ 24 w 52"/>
                <a:gd name="T57" fmla="*/ 31 h 40"/>
                <a:gd name="T58" fmla="*/ 24 w 52"/>
                <a:gd name="T59" fmla="*/ 32 h 40"/>
                <a:gd name="T60" fmla="*/ 29 w 52"/>
                <a:gd name="T61" fmla="*/ 36 h 40"/>
                <a:gd name="T62" fmla="*/ 32 w 52"/>
                <a:gd name="T63" fmla="*/ 33 h 40"/>
                <a:gd name="T64" fmla="*/ 35 w 52"/>
                <a:gd name="T65" fmla="*/ 29 h 40"/>
                <a:gd name="T66" fmla="*/ 37 w 52"/>
                <a:gd name="T67" fmla="*/ 25 h 40"/>
                <a:gd name="T68" fmla="*/ 41 w 52"/>
                <a:gd name="T69" fmla="*/ 20 h 40"/>
                <a:gd name="T70" fmla="*/ 44 w 52"/>
                <a:gd name="T71" fmla="*/ 15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40"/>
                <a:gd name="T110" fmla="*/ 52 w 52"/>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40">
                  <a:moveTo>
                    <a:pt x="51" y="16"/>
                  </a:moveTo>
                  <a:lnTo>
                    <a:pt x="51" y="15"/>
                  </a:lnTo>
                  <a:lnTo>
                    <a:pt x="43" y="8"/>
                  </a:lnTo>
                  <a:lnTo>
                    <a:pt x="41" y="5"/>
                  </a:lnTo>
                  <a:lnTo>
                    <a:pt x="38" y="6"/>
                  </a:lnTo>
                  <a:lnTo>
                    <a:pt x="36" y="6"/>
                  </a:lnTo>
                  <a:lnTo>
                    <a:pt x="26" y="2"/>
                  </a:lnTo>
                  <a:lnTo>
                    <a:pt x="18" y="2"/>
                  </a:lnTo>
                  <a:lnTo>
                    <a:pt x="12" y="1"/>
                  </a:lnTo>
                  <a:lnTo>
                    <a:pt x="9" y="0"/>
                  </a:lnTo>
                  <a:lnTo>
                    <a:pt x="4" y="0"/>
                  </a:lnTo>
                  <a:lnTo>
                    <a:pt x="0" y="1"/>
                  </a:lnTo>
                  <a:lnTo>
                    <a:pt x="1" y="2"/>
                  </a:lnTo>
                  <a:lnTo>
                    <a:pt x="1" y="6"/>
                  </a:lnTo>
                  <a:lnTo>
                    <a:pt x="1" y="12"/>
                  </a:lnTo>
                  <a:lnTo>
                    <a:pt x="3" y="17"/>
                  </a:lnTo>
                  <a:lnTo>
                    <a:pt x="9" y="23"/>
                  </a:lnTo>
                  <a:lnTo>
                    <a:pt x="9" y="21"/>
                  </a:lnTo>
                  <a:lnTo>
                    <a:pt x="6" y="18"/>
                  </a:lnTo>
                  <a:lnTo>
                    <a:pt x="6" y="17"/>
                  </a:lnTo>
                  <a:lnTo>
                    <a:pt x="9" y="15"/>
                  </a:lnTo>
                  <a:lnTo>
                    <a:pt x="12" y="17"/>
                  </a:lnTo>
                  <a:lnTo>
                    <a:pt x="24" y="30"/>
                  </a:lnTo>
                  <a:lnTo>
                    <a:pt x="23" y="31"/>
                  </a:lnTo>
                  <a:lnTo>
                    <a:pt x="24" y="34"/>
                  </a:lnTo>
                  <a:lnTo>
                    <a:pt x="25" y="35"/>
                  </a:lnTo>
                  <a:lnTo>
                    <a:pt x="26" y="33"/>
                  </a:lnTo>
                  <a:lnTo>
                    <a:pt x="27" y="33"/>
                  </a:lnTo>
                  <a:lnTo>
                    <a:pt x="28" y="33"/>
                  </a:lnTo>
                  <a:lnTo>
                    <a:pt x="28" y="35"/>
                  </a:lnTo>
                  <a:lnTo>
                    <a:pt x="34" y="39"/>
                  </a:lnTo>
                  <a:lnTo>
                    <a:pt x="37" y="36"/>
                  </a:lnTo>
                  <a:lnTo>
                    <a:pt x="41" y="31"/>
                  </a:lnTo>
                  <a:lnTo>
                    <a:pt x="43" y="27"/>
                  </a:lnTo>
                  <a:lnTo>
                    <a:pt x="47" y="22"/>
                  </a:lnTo>
                  <a:lnTo>
                    <a:pt x="51" y="1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39" name="Freeform 573">
              <a:extLst>
                <a:ext uri="{FF2B5EF4-FFF2-40B4-BE49-F238E27FC236}">
                  <a16:creationId xmlns:a16="http://schemas.microsoft.com/office/drawing/2014/main" id="{CE3681A1-FD7D-43E1-B55C-FE2DA8E4EBB6}"/>
                </a:ext>
              </a:extLst>
            </p:cNvPr>
            <p:cNvSpPr>
              <a:spLocks/>
            </p:cNvSpPr>
            <p:nvPr/>
          </p:nvSpPr>
          <p:spPr bwMode="auto">
            <a:xfrm>
              <a:off x="1809" y="2618"/>
              <a:ext cx="77" cy="26"/>
            </a:xfrm>
            <a:custGeom>
              <a:avLst/>
              <a:gdLst>
                <a:gd name="T0" fmla="*/ 14 w 90"/>
                <a:gd name="T1" fmla="*/ 0 h 28"/>
                <a:gd name="T2" fmla="*/ 10 w 90"/>
                <a:gd name="T3" fmla="*/ 5 h 28"/>
                <a:gd name="T4" fmla="*/ 7 w 90"/>
                <a:gd name="T5" fmla="*/ 8 h 28"/>
                <a:gd name="T6" fmla="*/ 6 w 90"/>
                <a:gd name="T7" fmla="*/ 12 h 28"/>
                <a:gd name="T8" fmla="*/ 2 w 90"/>
                <a:gd name="T9" fmla="*/ 17 h 28"/>
                <a:gd name="T10" fmla="*/ 0 w 90"/>
                <a:gd name="T11" fmla="*/ 18 h 28"/>
                <a:gd name="T12" fmla="*/ 6 w 90"/>
                <a:gd name="T13" fmla="*/ 18 h 28"/>
                <a:gd name="T14" fmla="*/ 10 w 90"/>
                <a:gd name="T15" fmla="*/ 18 h 28"/>
                <a:gd name="T16" fmla="*/ 14 w 90"/>
                <a:gd name="T17" fmla="*/ 17 h 28"/>
                <a:gd name="T18" fmla="*/ 27 w 90"/>
                <a:gd name="T19" fmla="*/ 15 h 28"/>
                <a:gd name="T20" fmla="*/ 31 w 90"/>
                <a:gd name="T21" fmla="*/ 15 h 28"/>
                <a:gd name="T22" fmla="*/ 39 w 90"/>
                <a:gd name="T23" fmla="*/ 18 h 28"/>
                <a:gd name="T24" fmla="*/ 40 w 90"/>
                <a:gd name="T25" fmla="*/ 20 h 28"/>
                <a:gd name="T26" fmla="*/ 45 w 90"/>
                <a:gd name="T27" fmla="*/ 25 h 28"/>
                <a:gd name="T28" fmla="*/ 52 w 90"/>
                <a:gd name="T29" fmla="*/ 22 h 28"/>
                <a:gd name="T30" fmla="*/ 53 w 90"/>
                <a:gd name="T31" fmla="*/ 22 h 28"/>
                <a:gd name="T32" fmla="*/ 51 w 90"/>
                <a:gd name="T33" fmla="*/ 20 h 28"/>
                <a:gd name="T34" fmla="*/ 48 w 90"/>
                <a:gd name="T35" fmla="*/ 20 h 28"/>
                <a:gd name="T36" fmla="*/ 49 w 90"/>
                <a:gd name="T37" fmla="*/ 17 h 28"/>
                <a:gd name="T38" fmla="*/ 53 w 90"/>
                <a:gd name="T39" fmla="*/ 15 h 28"/>
                <a:gd name="T40" fmla="*/ 57 w 90"/>
                <a:gd name="T41" fmla="*/ 12 h 28"/>
                <a:gd name="T42" fmla="*/ 57 w 90"/>
                <a:gd name="T43" fmla="*/ 10 h 28"/>
                <a:gd name="T44" fmla="*/ 62 w 90"/>
                <a:gd name="T45" fmla="*/ 8 h 28"/>
                <a:gd name="T46" fmla="*/ 65 w 90"/>
                <a:gd name="T47" fmla="*/ 8 h 28"/>
                <a:gd name="T48" fmla="*/ 69 w 90"/>
                <a:gd name="T49" fmla="*/ 12 h 28"/>
                <a:gd name="T50" fmla="*/ 74 w 90"/>
                <a:gd name="T51" fmla="*/ 14 h 28"/>
                <a:gd name="T52" fmla="*/ 76 w 90"/>
                <a:gd name="T53" fmla="*/ 12 h 28"/>
                <a:gd name="T54" fmla="*/ 74 w 90"/>
                <a:gd name="T55" fmla="*/ 8 h 28"/>
                <a:gd name="T56" fmla="*/ 74 w 90"/>
                <a:gd name="T57" fmla="*/ 7 h 28"/>
                <a:gd name="T58" fmla="*/ 71 w 90"/>
                <a:gd name="T59" fmla="*/ 4 h 28"/>
                <a:gd name="T60" fmla="*/ 68 w 90"/>
                <a:gd name="T61" fmla="*/ 3 h 28"/>
                <a:gd name="T62" fmla="*/ 63 w 90"/>
                <a:gd name="T63" fmla="*/ 3 h 28"/>
                <a:gd name="T64" fmla="*/ 57 w 90"/>
                <a:gd name="T65" fmla="*/ 1 h 28"/>
                <a:gd name="T66" fmla="*/ 52 w 90"/>
                <a:gd name="T67" fmla="*/ 4 h 28"/>
                <a:gd name="T68" fmla="*/ 39 w 90"/>
                <a:gd name="T69" fmla="*/ 7 h 28"/>
                <a:gd name="T70" fmla="*/ 31 w 90"/>
                <a:gd name="T71" fmla="*/ 5 h 28"/>
                <a:gd name="T72" fmla="*/ 23 w 90"/>
                <a:gd name="T73" fmla="*/ 3 h 28"/>
                <a:gd name="T74" fmla="*/ 14 w 90"/>
                <a:gd name="T75" fmla="*/ 0 h 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28"/>
                <a:gd name="T116" fmla="*/ 90 w 90"/>
                <a:gd name="T117" fmla="*/ 28 h 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28">
                  <a:moveTo>
                    <a:pt x="16" y="0"/>
                  </a:moveTo>
                  <a:lnTo>
                    <a:pt x="12" y="5"/>
                  </a:lnTo>
                  <a:lnTo>
                    <a:pt x="8" y="9"/>
                  </a:lnTo>
                  <a:lnTo>
                    <a:pt x="7" y="13"/>
                  </a:lnTo>
                  <a:lnTo>
                    <a:pt x="2" y="18"/>
                  </a:lnTo>
                  <a:lnTo>
                    <a:pt x="0" y="19"/>
                  </a:lnTo>
                  <a:lnTo>
                    <a:pt x="7" y="19"/>
                  </a:lnTo>
                  <a:lnTo>
                    <a:pt x="12" y="19"/>
                  </a:lnTo>
                  <a:lnTo>
                    <a:pt x="16" y="18"/>
                  </a:lnTo>
                  <a:lnTo>
                    <a:pt x="31" y="16"/>
                  </a:lnTo>
                  <a:lnTo>
                    <a:pt x="36" y="16"/>
                  </a:lnTo>
                  <a:lnTo>
                    <a:pt x="46" y="19"/>
                  </a:lnTo>
                  <a:lnTo>
                    <a:pt x="47" y="22"/>
                  </a:lnTo>
                  <a:lnTo>
                    <a:pt x="53" y="27"/>
                  </a:lnTo>
                  <a:lnTo>
                    <a:pt x="61" y="24"/>
                  </a:lnTo>
                  <a:lnTo>
                    <a:pt x="62" y="24"/>
                  </a:lnTo>
                  <a:lnTo>
                    <a:pt x="60" y="22"/>
                  </a:lnTo>
                  <a:lnTo>
                    <a:pt x="56" y="21"/>
                  </a:lnTo>
                  <a:lnTo>
                    <a:pt x="57" y="18"/>
                  </a:lnTo>
                  <a:lnTo>
                    <a:pt x="62" y="16"/>
                  </a:lnTo>
                  <a:lnTo>
                    <a:pt x="67" y="13"/>
                  </a:lnTo>
                  <a:lnTo>
                    <a:pt x="67" y="11"/>
                  </a:lnTo>
                  <a:lnTo>
                    <a:pt x="73" y="9"/>
                  </a:lnTo>
                  <a:lnTo>
                    <a:pt x="76" y="9"/>
                  </a:lnTo>
                  <a:lnTo>
                    <a:pt x="81" y="13"/>
                  </a:lnTo>
                  <a:lnTo>
                    <a:pt x="87" y="15"/>
                  </a:lnTo>
                  <a:lnTo>
                    <a:pt x="89" y="13"/>
                  </a:lnTo>
                  <a:lnTo>
                    <a:pt x="87" y="9"/>
                  </a:lnTo>
                  <a:lnTo>
                    <a:pt x="87" y="7"/>
                  </a:lnTo>
                  <a:lnTo>
                    <a:pt x="83" y="4"/>
                  </a:lnTo>
                  <a:lnTo>
                    <a:pt x="79" y="3"/>
                  </a:lnTo>
                  <a:lnTo>
                    <a:pt x="74" y="3"/>
                  </a:lnTo>
                  <a:lnTo>
                    <a:pt x="67" y="1"/>
                  </a:lnTo>
                  <a:lnTo>
                    <a:pt x="61" y="4"/>
                  </a:lnTo>
                  <a:lnTo>
                    <a:pt x="46" y="7"/>
                  </a:lnTo>
                  <a:lnTo>
                    <a:pt x="36" y="5"/>
                  </a:lnTo>
                  <a:lnTo>
                    <a:pt x="27" y="3"/>
                  </a:lnTo>
                  <a:lnTo>
                    <a:pt x="16"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40" name="Freeform 574">
              <a:extLst>
                <a:ext uri="{FF2B5EF4-FFF2-40B4-BE49-F238E27FC236}">
                  <a16:creationId xmlns:a16="http://schemas.microsoft.com/office/drawing/2014/main" id="{A1F3A3BC-FCDB-45CC-8FAB-2033C16680E4}"/>
                </a:ext>
              </a:extLst>
            </p:cNvPr>
            <p:cNvSpPr>
              <a:spLocks/>
            </p:cNvSpPr>
            <p:nvPr/>
          </p:nvSpPr>
          <p:spPr bwMode="auto">
            <a:xfrm>
              <a:off x="1420" y="2318"/>
              <a:ext cx="357" cy="231"/>
            </a:xfrm>
            <a:custGeom>
              <a:avLst/>
              <a:gdLst>
                <a:gd name="T0" fmla="*/ 349 w 418"/>
                <a:gd name="T1" fmla="*/ 163 h 249"/>
                <a:gd name="T2" fmla="*/ 356 w 418"/>
                <a:gd name="T3" fmla="*/ 151 h 249"/>
                <a:gd name="T4" fmla="*/ 347 w 418"/>
                <a:gd name="T5" fmla="*/ 148 h 249"/>
                <a:gd name="T6" fmla="*/ 325 w 418"/>
                <a:gd name="T7" fmla="*/ 151 h 249"/>
                <a:gd name="T8" fmla="*/ 313 w 418"/>
                <a:gd name="T9" fmla="*/ 150 h 249"/>
                <a:gd name="T10" fmla="*/ 309 w 418"/>
                <a:gd name="T11" fmla="*/ 157 h 249"/>
                <a:gd name="T12" fmla="*/ 308 w 418"/>
                <a:gd name="T13" fmla="*/ 168 h 249"/>
                <a:gd name="T14" fmla="*/ 301 w 418"/>
                <a:gd name="T15" fmla="*/ 176 h 249"/>
                <a:gd name="T16" fmla="*/ 290 w 418"/>
                <a:gd name="T17" fmla="*/ 181 h 249"/>
                <a:gd name="T18" fmla="*/ 271 w 418"/>
                <a:gd name="T19" fmla="*/ 182 h 249"/>
                <a:gd name="T20" fmla="*/ 243 w 418"/>
                <a:gd name="T21" fmla="*/ 173 h 249"/>
                <a:gd name="T22" fmla="*/ 236 w 418"/>
                <a:gd name="T23" fmla="*/ 160 h 249"/>
                <a:gd name="T24" fmla="*/ 231 w 418"/>
                <a:gd name="T25" fmla="*/ 138 h 249"/>
                <a:gd name="T26" fmla="*/ 225 w 418"/>
                <a:gd name="T27" fmla="*/ 119 h 249"/>
                <a:gd name="T28" fmla="*/ 226 w 418"/>
                <a:gd name="T29" fmla="*/ 104 h 249"/>
                <a:gd name="T30" fmla="*/ 214 w 418"/>
                <a:gd name="T31" fmla="*/ 83 h 249"/>
                <a:gd name="T32" fmla="*/ 195 w 418"/>
                <a:gd name="T33" fmla="*/ 59 h 249"/>
                <a:gd name="T34" fmla="*/ 183 w 418"/>
                <a:gd name="T35" fmla="*/ 46 h 249"/>
                <a:gd name="T36" fmla="*/ 170 w 418"/>
                <a:gd name="T37" fmla="*/ 50 h 249"/>
                <a:gd name="T38" fmla="*/ 155 w 418"/>
                <a:gd name="T39" fmla="*/ 45 h 249"/>
                <a:gd name="T40" fmla="*/ 137 w 418"/>
                <a:gd name="T41" fmla="*/ 27 h 249"/>
                <a:gd name="T42" fmla="*/ 123 w 418"/>
                <a:gd name="T43" fmla="*/ 8 h 249"/>
                <a:gd name="T44" fmla="*/ 108 w 418"/>
                <a:gd name="T45" fmla="*/ 11 h 249"/>
                <a:gd name="T46" fmla="*/ 90 w 418"/>
                <a:gd name="T47" fmla="*/ 19 h 249"/>
                <a:gd name="T48" fmla="*/ 58 w 418"/>
                <a:gd name="T49" fmla="*/ 13 h 249"/>
                <a:gd name="T50" fmla="*/ 31 w 418"/>
                <a:gd name="T51" fmla="*/ 3 h 249"/>
                <a:gd name="T52" fmla="*/ 25 w 418"/>
                <a:gd name="T53" fmla="*/ 0 h 249"/>
                <a:gd name="T54" fmla="*/ 0 w 418"/>
                <a:gd name="T55" fmla="*/ 8 h 249"/>
                <a:gd name="T56" fmla="*/ 30 w 418"/>
                <a:gd name="T57" fmla="*/ 74 h 249"/>
                <a:gd name="T58" fmla="*/ 45 w 418"/>
                <a:gd name="T59" fmla="*/ 85 h 249"/>
                <a:gd name="T60" fmla="*/ 61 w 418"/>
                <a:gd name="T61" fmla="*/ 112 h 249"/>
                <a:gd name="T62" fmla="*/ 86 w 418"/>
                <a:gd name="T63" fmla="*/ 136 h 249"/>
                <a:gd name="T64" fmla="*/ 90 w 418"/>
                <a:gd name="T65" fmla="*/ 133 h 249"/>
                <a:gd name="T66" fmla="*/ 67 w 418"/>
                <a:gd name="T67" fmla="*/ 93 h 249"/>
                <a:gd name="T68" fmla="*/ 40 w 418"/>
                <a:gd name="T69" fmla="*/ 52 h 249"/>
                <a:gd name="T70" fmla="*/ 27 w 418"/>
                <a:gd name="T71" fmla="*/ 20 h 249"/>
                <a:gd name="T72" fmla="*/ 29 w 418"/>
                <a:gd name="T73" fmla="*/ 14 h 249"/>
                <a:gd name="T74" fmla="*/ 38 w 418"/>
                <a:gd name="T75" fmla="*/ 17 h 249"/>
                <a:gd name="T76" fmla="*/ 61 w 418"/>
                <a:gd name="T77" fmla="*/ 58 h 249"/>
                <a:gd name="T78" fmla="*/ 81 w 418"/>
                <a:gd name="T79" fmla="*/ 74 h 249"/>
                <a:gd name="T80" fmla="*/ 90 w 418"/>
                <a:gd name="T81" fmla="*/ 87 h 249"/>
                <a:gd name="T82" fmla="*/ 134 w 418"/>
                <a:gd name="T83" fmla="*/ 146 h 249"/>
                <a:gd name="T84" fmla="*/ 158 w 418"/>
                <a:gd name="T85" fmla="*/ 186 h 249"/>
                <a:gd name="T86" fmla="*/ 184 w 418"/>
                <a:gd name="T87" fmla="*/ 199 h 249"/>
                <a:gd name="T88" fmla="*/ 208 w 418"/>
                <a:gd name="T89" fmla="*/ 207 h 249"/>
                <a:gd name="T90" fmla="*/ 250 w 418"/>
                <a:gd name="T91" fmla="*/ 221 h 249"/>
                <a:gd name="T92" fmla="*/ 285 w 418"/>
                <a:gd name="T93" fmla="*/ 221 h 249"/>
                <a:gd name="T94" fmla="*/ 291 w 418"/>
                <a:gd name="T95" fmla="*/ 230 h 249"/>
                <a:gd name="T96" fmla="*/ 297 w 418"/>
                <a:gd name="T97" fmla="*/ 217 h 249"/>
                <a:gd name="T98" fmla="*/ 296 w 418"/>
                <a:gd name="T99" fmla="*/ 210 h 249"/>
                <a:gd name="T100" fmla="*/ 297 w 418"/>
                <a:gd name="T101" fmla="*/ 204 h 249"/>
                <a:gd name="T102" fmla="*/ 320 w 418"/>
                <a:gd name="T103" fmla="*/ 195 h 249"/>
                <a:gd name="T104" fmla="*/ 313 w 418"/>
                <a:gd name="T105" fmla="*/ 186 h 249"/>
                <a:gd name="T106" fmla="*/ 333 w 418"/>
                <a:gd name="T107" fmla="*/ 178 h 249"/>
                <a:gd name="T108" fmla="*/ 334 w 418"/>
                <a:gd name="T109" fmla="*/ 175 h 249"/>
                <a:gd name="T110" fmla="*/ 342 w 418"/>
                <a:gd name="T111" fmla="*/ 173 h 2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8"/>
                <a:gd name="T169" fmla="*/ 0 h 249"/>
                <a:gd name="T170" fmla="*/ 418 w 418"/>
                <a:gd name="T171" fmla="*/ 249 h 2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8" h="249">
                  <a:moveTo>
                    <a:pt x="405" y="184"/>
                  </a:moveTo>
                  <a:lnTo>
                    <a:pt x="409" y="176"/>
                  </a:lnTo>
                  <a:lnTo>
                    <a:pt x="415" y="170"/>
                  </a:lnTo>
                  <a:lnTo>
                    <a:pt x="417" y="163"/>
                  </a:lnTo>
                  <a:lnTo>
                    <a:pt x="415" y="162"/>
                  </a:lnTo>
                  <a:lnTo>
                    <a:pt x="406" y="160"/>
                  </a:lnTo>
                  <a:lnTo>
                    <a:pt x="396" y="160"/>
                  </a:lnTo>
                  <a:lnTo>
                    <a:pt x="380" y="163"/>
                  </a:lnTo>
                  <a:lnTo>
                    <a:pt x="370" y="163"/>
                  </a:lnTo>
                  <a:lnTo>
                    <a:pt x="366" y="162"/>
                  </a:lnTo>
                  <a:lnTo>
                    <a:pt x="364" y="163"/>
                  </a:lnTo>
                  <a:lnTo>
                    <a:pt x="362" y="169"/>
                  </a:lnTo>
                  <a:lnTo>
                    <a:pt x="361" y="172"/>
                  </a:lnTo>
                  <a:lnTo>
                    <a:pt x="361" y="181"/>
                  </a:lnTo>
                  <a:lnTo>
                    <a:pt x="357" y="184"/>
                  </a:lnTo>
                  <a:lnTo>
                    <a:pt x="352" y="190"/>
                  </a:lnTo>
                  <a:lnTo>
                    <a:pt x="348" y="191"/>
                  </a:lnTo>
                  <a:lnTo>
                    <a:pt x="340" y="195"/>
                  </a:lnTo>
                  <a:lnTo>
                    <a:pt x="335" y="196"/>
                  </a:lnTo>
                  <a:lnTo>
                    <a:pt x="317" y="196"/>
                  </a:lnTo>
                  <a:lnTo>
                    <a:pt x="298" y="192"/>
                  </a:lnTo>
                  <a:lnTo>
                    <a:pt x="285" y="186"/>
                  </a:lnTo>
                  <a:lnTo>
                    <a:pt x="279" y="183"/>
                  </a:lnTo>
                  <a:lnTo>
                    <a:pt x="276" y="173"/>
                  </a:lnTo>
                  <a:lnTo>
                    <a:pt x="274" y="161"/>
                  </a:lnTo>
                  <a:lnTo>
                    <a:pt x="270" y="149"/>
                  </a:lnTo>
                  <a:lnTo>
                    <a:pt x="265" y="139"/>
                  </a:lnTo>
                  <a:lnTo>
                    <a:pt x="263" y="128"/>
                  </a:lnTo>
                  <a:lnTo>
                    <a:pt x="263" y="119"/>
                  </a:lnTo>
                  <a:lnTo>
                    <a:pt x="265" y="112"/>
                  </a:lnTo>
                  <a:lnTo>
                    <a:pt x="263" y="95"/>
                  </a:lnTo>
                  <a:lnTo>
                    <a:pt x="250" y="89"/>
                  </a:lnTo>
                  <a:lnTo>
                    <a:pt x="239" y="78"/>
                  </a:lnTo>
                  <a:lnTo>
                    <a:pt x="228" y="64"/>
                  </a:lnTo>
                  <a:lnTo>
                    <a:pt x="221" y="56"/>
                  </a:lnTo>
                  <a:lnTo>
                    <a:pt x="214" y="50"/>
                  </a:lnTo>
                  <a:lnTo>
                    <a:pt x="205" y="49"/>
                  </a:lnTo>
                  <a:lnTo>
                    <a:pt x="199" y="54"/>
                  </a:lnTo>
                  <a:lnTo>
                    <a:pt x="192" y="54"/>
                  </a:lnTo>
                  <a:lnTo>
                    <a:pt x="182" y="49"/>
                  </a:lnTo>
                  <a:lnTo>
                    <a:pt x="170" y="40"/>
                  </a:lnTo>
                  <a:lnTo>
                    <a:pt x="160" y="29"/>
                  </a:lnTo>
                  <a:lnTo>
                    <a:pt x="156" y="12"/>
                  </a:lnTo>
                  <a:lnTo>
                    <a:pt x="144" y="9"/>
                  </a:lnTo>
                  <a:lnTo>
                    <a:pt x="134" y="7"/>
                  </a:lnTo>
                  <a:lnTo>
                    <a:pt x="127" y="12"/>
                  </a:lnTo>
                  <a:lnTo>
                    <a:pt x="117" y="18"/>
                  </a:lnTo>
                  <a:lnTo>
                    <a:pt x="105" y="20"/>
                  </a:lnTo>
                  <a:lnTo>
                    <a:pt x="90" y="20"/>
                  </a:lnTo>
                  <a:lnTo>
                    <a:pt x="68" y="14"/>
                  </a:lnTo>
                  <a:lnTo>
                    <a:pt x="50" y="9"/>
                  </a:lnTo>
                  <a:lnTo>
                    <a:pt x="36" y="3"/>
                  </a:lnTo>
                  <a:lnTo>
                    <a:pt x="35" y="2"/>
                  </a:lnTo>
                  <a:lnTo>
                    <a:pt x="29" y="0"/>
                  </a:lnTo>
                  <a:lnTo>
                    <a:pt x="16" y="1"/>
                  </a:lnTo>
                  <a:lnTo>
                    <a:pt x="0" y="9"/>
                  </a:lnTo>
                  <a:lnTo>
                    <a:pt x="25" y="56"/>
                  </a:lnTo>
                  <a:lnTo>
                    <a:pt x="35" y="80"/>
                  </a:lnTo>
                  <a:lnTo>
                    <a:pt x="44" y="85"/>
                  </a:lnTo>
                  <a:lnTo>
                    <a:pt x="53" y="92"/>
                  </a:lnTo>
                  <a:lnTo>
                    <a:pt x="61" y="103"/>
                  </a:lnTo>
                  <a:lnTo>
                    <a:pt x="71" y="121"/>
                  </a:lnTo>
                  <a:lnTo>
                    <a:pt x="89" y="142"/>
                  </a:lnTo>
                  <a:lnTo>
                    <a:pt x="101" y="147"/>
                  </a:lnTo>
                  <a:lnTo>
                    <a:pt x="105" y="147"/>
                  </a:lnTo>
                  <a:lnTo>
                    <a:pt x="105" y="143"/>
                  </a:lnTo>
                  <a:lnTo>
                    <a:pt x="86" y="114"/>
                  </a:lnTo>
                  <a:lnTo>
                    <a:pt x="78" y="100"/>
                  </a:lnTo>
                  <a:lnTo>
                    <a:pt x="68" y="81"/>
                  </a:lnTo>
                  <a:lnTo>
                    <a:pt x="47" y="56"/>
                  </a:lnTo>
                  <a:lnTo>
                    <a:pt x="37" y="40"/>
                  </a:lnTo>
                  <a:lnTo>
                    <a:pt x="32" y="22"/>
                  </a:lnTo>
                  <a:lnTo>
                    <a:pt x="32" y="20"/>
                  </a:lnTo>
                  <a:lnTo>
                    <a:pt x="34" y="15"/>
                  </a:lnTo>
                  <a:lnTo>
                    <a:pt x="37" y="13"/>
                  </a:lnTo>
                  <a:lnTo>
                    <a:pt x="45" y="18"/>
                  </a:lnTo>
                  <a:lnTo>
                    <a:pt x="60" y="42"/>
                  </a:lnTo>
                  <a:lnTo>
                    <a:pt x="71" y="62"/>
                  </a:lnTo>
                  <a:lnTo>
                    <a:pt x="84" y="76"/>
                  </a:lnTo>
                  <a:lnTo>
                    <a:pt x="95" y="80"/>
                  </a:lnTo>
                  <a:lnTo>
                    <a:pt x="103" y="85"/>
                  </a:lnTo>
                  <a:lnTo>
                    <a:pt x="105" y="94"/>
                  </a:lnTo>
                  <a:lnTo>
                    <a:pt x="152" y="142"/>
                  </a:lnTo>
                  <a:lnTo>
                    <a:pt x="157" y="157"/>
                  </a:lnTo>
                  <a:lnTo>
                    <a:pt x="160" y="196"/>
                  </a:lnTo>
                  <a:lnTo>
                    <a:pt x="185" y="201"/>
                  </a:lnTo>
                  <a:lnTo>
                    <a:pt x="200" y="207"/>
                  </a:lnTo>
                  <a:lnTo>
                    <a:pt x="215" y="214"/>
                  </a:lnTo>
                  <a:lnTo>
                    <a:pt x="226" y="223"/>
                  </a:lnTo>
                  <a:lnTo>
                    <a:pt x="244" y="223"/>
                  </a:lnTo>
                  <a:lnTo>
                    <a:pt x="259" y="229"/>
                  </a:lnTo>
                  <a:lnTo>
                    <a:pt x="293" y="238"/>
                  </a:lnTo>
                  <a:lnTo>
                    <a:pt x="327" y="238"/>
                  </a:lnTo>
                  <a:lnTo>
                    <a:pt x="334" y="238"/>
                  </a:lnTo>
                  <a:lnTo>
                    <a:pt x="338" y="242"/>
                  </a:lnTo>
                  <a:lnTo>
                    <a:pt x="341" y="248"/>
                  </a:lnTo>
                  <a:lnTo>
                    <a:pt x="343" y="242"/>
                  </a:lnTo>
                  <a:lnTo>
                    <a:pt x="348" y="234"/>
                  </a:lnTo>
                  <a:lnTo>
                    <a:pt x="348" y="231"/>
                  </a:lnTo>
                  <a:lnTo>
                    <a:pt x="347" y="226"/>
                  </a:lnTo>
                  <a:lnTo>
                    <a:pt x="345" y="223"/>
                  </a:lnTo>
                  <a:lnTo>
                    <a:pt x="348" y="220"/>
                  </a:lnTo>
                  <a:lnTo>
                    <a:pt x="375" y="219"/>
                  </a:lnTo>
                  <a:lnTo>
                    <a:pt x="375" y="210"/>
                  </a:lnTo>
                  <a:lnTo>
                    <a:pt x="364" y="200"/>
                  </a:lnTo>
                  <a:lnTo>
                    <a:pt x="366" y="200"/>
                  </a:lnTo>
                  <a:lnTo>
                    <a:pt x="366" y="192"/>
                  </a:lnTo>
                  <a:lnTo>
                    <a:pt x="390" y="192"/>
                  </a:lnTo>
                  <a:lnTo>
                    <a:pt x="390" y="190"/>
                  </a:lnTo>
                  <a:lnTo>
                    <a:pt x="391" y="189"/>
                  </a:lnTo>
                  <a:lnTo>
                    <a:pt x="394" y="189"/>
                  </a:lnTo>
                  <a:lnTo>
                    <a:pt x="401" y="186"/>
                  </a:lnTo>
                  <a:lnTo>
                    <a:pt x="405" y="184"/>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41" name="Freeform 575">
              <a:extLst>
                <a:ext uri="{FF2B5EF4-FFF2-40B4-BE49-F238E27FC236}">
                  <a16:creationId xmlns:a16="http://schemas.microsoft.com/office/drawing/2014/main" id="{449AE6F6-7D50-4A77-8D08-C2BDD800EA23}"/>
                </a:ext>
              </a:extLst>
            </p:cNvPr>
            <p:cNvSpPr>
              <a:spLocks/>
            </p:cNvSpPr>
            <p:nvPr/>
          </p:nvSpPr>
          <p:spPr bwMode="auto">
            <a:xfrm>
              <a:off x="1736" y="2533"/>
              <a:ext cx="78" cy="45"/>
            </a:xfrm>
            <a:custGeom>
              <a:avLst/>
              <a:gdLst>
                <a:gd name="T0" fmla="*/ 75 w 91"/>
                <a:gd name="T1" fmla="*/ 8 h 48"/>
                <a:gd name="T2" fmla="*/ 70 w 91"/>
                <a:gd name="T3" fmla="*/ 8 h 48"/>
                <a:gd name="T4" fmla="*/ 63 w 91"/>
                <a:gd name="T5" fmla="*/ 9 h 48"/>
                <a:gd name="T6" fmla="*/ 60 w 91"/>
                <a:gd name="T7" fmla="*/ 9 h 48"/>
                <a:gd name="T8" fmla="*/ 55 w 91"/>
                <a:gd name="T9" fmla="*/ 18 h 48"/>
                <a:gd name="T10" fmla="*/ 53 w 91"/>
                <a:gd name="T11" fmla="*/ 22 h 48"/>
                <a:gd name="T12" fmla="*/ 45 w 91"/>
                <a:gd name="T13" fmla="*/ 29 h 48"/>
                <a:gd name="T14" fmla="*/ 44 w 91"/>
                <a:gd name="T15" fmla="*/ 30 h 48"/>
                <a:gd name="T16" fmla="*/ 41 w 91"/>
                <a:gd name="T17" fmla="*/ 31 h 48"/>
                <a:gd name="T18" fmla="*/ 40 w 91"/>
                <a:gd name="T19" fmla="*/ 36 h 48"/>
                <a:gd name="T20" fmla="*/ 39 w 91"/>
                <a:gd name="T21" fmla="*/ 38 h 48"/>
                <a:gd name="T22" fmla="*/ 36 w 91"/>
                <a:gd name="T23" fmla="*/ 42 h 48"/>
                <a:gd name="T24" fmla="*/ 34 w 91"/>
                <a:gd name="T25" fmla="*/ 44 h 48"/>
                <a:gd name="T26" fmla="*/ 33 w 91"/>
                <a:gd name="T27" fmla="*/ 44 h 48"/>
                <a:gd name="T28" fmla="*/ 31 w 91"/>
                <a:gd name="T29" fmla="*/ 40 h 48"/>
                <a:gd name="T30" fmla="*/ 30 w 91"/>
                <a:gd name="T31" fmla="*/ 40 h 48"/>
                <a:gd name="T32" fmla="*/ 29 w 91"/>
                <a:gd name="T33" fmla="*/ 41 h 48"/>
                <a:gd name="T34" fmla="*/ 27 w 91"/>
                <a:gd name="T35" fmla="*/ 40 h 48"/>
                <a:gd name="T36" fmla="*/ 27 w 91"/>
                <a:gd name="T37" fmla="*/ 39 h 48"/>
                <a:gd name="T38" fmla="*/ 29 w 91"/>
                <a:gd name="T39" fmla="*/ 34 h 48"/>
                <a:gd name="T40" fmla="*/ 24 w 91"/>
                <a:gd name="T41" fmla="*/ 31 h 48"/>
                <a:gd name="T42" fmla="*/ 21 w 91"/>
                <a:gd name="T43" fmla="*/ 29 h 48"/>
                <a:gd name="T44" fmla="*/ 19 w 91"/>
                <a:gd name="T45" fmla="*/ 28 h 48"/>
                <a:gd name="T46" fmla="*/ 15 w 91"/>
                <a:gd name="T47" fmla="*/ 29 h 48"/>
                <a:gd name="T48" fmla="*/ 15 w 91"/>
                <a:gd name="T49" fmla="*/ 31 h 48"/>
                <a:gd name="T50" fmla="*/ 10 w 91"/>
                <a:gd name="T51" fmla="*/ 27 h 48"/>
                <a:gd name="T52" fmla="*/ 3 w 91"/>
                <a:gd name="T53" fmla="*/ 23 h 48"/>
                <a:gd name="T54" fmla="*/ 0 w 91"/>
                <a:gd name="T55" fmla="*/ 23 h 48"/>
                <a:gd name="T56" fmla="*/ 2 w 91"/>
                <a:gd name="T57" fmla="*/ 22 h 48"/>
                <a:gd name="T58" fmla="*/ 3 w 91"/>
                <a:gd name="T59" fmla="*/ 22 h 48"/>
                <a:gd name="T60" fmla="*/ 9 w 91"/>
                <a:gd name="T61" fmla="*/ 18 h 48"/>
                <a:gd name="T62" fmla="*/ 13 w 91"/>
                <a:gd name="T63" fmla="*/ 12 h 48"/>
                <a:gd name="T64" fmla="*/ 15 w 91"/>
                <a:gd name="T65" fmla="*/ 12 h 48"/>
                <a:gd name="T66" fmla="*/ 23 w 91"/>
                <a:gd name="T67" fmla="*/ 7 h 48"/>
                <a:gd name="T68" fmla="*/ 27 w 91"/>
                <a:gd name="T69" fmla="*/ 2 h 48"/>
                <a:gd name="T70" fmla="*/ 27 w 91"/>
                <a:gd name="T71" fmla="*/ 1 h 48"/>
                <a:gd name="T72" fmla="*/ 31 w 91"/>
                <a:gd name="T73" fmla="*/ 2 h 48"/>
                <a:gd name="T74" fmla="*/ 39 w 91"/>
                <a:gd name="T75" fmla="*/ 1 h 48"/>
                <a:gd name="T76" fmla="*/ 46 w 91"/>
                <a:gd name="T77" fmla="*/ 0 h 48"/>
                <a:gd name="T78" fmla="*/ 57 w 91"/>
                <a:gd name="T79" fmla="*/ 2 h 48"/>
                <a:gd name="T80" fmla="*/ 75 w 91"/>
                <a:gd name="T81" fmla="*/ 4 h 48"/>
                <a:gd name="T82" fmla="*/ 77 w 91"/>
                <a:gd name="T83" fmla="*/ 7 h 48"/>
                <a:gd name="T84" fmla="*/ 75 w 91"/>
                <a:gd name="T85" fmla="*/ 8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
                <a:gd name="T130" fmla="*/ 0 h 48"/>
                <a:gd name="T131" fmla="*/ 91 w 91"/>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 h="48">
                  <a:moveTo>
                    <a:pt x="88" y="8"/>
                  </a:moveTo>
                  <a:lnTo>
                    <a:pt x="82" y="8"/>
                  </a:lnTo>
                  <a:lnTo>
                    <a:pt x="73" y="10"/>
                  </a:lnTo>
                  <a:lnTo>
                    <a:pt x="70" y="10"/>
                  </a:lnTo>
                  <a:lnTo>
                    <a:pt x="64" y="19"/>
                  </a:lnTo>
                  <a:lnTo>
                    <a:pt x="62" y="23"/>
                  </a:lnTo>
                  <a:lnTo>
                    <a:pt x="53" y="31"/>
                  </a:lnTo>
                  <a:lnTo>
                    <a:pt x="51" y="32"/>
                  </a:lnTo>
                  <a:lnTo>
                    <a:pt x="48" y="33"/>
                  </a:lnTo>
                  <a:lnTo>
                    <a:pt x="47" y="38"/>
                  </a:lnTo>
                  <a:lnTo>
                    <a:pt x="45" y="41"/>
                  </a:lnTo>
                  <a:lnTo>
                    <a:pt x="42" y="45"/>
                  </a:lnTo>
                  <a:lnTo>
                    <a:pt x="40" y="47"/>
                  </a:lnTo>
                  <a:lnTo>
                    <a:pt x="38" y="47"/>
                  </a:lnTo>
                  <a:lnTo>
                    <a:pt x="36" y="43"/>
                  </a:lnTo>
                  <a:lnTo>
                    <a:pt x="35" y="43"/>
                  </a:lnTo>
                  <a:lnTo>
                    <a:pt x="34" y="44"/>
                  </a:lnTo>
                  <a:lnTo>
                    <a:pt x="32" y="43"/>
                  </a:lnTo>
                  <a:lnTo>
                    <a:pt x="32" y="42"/>
                  </a:lnTo>
                  <a:lnTo>
                    <a:pt x="34" y="36"/>
                  </a:lnTo>
                  <a:lnTo>
                    <a:pt x="28" y="33"/>
                  </a:lnTo>
                  <a:lnTo>
                    <a:pt x="24" y="31"/>
                  </a:lnTo>
                  <a:lnTo>
                    <a:pt x="22" y="30"/>
                  </a:lnTo>
                  <a:lnTo>
                    <a:pt x="18" y="31"/>
                  </a:lnTo>
                  <a:lnTo>
                    <a:pt x="17" y="33"/>
                  </a:lnTo>
                  <a:lnTo>
                    <a:pt x="12" y="29"/>
                  </a:lnTo>
                  <a:lnTo>
                    <a:pt x="3" y="24"/>
                  </a:lnTo>
                  <a:lnTo>
                    <a:pt x="0" y="24"/>
                  </a:lnTo>
                  <a:lnTo>
                    <a:pt x="2" y="23"/>
                  </a:lnTo>
                  <a:lnTo>
                    <a:pt x="3" y="23"/>
                  </a:lnTo>
                  <a:lnTo>
                    <a:pt x="11" y="19"/>
                  </a:lnTo>
                  <a:lnTo>
                    <a:pt x="15" y="13"/>
                  </a:lnTo>
                  <a:lnTo>
                    <a:pt x="17" y="13"/>
                  </a:lnTo>
                  <a:lnTo>
                    <a:pt x="27" y="7"/>
                  </a:lnTo>
                  <a:lnTo>
                    <a:pt x="31" y="2"/>
                  </a:lnTo>
                  <a:lnTo>
                    <a:pt x="32" y="1"/>
                  </a:lnTo>
                  <a:lnTo>
                    <a:pt x="36" y="2"/>
                  </a:lnTo>
                  <a:lnTo>
                    <a:pt x="45" y="1"/>
                  </a:lnTo>
                  <a:lnTo>
                    <a:pt x="54" y="0"/>
                  </a:lnTo>
                  <a:lnTo>
                    <a:pt x="67" y="2"/>
                  </a:lnTo>
                  <a:lnTo>
                    <a:pt x="87" y="4"/>
                  </a:lnTo>
                  <a:lnTo>
                    <a:pt x="90" y="7"/>
                  </a:lnTo>
                  <a:lnTo>
                    <a:pt x="88" y="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42" name="Freeform 576">
              <a:extLst>
                <a:ext uri="{FF2B5EF4-FFF2-40B4-BE49-F238E27FC236}">
                  <a16:creationId xmlns:a16="http://schemas.microsoft.com/office/drawing/2014/main" id="{B6C191CA-4FAA-48B9-997E-97D380757994}"/>
                </a:ext>
              </a:extLst>
            </p:cNvPr>
            <p:cNvSpPr>
              <a:spLocks/>
            </p:cNvSpPr>
            <p:nvPr/>
          </p:nvSpPr>
          <p:spPr bwMode="auto">
            <a:xfrm>
              <a:off x="1726" y="2556"/>
              <a:ext cx="42" cy="23"/>
            </a:xfrm>
            <a:custGeom>
              <a:avLst/>
              <a:gdLst>
                <a:gd name="T0" fmla="*/ 41 w 49"/>
                <a:gd name="T1" fmla="*/ 18 h 24"/>
                <a:gd name="T2" fmla="*/ 39 w 49"/>
                <a:gd name="T3" fmla="*/ 22 h 24"/>
                <a:gd name="T4" fmla="*/ 19 w 49"/>
                <a:gd name="T5" fmla="*/ 18 h 24"/>
                <a:gd name="T6" fmla="*/ 11 w 49"/>
                <a:gd name="T7" fmla="*/ 15 h 24"/>
                <a:gd name="T8" fmla="*/ 2 w 49"/>
                <a:gd name="T9" fmla="*/ 10 h 24"/>
                <a:gd name="T10" fmla="*/ 0 w 49"/>
                <a:gd name="T11" fmla="*/ 9 h 24"/>
                <a:gd name="T12" fmla="*/ 7 w 49"/>
                <a:gd name="T13" fmla="*/ 4 h 24"/>
                <a:gd name="T14" fmla="*/ 12 w 49"/>
                <a:gd name="T15" fmla="*/ 0 h 24"/>
                <a:gd name="T16" fmla="*/ 15 w 49"/>
                <a:gd name="T17" fmla="*/ 1 h 24"/>
                <a:gd name="T18" fmla="*/ 19 w 49"/>
                <a:gd name="T19" fmla="*/ 2 h 24"/>
                <a:gd name="T20" fmla="*/ 22 w 49"/>
                <a:gd name="T21" fmla="*/ 5 h 24"/>
                <a:gd name="T22" fmla="*/ 23 w 49"/>
                <a:gd name="T23" fmla="*/ 6 h 24"/>
                <a:gd name="T24" fmla="*/ 27 w 49"/>
                <a:gd name="T25" fmla="*/ 8 h 24"/>
                <a:gd name="T26" fmla="*/ 30 w 49"/>
                <a:gd name="T27" fmla="*/ 6 h 24"/>
                <a:gd name="T28" fmla="*/ 34 w 49"/>
                <a:gd name="T29" fmla="*/ 6 h 24"/>
                <a:gd name="T30" fmla="*/ 39 w 49"/>
                <a:gd name="T31" fmla="*/ 8 h 24"/>
                <a:gd name="T32" fmla="*/ 41 w 49"/>
                <a:gd name="T33" fmla="*/ 12 h 24"/>
                <a:gd name="T34" fmla="*/ 41 w 49"/>
                <a:gd name="T35" fmla="*/ 13 h 24"/>
                <a:gd name="T36" fmla="*/ 41 w 49"/>
                <a:gd name="T37" fmla="*/ 16 h 24"/>
                <a:gd name="T38" fmla="*/ 41 w 49"/>
                <a:gd name="T39" fmla="*/ 18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24"/>
                <a:gd name="T62" fmla="*/ 49 w 49"/>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24">
                  <a:moveTo>
                    <a:pt x="48" y="19"/>
                  </a:moveTo>
                  <a:lnTo>
                    <a:pt x="45" y="23"/>
                  </a:lnTo>
                  <a:lnTo>
                    <a:pt x="22" y="19"/>
                  </a:lnTo>
                  <a:lnTo>
                    <a:pt x="13" y="16"/>
                  </a:lnTo>
                  <a:lnTo>
                    <a:pt x="2" y="10"/>
                  </a:lnTo>
                  <a:lnTo>
                    <a:pt x="0" y="9"/>
                  </a:lnTo>
                  <a:lnTo>
                    <a:pt x="8" y="4"/>
                  </a:lnTo>
                  <a:lnTo>
                    <a:pt x="14" y="0"/>
                  </a:lnTo>
                  <a:lnTo>
                    <a:pt x="17" y="1"/>
                  </a:lnTo>
                  <a:lnTo>
                    <a:pt x="22" y="2"/>
                  </a:lnTo>
                  <a:lnTo>
                    <a:pt x="26" y="5"/>
                  </a:lnTo>
                  <a:lnTo>
                    <a:pt x="27" y="6"/>
                  </a:lnTo>
                  <a:lnTo>
                    <a:pt x="32" y="8"/>
                  </a:lnTo>
                  <a:lnTo>
                    <a:pt x="35" y="6"/>
                  </a:lnTo>
                  <a:lnTo>
                    <a:pt x="40" y="6"/>
                  </a:lnTo>
                  <a:lnTo>
                    <a:pt x="45" y="8"/>
                  </a:lnTo>
                  <a:lnTo>
                    <a:pt x="48" y="12"/>
                  </a:lnTo>
                  <a:lnTo>
                    <a:pt x="48" y="14"/>
                  </a:lnTo>
                  <a:lnTo>
                    <a:pt x="48" y="17"/>
                  </a:lnTo>
                  <a:lnTo>
                    <a:pt x="48" y="1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43" name="Freeform 577">
              <a:extLst>
                <a:ext uri="{FF2B5EF4-FFF2-40B4-BE49-F238E27FC236}">
                  <a16:creationId xmlns:a16="http://schemas.microsoft.com/office/drawing/2014/main" id="{AC7894C7-E672-4673-9393-A4F29036CC6C}"/>
                </a:ext>
              </a:extLst>
            </p:cNvPr>
            <p:cNvSpPr>
              <a:spLocks/>
            </p:cNvSpPr>
            <p:nvPr/>
          </p:nvSpPr>
          <p:spPr bwMode="auto">
            <a:xfrm>
              <a:off x="2071" y="2507"/>
              <a:ext cx="18" cy="18"/>
            </a:xfrm>
            <a:custGeom>
              <a:avLst/>
              <a:gdLst>
                <a:gd name="T0" fmla="*/ 9 w 21"/>
                <a:gd name="T1" fmla="*/ 17 h 19"/>
                <a:gd name="T2" fmla="*/ 17 w 21"/>
                <a:gd name="T3" fmla="*/ 9 h 19"/>
                <a:gd name="T4" fmla="*/ 9 w 21"/>
                <a:gd name="T5" fmla="*/ 0 h 19"/>
                <a:gd name="T6" fmla="*/ 0 w 21"/>
                <a:gd name="T7" fmla="*/ 9 h 19"/>
                <a:gd name="T8" fmla="*/ 9 w 21"/>
                <a:gd name="T9" fmla="*/ 17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0" y="18"/>
                  </a:moveTo>
                  <a:lnTo>
                    <a:pt x="20" y="9"/>
                  </a:lnTo>
                  <a:lnTo>
                    <a:pt x="10" y="0"/>
                  </a:lnTo>
                  <a:lnTo>
                    <a:pt x="0" y="9"/>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44" name="Freeform 578">
              <a:extLst>
                <a:ext uri="{FF2B5EF4-FFF2-40B4-BE49-F238E27FC236}">
                  <a16:creationId xmlns:a16="http://schemas.microsoft.com/office/drawing/2014/main" id="{46F4671D-CE78-4CC1-9BDB-3012AE794554}"/>
                </a:ext>
              </a:extLst>
            </p:cNvPr>
            <p:cNvSpPr>
              <a:spLocks/>
            </p:cNvSpPr>
            <p:nvPr/>
          </p:nvSpPr>
          <p:spPr bwMode="auto">
            <a:xfrm>
              <a:off x="2085" y="2525"/>
              <a:ext cx="18" cy="17"/>
            </a:xfrm>
            <a:custGeom>
              <a:avLst/>
              <a:gdLst>
                <a:gd name="T0" fmla="*/ 9 w 21"/>
                <a:gd name="T1" fmla="*/ 16 h 19"/>
                <a:gd name="T2" fmla="*/ 17 w 21"/>
                <a:gd name="T3" fmla="*/ 8 h 19"/>
                <a:gd name="T4" fmla="*/ 9 w 21"/>
                <a:gd name="T5" fmla="*/ 0 h 19"/>
                <a:gd name="T6" fmla="*/ 0 w 21"/>
                <a:gd name="T7" fmla="*/ 8 h 19"/>
                <a:gd name="T8" fmla="*/ 9 w 21"/>
                <a:gd name="T9" fmla="*/ 16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0" y="18"/>
                  </a:moveTo>
                  <a:lnTo>
                    <a:pt x="20" y="9"/>
                  </a:lnTo>
                  <a:lnTo>
                    <a:pt x="10" y="0"/>
                  </a:lnTo>
                  <a:lnTo>
                    <a:pt x="0" y="9"/>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45" name="Freeform 579">
              <a:extLst>
                <a:ext uri="{FF2B5EF4-FFF2-40B4-BE49-F238E27FC236}">
                  <a16:creationId xmlns:a16="http://schemas.microsoft.com/office/drawing/2014/main" id="{371926BF-53F5-4E76-9197-4AB470FECF70}"/>
                </a:ext>
              </a:extLst>
            </p:cNvPr>
            <p:cNvSpPr>
              <a:spLocks/>
            </p:cNvSpPr>
            <p:nvPr/>
          </p:nvSpPr>
          <p:spPr bwMode="auto">
            <a:xfrm>
              <a:off x="2088" y="2536"/>
              <a:ext cx="17" cy="18"/>
            </a:xfrm>
            <a:custGeom>
              <a:avLst/>
              <a:gdLst>
                <a:gd name="T0" fmla="*/ 0 w 20"/>
                <a:gd name="T1" fmla="*/ 17 h 19"/>
                <a:gd name="T2" fmla="*/ 16 w 20"/>
                <a:gd name="T3" fmla="*/ 9 h 19"/>
                <a:gd name="T4" fmla="*/ 0 w 20"/>
                <a:gd name="T5" fmla="*/ 0 h 19"/>
                <a:gd name="T6" fmla="*/ 0 w 20"/>
                <a:gd name="T7" fmla="*/ 9 h 19"/>
                <a:gd name="T8" fmla="*/ 0 w 20"/>
                <a:gd name="T9" fmla="*/ 17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0" y="18"/>
                  </a:moveTo>
                  <a:lnTo>
                    <a:pt x="19" y="10"/>
                  </a:lnTo>
                  <a:lnTo>
                    <a:pt x="0" y="0"/>
                  </a:lnTo>
                  <a:lnTo>
                    <a:pt x="0" y="10"/>
                  </a:lnTo>
                  <a:lnTo>
                    <a:pt x="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46" name="Freeform 580">
              <a:extLst>
                <a:ext uri="{FF2B5EF4-FFF2-40B4-BE49-F238E27FC236}">
                  <a16:creationId xmlns:a16="http://schemas.microsoft.com/office/drawing/2014/main" id="{F1BFF58E-834A-4630-90DC-D8F81BEF2A15}"/>
                </a:ext>
              </a:extLst>
            </p:cNvPr>
            <p:cNvSpPr>
              <a:spLocks/>
            </p:cNvSpPr>
            <p:nvPr/>
          </p:nvSpPr>
          <p:spPr bwMode="auto">
            <a:xfrm>
              <a:off x="2037" y="2503"/>
              <a:ext cx="18" cy="18"/>
            </a:xfrm>
            <a:custGeom>
              <a:avLst/>
              <a:gdLst>
                <a:gd name="T0" fmla="*/ 9 w 21"/>
                <a:gd name="T1" fmla="*/ 17 h 19"/>
                <a:gd name="T2" fmla="*/ 15 w 21"/>
                <a:gd name="T3" fmla="*/ 13 h 19"/>
                <a:gd name="T4" fmla="*/ 17 w 21"/>
                <a:gd name="T5" fmla="*/ 7 h 19"/>
                <a:gd name="T6" fmla="*/ 15 w 21"/>
                <a:gd name="T7" fmla="*/ 0 h 19"/>
                <a:gd name="T8" fmla="*/ 9 w 21"/>
                <a:gd name="T9" fmla="*/ 0 h 19"/>
                <a:gd name="T10" fmla="*/ 3 w 21"/>
                <a:gd name="T11" fmla="*/ 0 h 19"/>
                <a:gd name="T12" fmla="*/ 0 w 21"/>
                <a:gd name="T13" fmla="*/ 7 h 19"/>
                <a:gd name="T14" fmla="*/ 3 w 21"/>
                <a:gd name="T15" fmla="*/ 13 h 19"/>
                <a:gd name="T16" fmla="*/ 9 w 21"/>
                <a:gd name="T17" fmla="*/ 1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10" y="18"/>
                  </a:moveTo>
                  <a:lnTo>
                    <a:pt x="18" y="14"/>
                  </a:lnTo>
                  <a:lnTo>
                    <a:pt x="20" y="7"/>
                  </a:lnTo>
                  <a:lnTo>
                    <a:pt x="18" y="0"/>
                  </a:lnTo>
                  <a:lnTo>
                    <a:pt x="10" y="0"/>
                  </a:lnTo>
                  <a:lnTo>
                    <a:pt x="3" y="0"/>
                  </a:lnTo>
                  <a:lnTo>
                    <a:pt x="0" y="7"/>
                  </a:lnTo>
                  <a:lnTo>
                    <a:pt x="3" y="14"/>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47" name="Freeform 581">
              <a:extLst>
                <a:ext uri="{FF2B5EF4-FFF2-40B4-BE49-F238E27FC236}">
                  <a16:creationId xmlns:a16="http://schemas.microsoft.com/office/drawing/2014/main" id="{7480C5CC-2081-480C-A3BC-3506297B0A69}"/>
                </a:ext>
              </a:extLst>
            </p:cNvPr>
            <p:cNvSpPr>
              <a:spLocks/>
            </p:cNvSpPr>
            <p:nvPr/>
          </p:nvSpPr>
          <p:spPr bwMode="auto">
            <a:xfrm>
              <a:off x="1875" y="2391"/>
              <a:ext cx="20" cy="18"/>
            </a:xfrm>
            <a:custGeom>
              <a:avLst/>
              <a:gdLst>
                <a:gd name="T0" fmla="*/ 10 w 24"/>
                <a:gd name="T1" fmla="*/ 17 h 19"/>
                <a:gd name="T2" fmla="*/ 19 w 24"/>
                <a:gd name="T3" fmla="*/ 9 h 19"/>
                <a:gd name="T4" fmla="*/ 17 w 24"/>
                <a:gd name="T5" fmla="*/ 3 h 19"/>
                <a:gd name="T6" fmla="*/ 10 w 24"/>
                <a:gd name="T7" fmla="*/ 0 h 19"/>
                <a:gd name="T8" fmla="*/ 3 w 24"/>
                <a:gd name="T9" fmla="*/ 3 h 19"/>
                <a:gd name="T10" fmla="*/ 0 w 24"/>
                <a:gd name="T11" fmla="*/ 9 h 19"/>
                <a:gd name="T12" fmla="*/ 10 w 24"/>
                <a:gd name="T13" fmla="*/ 17 h 19"/>
                <a:gd name="T14" fmla="*/ 0 60000 65536"/>
                <a:gd name="T15" fmla="*/ 0 60000 65536"/>
                <a:gd name="T16" fmla="*/ 0 60000 65536"/>
                <a:gd name="T17" fmla="*/ 0 60000 65536"/>
                <a:gd name="T18" fmla="*/ 0 60000 65536"/>
                <a:gd name="T19" fmla="*/ 0 60000 65536"/>
                <a:gd name="T20" fmla="*/ 0 60000 65536"/>
                <a:gd name="T21" fmla="*/ 0 w 24"/>
                <a:gd name="T22" fmla="*/ 0 h 19"/>
                <a:gd name="T23" fmla="*/ 24 w 2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9">
                  <a:moveTo>
                    <a:pt x="12" y="18"/>
                  </a:moveTo>
                  <a:lnTo>
                    <a:pt x="23" y="9"/>
                  </a:lnTo>
                  <a:lnTo>
                    <a:pt x="20" y="3"/>
                  </a:lnTo>
                  <a:lnTo>
                    <a:pt x="12" y="0"/>
                  </a:lnTo>
                  <a:lnTo>
                    <a:pt x="3" y="3"/>
                  </a:lnTo>
                  <a:lnTo>
                    <a:pt x="0" y="9"/>
                  </a:lnTo>
                  <a:lnTo>
                    <a:pt x="12"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48" name="Freeform 582">
              <a:extLst>
                <a:ext uri="{FF2B5EF4-FFF2-40B4-BE49-F238E27FC236}">
                  <a16:creationId xmlns:a16="http://schemas.microsoft.com/office/drawing/2014/main" id="{0DD282BD-B76F-4112-9B0F-625DF3DF0018}"/>
                </a:ext>
              </a:extLst>
            </p:cNvPr>
            <p:cNvSpPr>
              <a:spLocks/>
            </p:cNvSpPr>
            <p:nvPr/>
          </p:nvSpPr>
          <p:spPr bwMode="auto">
            <a:xfrm>
              <a:off x="1912" y="2392"/>
              <a:ext cx="17" cy="23"/>
            </a:xfrm>
            <a:custGeom>
              <a:avLst/>
              <a:gdLst>
                <a:gd name="T0" fmla="*/ 6 w 20"/>
                <a:gd name="T1" fmla="*/ 22 h 25"/>
                <a:gd name="T2" fmla="*/ 16 w 20"/>
                <a:gd name="T3" fmla="*/ 11 h 25"/>
                <a:gd name="T4" fmla="*/ 6 w 20"/>
                <a:gd name="T5" fmla="*/ 0 h 25"/>
                <a:gd name="T6" fmla="*/ 0 w 20"/>
                <a:gd name="T7" fmla="*/ 3 h 25"/>
                <a:gd name="T8" fmla="*/ 0 w 20"/>
                <a:gd name="T9" fmla="*/ 11 h 25"/>
                <a:gd name="T10" fmla="*/ 6 w 20"/>
                <a:gd name="T11" fmla="*/ 22 h 25"/>
                <a:gd name="T12" fmla="*/ 0 60000 65536"/>
                <a:gd name="T13" fmla="*/ 0 60000 65536"/>
                <a:gd name="T14" fmla="*/ 0 60000 65536"/>
                <a:gd name="T15" fmla="*/ 0 60000 65536"/>
                <a:gd name="T16" fmla="*/ 0 60000 65536"/>
                <a:gd name="T17" fmla="*/ 0 60000 65536"/>
                <a:gd name="T18" fmla="*/ 0 w 20"/>
                <a:gd name="T19" fmla="*/ 0 h 25"/>
                <a:gd name="T20" fmla="*/ 20 w 2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0" h="25">
                  <a:moveTo>
                    <a:pt x="7" y="24"/>
                  </a:moveTo>
                  <a:lnTo>
                    <a:pt x="19" y="12"/>
                  </a:lnTo>
                  <a:lnTo>
                    <a:pt x="7" y="0"/>
                  </a:lnTo>
                  <a:lnTo>
                    <a:pt x="0" y="3"/>
                  </a:lnTo>
                  <a:lnTo>
                    <a:pt x="0" y="12"/>
                  </a:lnTo>
                  <a:lnTo>
                    <a:pt x="7" y="2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49" name="Freeform 583">
              <a:extLst>
                <a:ext uri="{FF2B5EF4-FFF2-40B4-BE49-F238E27FC236}">
                  <a16:creationId xmlns:a16="http://schemas.microsoft.com/office/drawing/2014/main" id="{EF7E34CE-717C-49DB-95E8-94244D0177FD}"/>
                </a:ext>
              </a:extLst>
            </p:cNvPr>
            <p:cNvSpPr>
              <a:spLocks/>
            </p:cNvSpPr>
            <p:nvPr/>
          </p:nvSpPr>
          <p:spPr bwMode="auto">
            <a:xfrm>
              <a:off x="1930" y="2433"/>
              <a:ext cx="18" cy="18"/>
            </a:xfrm>
            <a:custGeom>
              <a:avLst/>
              <a:gdLst>
                <a:gd name="T0" fmla="*/ 6 w 21"/>
                <a:gd name="T1" fmla="*/ 17 h 19"/>
                <a:gd name="T2" fmla="*/ 17 w 21"/>
                <a:gd name="T3" fmla="*/ 7 h 19"/>
                <a:gd name="T4" fmla="*/ 6 w 21"/>
                <a:gd name="T5" fmla="*/ 0 h 19"/>
                <a:gd name="T6" fmla="*/ 0 w 21"/>
                <a:gd name="T7" fmla="*/ 7 h 19"/>
                <a:gd name="T8" fmla="*/ 6 w 21"/>
                <a:gd name="T9" fmla="*/ 17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7" y="18"/>
                  </a:moveTo>
                  <a:lnTo>
                    <a:pt x="20" y="7"/>
                  </a:lnTo>
                  <a:lnTo>
                    <a:pt x="7" y="0"/>
                  </a:lnTo>
                  <a:lnTo>
                    <a:pt x="0" y="7"/>
                  </a:lnTo>
                  <a:lnTo>
                    <a:pt x="7"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50" name="Freeform 584">
              <a:extLst>
                <a:ext uri="{FF2B5EF4-FFF2-40B4-BE49-F238E27FC236}">
                  <a16:creationId xmlns:a16="http://schemas.microsoft.com/office/drawing/2014/main" id="{3659AE4D-E5C7-40B0-904D-93B41C27487E}"/>
                </a:ext>
              </a:extLst>
            </p:cNvPr>
            <p:cNvSpPr>
              <a:spLocks/>
            </p:cNvSpPr>
            <p:nvPr/>
          </p:nvSpPr>
          <p:spPr bwMode="auto">
            <a:xfrm>
              <a:off x="1945" y="2435"/>
              <a:ext cx="17" cy="18"/>
            </a:xfrm>
            <a:custGeom>
              <a:avLst/>
              <a:gdLst>
                <a:gd name="T0" fmla="*/ 8 w 20"/>
                <a:gd name="T1" fmla="*/ 17 h 19"/>
                <a:gd name="T2" fmla="*/ 16 w 20"/>
                <a:gd name="T3" fmla="*/ 9 h 19"/>
                <a:gd name="T4" fmla="*/ 8 w 20"/>
                <a:gd name="T5" fmla="*/ 0 h 19"/>
                <a:gd name="T6" fmla="*/ 0 w 20"/>
                <a:gd name="T7" fmla="*/ 9 h 19"/>
                <a:gd name="T8" fmla="*/ 8 w 20"/>
                <a:gd name="T9" fmla="*/ 17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9" y="18"/>
                  </a:moveTo>
                  <a:lnTo>
                    <a:pt x="19" y="9"/>
                  </a:lnTo>
                  <a:lnTo>
                    <a:pt x="9" y="0"/>
                  </a:lnTo>
                  <a:lnTo>
                    <a:pt x="0" y="9"/>
                  </a:lnTo>
                  <a:lnTo>
                    <a:pt x="9"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51" name="Freeform 585">
              <a:extLst>
                <a:ext uri="{FF2B5EF4-FFF2-40B4-BE49-F238E27FC236}">
                  <a16:creationId xmlns:a16="http://schemas.microsoft.com/office/drawing/2014/main" id="{23F949FD-63D8-429B-AEE7-58E52F701E7C}"/>
                </a:ext>
              </a:extLst>
            </p:cNvPr>
            <p:cNvSpPr>
              <a:spLocks/>
            </p:cNvSpPr>
            <p:nvPr/>
          </p:nvSpPr>
          <p:spPr bwMode="auto">
            <a:xfrm>
              <a:off x="1938" y="2468"/>
              <a:ext cx="19" cy="18"/>
            </a:xfrm>
            <a:custGeom>
              <a:avLst/>
              <a:gdLst>
                <a:gd name="T0" fmla="*/ 0 w 22"/>
                <a:gd name="T1" fmla="*/ 11 h 19"/>
                <a:gd name="T2" fmla="*/ 3 w 22"/>
                <a:gd name="T3" fmla="*/ 4 h 19"/>
                <a:gd name="T4" fmla="*/ 10 w 22"/>
                <a:gd name="T5" fmla="*/ 0 h 19"/>
                <a:gd name="T6" fmla="*/ 13 w 22"/>
                <a:gd name="T7" fmla="*/ 8 h 19"/>
                <a:gd name="T8" fmla="*/ 18 w 22"/>
                <a:gd name="T9" fmla="*/ 15 h 19"/>
                <a:gd name="T10" fmla="*/ 8 w 22"/>
                <a:gd name="T11" fmla="*/ 17 h 19"/>
                <a:gd name="T12" fmla="*/ 0 w 22"/>
                <a:gd name="T13" fmla="*/ 11 h 19"/>
                <a:gd name="T14" fmla="*/ 0 60000 65536"/>
                <a:gd name="T15" fmla="*/ 0 60000 65536"/>
                <a:gd name="T16" fmla="*/ 0 60000 65536"/>
                <a:gd name="T17" fmla="*/ 0 60000 65536"/>
                <a:gd name="T18" fmla="*/ 0 60000 65536"/>
                <a:gd name="T19" fmla="*/ 0 60000 65536"/>
                <a:gd name="T20" fmla="*/ 0 60000 65536"/>
                <a:gd name="T21" fmla="*/ 0 w 22"/>
                <a:gd name="T22" fmla="*/ 0 h 19"/>
                <a:gd name="T23" fmla="*/ 22 w 2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9">
                  <a:moveTo>
                    <a:pt x="0" y="12"/>
                  </a:moveTo>
                  <a:lnTo>
                    <a:pt x="3" y="4"/>
                  </a:lnTo>
                  <a:lnTo>
                    <a:pt x="11" y="0"/>
                  </a:lnTo>
                  <a:lnTo>
                    <a:pt x="15" y="8"/>
                  </a:lnTo>
                  <a:lnTo>
                    <a:pt x="21" y="16"/>
                  </a:lnTo>
                  <a:lnTo>
                    <a:pt x="9" y="18"/>
                  </a:lnTo>
                  <a:lnTo>
                    <a:pt x="0" y="1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52" name="Freeform 586">
              <a:extLst>
                <a:ext uri="{FF2B5EF4-FFF2-40B4-BE49-F238E27FC236}">
                  <a16:creationId xmlns:a16="http://schemas.microsoft.com/office/drawing/2014/main" id="{1126C07E-1DF6-43D6-BA4D-8463E99C3DBE}"/>
                </a:ext>
              </a:extLst>
            </p:cNvPr>
            <p:cNvSpPr>
              <a:spLocks/>
            </p:cNvSpPr>
            <p:nvPr/>
          </p:nvSpPr>
          <p:spPr bwMode="auto">
            <a:xfrm>
              <a:off x="1902" y="2433"/>
              <a:ext cx="17" cy="20"/>
            </a:xfrm>
            <a:custGeom>
              <a:avLst/>
              <a:gdLst>
                <a:gd name="T0" fmla="*/ 6 w 20"/>
                <a:gd name="T1" fmla="*/ 0 h 21"/>
                <a:gd name="T2" fmla="*/ 0 w 20"/>
                <a:gd name="T3" fmla="*/ 3 h 21"/>
                <a:gd name="T4" fmla="*/ 3 w 20"/>
                <a:gd name="T5" fmla="*/ 10 h 21"/>
                <a:gd name="T6" fmla="*/ 9 w 20"/>
                <a:gd name="T7" fmla="*/ 19 h 21"/>
                <a:gd name="T8" fmla="*/ 14 w 20"/>
                <a:gd name="T9" fmla="*/ 19 h 21"/>
                <a:gd name="T10" fmla="*/ 16 w 20"/>
                <a:gd name="T11" fmla="*/ 16 h 21"/>
                <a:gd name="T12" fmla="*/ 14 w 20"/>
                <a:gd name="T13" fmla="*/ 6 h 21"/>
                <a:gd name="T14" fmla="*/ 6 w 20"/>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1"/>
                <a:gd name="T26" fmla="*/ 20 w 20"/>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1">
                  <a:moveTo>
                    <a:pt x="7" y="0"/>
                  </a:moveTo>
                  <a:lnTo>
                    <a:pt x="0" y="3"/>
                  </a:lnTo>
                  <a:lnTo>
                    <a:pt x="4" y="10"/>
                  </a:lnTo>
                  <a:lnTo>
                    <a:pt x="11" y="20"/>
                  </a:lnTo>
                  <a:lnTo>
                    <a:pt x="16" y="20"/>
                  </a:lnTo>
                  <a:lnTo>
                    <a:pt x="19" y="17"/>
                  </a:lnTo>
                  <a:lnTo>
                    <a:pt x="17" y="6"/>
                  </a:lnTo>
                  <a:lnTo>
                    <a:pt x="7"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53" name="Freeform 587">
              <a:extLst>
                <a:ext uri="{FF2B5EF4-FFF2-40B4-BE49-F238E27FC236}">
                  <a16:creationId xmlns:a16="http://schemas.microsoft.com/office/drawing/2014/main" id="{B217F0E8-6965-473C-B0B1-0CBE0367E303}"/>
                </a:ext>
              </a:extLst>
            </p:cNvPr>
            <p:cNvSpPr>
              <a:spLocks/>
            </p:cNvSpPr>
            <p:nvPr/>
          </p:nvSpPr>
          <p:spPr bwMode="auto">
            <a:xfrm>
              <a:off x="1957" y="2490"/>
              <a:ext cx="37" cy="27"/>
            </a:xfrm>
            <a:custGeom>
              <a:avLst/>
              <a:gdLst>
                <a:gd name="T0" fmla="*/ 3 w 43"/>
                <a:gd name="T1" fmla="*/ 0 h 30"/>
                <a:gd name="T2" fmla="*/ 5 w 43"/>
                <a:gd name="T3" fmla="*/ 4 h 30"/>
                <a:gd name="T4" fmla="*/ 3 w 43"/>
                <a:gd name="T5" fmla="*/ 9 h 30"/>
                <a:gd name="T6" fmla="*/ 0 w 43"/>
                <a:gd name="T7" fmla="*/ 13 h 30"/>
                <a:gd name="T8" fmla="*/ 0 w 43"/>
                <a:gd name="T9" fmla="*/ 19 h 30"/>
                <a:gd name="T10" fmla="*/ 2 w 43"/>
                <a:gd name="T11" fmla="*/ 23 h 30"/>
                <a:gd name="T12" fmla="*/ 3 w 43"/>
                <a:gd name="T13" fmla="*/ 26 h 30"/>
                <a:gd name="T14" fmla="*/ 8 w 43"/>
                <a:gd name="T15" fmla="*/ 26 h 30"/>
                <a:gd name="T16" fmla="*/ 12 w 43"/>
                <a:gd name="T17" fmla="*/ 22 h 30"/>
                <a:gd name="T18" fmla="*/ 13 w 43"/>
                <a:gd name="T19" fmla="*/ 20 h 30"/>
                <a:gd name="T20" fmla="*/ 16 w 43"/>
                <a:gd name="T21" fmla="*/ 20 h 30"/>
                <a:gd name="T22" fmla="*/ 20 w 43"/>
                <a:gd name="T23" fmla="*/ 22 h 30"/>
                <a:gd name="T24" fmla="*/ 29 w 43"/>
                <a:gd name="T25" fmla="*/ 20 h 30"/>
                <a:gd name="T26" fmla="*/ 36 w 43"/>
                <a:gd name="T27" fmla="*/ 16 h 30"/>
                <a:gd name="T28" fmla="*/ 34 w 43"/>
                <a:gd name="T29" fmla="*/ 12 h 30"/>
                <a:gd name="T30" fmla="*/ 29 w 43"/>
                <a:gd name="T31" fmla="*/ 9 h 30"/>
                <a:gd name="T32" fmla="*/ 21 w 43"/>
                <a:gd name="T33" fmla="*/ 7 h 30"/>
                <a:gd name="T34" fmla="*/ 26 w 43"/>
                <a:gd name="T35" fmla="*/ 5 h 30"/>
                <a:gd name="T36" fmla="*/ 17 w 43"/>
                <a:gd name="T37" fmla="*/ 5 h 30"/>
                <a:gd name="T38" fmla="*/ 12 w 43"/>
                <a:gd name="T39" fmla="*/ 2 h 30"/>
                <a:gd name="T40" fmla="*/ 3 w 43"/>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30"/>
                <a:gd name="T65" fmla="*/ 43 w 43"/>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30">
                  <a:moveTo>
                    <a:pt x="4" y="0"/>
                  </a:moveTo>
                  <a:lnTo>
                    <a:pt x="6" y="4"/>
                  </a:lnTo>
                  <a:lnTo>
                    <a:pt x="4" y="10"/>
                  </a:lnTo>
                  <a:lnTo>
                    <a:pt x="0" y="14"/>
                  </a:lnTo>
                  <a:lnTo>
                    <a:pt x="0" y="21"/>
                  </a:lnTo>
                  <a:lnTo>
                    <a:pt x="2" y="25"/>
                  </a:lnTo>
                  <a:lnTo>
                    <a:pt x="4" y="29"/>
                  </a:lnTo>
                  <a:lnTo>
                    <a:pt x="9" y="29"/>
                  </a:lnTo>
                  <a:lnTo>
                    <a:pt x="14" y="24"/>
                  </a:lnTo>
                  <a:lnTo>
                    <a:pt x="15" y="22"/>
                  </a:lnTo>
                  <a:lnTo>
                    <a:pt x="19" y="22"/>
                  </a:lnTo>
                  <a:lnTo>
                    <a:pt x="23" y="24"/>
                  </a:lnTo>
                  <a:lnTo>
                    <a:pt x="34" y="22"/>
                  </a:lnTo>
                  <a:lnTo>
                    <a:pt x="42" y="18"/>
                  </a:lnTo>
                  <a:lnTo>
                    <a:pt x="40" y="13"/>
                  </a:lnTo>
                  <a:lnTo>
                    <a:pt x="34" y="10"/>
                  </a:lnTo>
                  <a:lnTo>
                    <a:pt x="24" y="8"/>
                  </a:lnTo>
                  <a:lnTo>
                    <a:pt x="30" y="6"/>
                  </a:lnTo>
                  <a:lnTo>
                    <a:pt x="20" y="5"/>
                  </a:lnTo>
                  <a:lnTo>
                    <a:pt x="14" y="2"/>
                  </a:lnTo>
                  <a:lnTo>
                    <a:pt x="4"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54" name="Freeform 588">
              <a:extLst>
                <a:ext uri="{FF2B5EF4-FFF2-40B4-BE49-F238E27FC236}">
                  <a16:creationId xmlns:a16="http://schemas.microsoft.com/office/drawing/2014/main" id="{F5F006D4-8A21-4FCB-9CAA-1C76495C5976}"/>
                </a:ext>
              </a:extLst>
            </p:cNvPr>
            <p:cNvSpPr>
              <a:spLocks/>
            </p:cNvSpPr>
            <p:nvPr/>
          </p:nvSpPr>
          <p:spPr bwMode="auto">
            <a:xfrm>
              <a:off x="1922" y="2484"/>
              <a:ext cx="42" cy="34"/>
            </a:xfrm>
            <a:custGeom>
              <a:avLst/>
              <a:gdLst>
                <a:gd name="T0" fmla="*/ 10 w 49"/>
                <a:gd name="T1" fmla="*/ 1 h 37"/>
                <a:gd name="T2" fmla="*/ 6 w 49"/>
                <a:gd name="T3" fmla="*/ 5 h 37"/>
                <a:gd name="T4" fmla="*/ 12 w 49"/>
                <a:gd name="T5" fmla="*/ 6 h 37"/>
                <a:gd name="T6" fmla="*/ 16 w 49"/>
                <a:gd name="T7" fmla="*/ 6 h 37"/>
                <a:gd name="T8" fmla="*/ 20 w 49"/>
                <a:gd name="T9" fmla="*/ 8 h 37"/>
                <a:gd name="T10" fmla="*/ 23 w 49"/>
                <a:gd name="T11" fmla="*/ 11 h 37"/>
                <a:gd name="T12" fmla="*/ 25 w 49"/>
                <a:gd name="T13" fmla="*/ 15 h 37"/>
                <a:gd name="T14" fmla="*/ 22 w 49"/>
                <a:gd name="T15" fmla="*/ 17 h 37"/>
                <a:gd name="T16" fmla="*/ 17 w 49"/>
                <a:gd name="T17" fmla="*/ 18 h 37"/>
                <a:gd name="T18" fmla="*/ 9 w 49"/>
                <a:gd name="T19" fmla="*/ 15 h 37"/>
                <a:gd name="T20" fmla="*/ 3 w 49"/>
                <a:gd name="T21" fmla="*/ 15 h 37"/>
                <a:gd name="T22" fmla="*/ 0 w 49"/>
                <a:gd name="T23" fmla="*/ 19 h 37"/>
                <a:gd name="T24" fmla="*/ 4 w 49"/>
                <a:gd name="T25" fmla="*/ 21 h 37"/>
                <a:gd name="T26" fmla="*/ 10 w 49"/>
                <a:gd name="T27" fmla="*/ 22 h 37"/>
                <a:gd name="T28" fmla="*/ 17 w 49"/>
                <a:gd name="T29" fmla="*/ 25 h 37"/>
                <a:gd name="T30" fmla="*/ 21 w 49"/>
                <a:gd name="T31" fmla="*/ 28 h 37"/>
                <a:gd name="T32" fmla="*/ 29 w 49"/>
                <a:gd name="T33" fmla="*/ 33 h 37"/>
                <a:gd name="T34" fmla="*/ 37 w 49"/>
                <a:gd name="T35" fmla="*/ 31 h 37"/>
                <a:gd name="T36" fmla="*/ 39 w 49"/>
                <a:gd name="T37" fmla="*/ 29 h 37"/>
                <a:gd name="T38" fmla="*/ 37 w 49"/>
                <a:gd name="T39" fmla="*/ 28 h 37"/>
                <a:gd name="T40" fmla="*/ 34 w 49"/>
                <a:gd name="T41" fmla="*/ 22 h 37"/>
                <a:gd name="T42" fmla="*/ 34 w 49"/>
                <a:gd name="T43" fmla="*/ 17 h 37"/>
                <a:gd name="T44" fmla="*/ 39 w 49"/>
                <a:gd name="T45" fmla="*/ 12 h 37"/>
                <a:gd name="T46" fmla="*/ 41 w 49"/>
                <a:gd name="T47" fmla="*/ 8 h 37"/>
                <a:gd name="T48" fmla="*/ 39 w 49"/>
                <a:gd name="T49" fmla="*/ 4 h 37"/>
                <a:gd name="T50" fmla="*/ 26 w 49"/>
                <a:gd name="T51" fmla="*/ 1 h 37"/>
                <a:gd name="T52" fmla="*/ 17 w 49"/>
                <a:gd name="T53" fmla="*/ 0 h 37"/>
                <a:gd name="T54" fmla="*/ 10 w 49"/>
                <a:gd name="T55" fmla="*/ 1 h 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37"/>
                <a:gd name="T86" fmla="*/ 49 w 49"/>
                <a:gd name="T87" fmla="*/ 37 h 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37">
                  <a:moveTo>
                    <a:pt x="12" y="1"/>
                  </a:moveTo>
                  <a:lnTo>
                    <a:pt x="7" y="5"/>
                  </a:lnTo>
                  <a:lnTo>
                    <a:pt x="14" y="7"/>
                  </a:lnTo>
                  <a:lnTo>
                    <a:pt x="19" y="7"/>
                  </a:lnTo>
                  <a:lnTo>
                    <a:pt x="23" y="9"/>
                  </a:lnTo>
                  <a:lnTo>
                    <a:pt x="27" y="12"/>
                  </a:lnTo>
                  <a:lnTo>
                    <a:pt x="29" y="16"/>
                  </a:lnTo>
                  <a:lnTo>
                    <a:pt x="26" y="19"/>
                  </a:lnTo>
                  <a:lnTo>
                    <a:pt x="20" y="20"/>
                  </a:lnTo>
                  <a:lnTo>
                    <a:pt x="10" y="16"/>
                  </a:lnTo>
                  <a:lnTo>
                    <a:pt x="3" y="16"/>
                  </a:lnTo>
                  <a:lnTo>
                    <a:pt x="0" y="21"/>
                  </a:lnTo>
                  <a:lnTo>
                    <a:pt x="5" y="23"/>
                  </a:lnTo>
                  <a:lnTo>
                    <a:pt x="12" y="24"/>
                  </a:lnTo>
                  <a:lnTo>
                    <a:pt x="20" y="27"/>
                  </a:lnTo>
                  <a:lnTo>
                    <a:pt x="24" y="31"/>
                  </a:lnTo>
                  <a:lnTo>
                    <a:pt x="34" y="36"/>
                  </a:lnTo>
                  <a:lnTo>
                    <a:pt x="43" y="34"/>
                  </a:lnTo>
                  <a:lnTo>
                    <a:pt x="45" y="32"/>
                  </a:lnTo>
                  <a:lnTo>
                    <a:pt x="43" y="30"/>
                  </a:lnTo>
                  <a:lnTo>
                    <a:pt x="40" y="24"/>
                  </a:lnTo>
                  <a:lnTo>
                    <a:pt x="40" y="18"/>
                  </a:lnTo>
                  <a:lnTo>
                    <a:pt x="45" y="13"/>
                  </a:lnTo>
                  <a:lnTo>
                    <a:pt x="48" y="9"/>
                  </a:lnTo>
                  <a:lnTo>
                    <a:pt x="45" y="4"/>
                  </a:lnTo>
                  <a:lnTo>
                    <a:pt x="30" y="1"/>
                  </a:lnTo>
                  <a:lnTo>
                    <a:pt x="20" y="0"/>
                  </a:lnTo>
                  <a:lnTo>
                    <a:pt x="12"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55" name="Freeform 589">
              <a:extLst>
                <a:ext uri="{FF2B5EF4-FFF2-40B4-BE49-F238E27FC236}">
                  <a16:creationId xmlns:a16="http://schemas.microsoft.com/office/drawing/2014/main" id="{191A507C-210F-455B-92EB-C965BE37727E}"/>
                </a:ext>
              </a:extLst>
            </p:cNvPr>
            <p:cNvSpPr>
              <a:spLocks/>
            </p:cNvSpPr>
            <p:nvPr/>
          </p:nvSpPr>
          <p:spPr bwMode="auto">
            <a:xfrm>
              <a:off x="1877" y="2504"/>
              <a:ext cx="23" cy="18"/>
            </a:xfrm>
            <a:custGeom>
              <a:avLst/>
              <a:gdLst>
                <a:gd name="T0" fmla="*/ 11 w 28"/>
                <a:gd name="T1" fmla="*/ 0 h 19"/>
                <a:gd name="T2" fmla="*/ 3 w 28"/>
                <a:gd name="T3" fmla="*/ 4 h 19"/>
                <a:gd name="T4" fmla="*/ 2 w 28"/>
                <a:gd name="T5" fmla="*/ 4 h 19"/>
                <a:gd name="T6" fmla="*/ 0 w 28"/>
                <a:gd name="T7" fmla="*/ 6 h 19"/>
                <a:gd name="T8" fmla="*/ 0 w 28"/>
                <a:gd name="T9" fmla="*/ 9 h 19"/>
                <a:gd name="T10" fmla="*/ 5 w 28"/>
                <a:gd name="T11" fmla="*/ 15 h 19"/>
                <a:gd name="T12" fmla="*/ 16 w 28"/>
                <a:gd name="T13" fmla="*/ 17 h 19"/>
                <a:gd name="T14" fmla="*/ 17 w 28"/>
                <a:gd name="T15" fmla="*/ 17 h 19"/>
                <a:gd name="T16" fmla="*/ 22 w 28"/>
                <a:gd name="T17" fmla="*/ 17 h 19"/>
                <a:gd name="T18" fmla="*/ 21 w 28"/>
                <a:gd name="T19" fmla="*/ 9 h 19"/>
                <a:gd name="T20" fmla="*/ 18 w 28"/>
                <a:gd name="T21" fmla="*/ 4 h 19"/>
                <a:gd name="T22" fmla="*/ 11 w 28"/>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9"/>
                <a:gd name="T38" fmla="*/ 28 w 28"/>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9">
                  <a:moveTo>
                    <a:pt x="13" y="0"/>
                  </a:moveTo>
                  <a:lnTo>
                    <a:pt x="4" y="4"/>
                  </a:lnTo>
                  <a:lnTo>
                    <a:pt x="2" y="4"/>
                  </a:lnTo>
                  <a:lnTo>
                    <a:pt x="0" y="6"/>
                  </a:lnTo>
                  <a:lnTo>
                    <a:pt x="0" y="10"/>
                  </a:lnTo>
                  <a:lnTo>
                    <a:pt x="6" y="16"/>
                  </a:lnTo>
                  <a:lnTo>
                    <a:pt x="19" y="18"/>
                  </a:lnTo>
                  <a:lnTo>
                    <a:pt x="21" y="18"/>
                  </a:lnTo>
                  <a:lnTo>
                    <a:pt x="27" y="18"/>
                  </a:lnTo>
                  <a:lnTo>
                    <a:pt x="25" y="10"/>
                  </a:lnTo>
                  <a:lnTo>
                    <a:pt x="22" y="4"/>
                  </a:lnTo>
                  <a:lnTo>
                    <a:pt x="13"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56" name="Freeform 590">
              <a:extLst>
                <a:ext uri="{FF2B5EF4-FFF2-40B4-BE49-F238E27FC236}">
                  <a16:creationId xmlns:a16="http://schemas.microsoft.com/office/drawing/2014/main" id="{A379ECC5-752D-45DD-A3BD-3CEF670727CC}"/>
                </a:ext>
              </a:extLst>
            </p:cNvPr>
            <p:cNvSpPr>
              <a:spLocks/>
            </p:cNvSpPr>
            <p:nvPr/>
          </p:nvSpPr>
          <p:spPr bwMode="auto">
            <a:xfrm>
              <a:off x="1795" y="2442"/>
              <a:ext cx="129" cy="50"/>
            </a:xfrm>
            <a:custGeom>
              <a:avLst/>
              <a:gdLst>
                <a:gd name="T0" fmla="*/ 18 w 152"/>
                <a:gd name="T1" fmla="*/ 1 h 54"/>
                <a:gd name="T2" fmla="*/ 8 w 152"/>
                <a:gd name="T3" fmla="*/ 5 h 54"/>
                <a:gd name="T4" fmla="*/ 2 w 152"/>
                <a:gd name="T5" fmla="*/ 9 h 54"/>
                <a:gd name="T6" fmla="*/ 0 w 152"/>
                <a:gd name="T7" fmla="*/ 15 h 54"/>
                <a:gd name="T8" fmla="*/ 3 w 152"/>
                <a:gd name="T9" fmla="*/ 18 h 54"/>
                <a:gd name="T10" fmla="*/ 12 w 152"/>
                <a:gd name="T11" fmla="*/ 19 h 54"/>
                <a:gd name="T12" fmla="*/ 20 w 152"/>
                <a:gd name="T13" fmla="*/ 14 h 54"/>
                <a:gd name="T14" fmla="*/ 26 w 152"/>
                <a:gd name="T15" fmla="*/ 13 h 54"/>
                <a:gd name="T16" fmla="*/ 31 w 152"/>
                <a:gd name="T17" fmla="*/ 14 h 54"/>
                <a:gd name="T18" fmla="*/ 49 w 152"/>
                <a:gd name="T19" fmla="*/ 20 h 54"/>
                <a:gd name="T20" fmla="*/ 62 w 152"/>
                <a:gd name="T21" fmla="*/ 28 h 54"/>
                <a:gd name="T22" fmla="*/ 66 w 152"/>
                <a:gd name="T23" fmla="*/ 31 h 54"/>
                <a:gd name="T24" fmla="*/ 72 w 152"/>
                <a:gd name="T25" fmla="*/ 34 h 54"/>
                <a:gd name="T26" fmla="*/ 80 w 152"/>
                <a:gd name="T27" fmla="*/ 35 h 54"/>
                <a:gd name="T28" fmla="*/ 90 w 152"/>
                <a:gd name="T29" fmla="*/ 36 h 54"/>
                <a:gd name="T30" fmla="*/ 88 w 152"/>
                <a:gd name="T31" fmla="*/ 40 h 54"/>
                <a:gd name="T32" fmla="*/ 83 w 152"/>
                <a:gd name="T33" fmla="*/ 44 h 54"/>
                <a:gd name="T34" fmla="*/ 84 w 152"/>
                <a:gd name="T35" fmla="*/ 47 h 54"/>
                <a:gd name="T36" fmla="*/ 97 w 152"/>
                <a:gd name="T37" fmla="*/ 49 h 54"/>
                <a:gd name="T38" fmla="*/ 114 w 152"/>
                <a:gd name="T39" fmla="*/ 47 h 54"/>
                <a:gd name="T40" fmla="*/ 126 w 152"/>
                <a:gd name="T41" fmla="*/ 46 h 54"/>
                <a:gd name="T42" fmla="*/ 128 w 152"/>
                <a:gd name="T43" fmla="*/ 44 h 54"/>
                <a:gd name="T44" fmla="*/ 126 w 152"/>
                <a:gd name="T45" fmla="*/ 38 h 54"/>
                <a:gd name="T46" fmla="*/ 109 w 152"/>
                <a:gd name="T47" fmla="*/ 30 h 54"/>
                <a:gd name="T48" fmla="*/ 107 w 152"/>
                <a:gd name="T49" fmla="*/ 27 h 54"/>
                <a:gd name="T50" fmla="*/ 80 w 152"/>
                <a:gd name="T51" fmla="*/ 19 h 54"/>
                <a:gd name="T52" fmla="*/ 70 w 152"/>
                <a:gd name="T53" fmla="*/ 18 h 54"/>
                <a:gd name="T54" fmla="*/ 53 w 152"/>
                <a:gd name="T55" fmla="*/ 5 h 54"/>
                <a:gd name="T56" fmla="*/ 29 w 152"/>
                <a:gd name="T57" fmla="*/ 0 h 54"/>
                <a:gd name="T58" fmla="*/ 18 w 152"/>
                <a:gd name="T59" fmla="*/ 1 h 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54"/>
                <a:gd name="T92" fmla="*/ 152 w 152"/>
                <a:gd name="T93" fmla="*/ 54 h 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54">
                  <a:moveTo>
                    <a:pt x="21" y="1"/>
                  </a:moveTo>
                  <a:lnTo>
                    <a:pt x="9" y="5"/>
                  </a:lnTo>
                  <a:lnTo>
                    <a:pt x="2" y="10"/>
                  </a:lnTo>
                  <a:lnTo>
                    <a:pt x="0" y="16"/>
                  </a:lnTo>
                  <a:lnTo>
                    <a:pt x="4" y="19"/>
                  </a:lnTo>
                  <a:lnTo>
                    <a:pt x="14" y="20"/>
                  </a:lnTo>
                  <a:lnTo>
                    <a:pt x="24" y="15"/>
                  </a:lnTo>
                  <a:lnTo>
                    <a:pt x="31" y="14"/>
                  </a:lnTo>
                  <a:lnTo>
                    <a:pt x="36" y="15"/>
                  </a:lnTo>
                  <a:lnTo>
                    <a:pt x="58" y="22"/>
                  </a:lnTo>
                  <a:lnTo>
                    <a:pt x="73" y="30"/>
                  </a:lnTo>
                  <a:lnTo>
                    <a:pt x="78" y="33"/>
                  </a:lnTo>
                  <a:lnTo>
                    <a:pt x="85" y="37"/>
                  </a:lnTo>
                  <a:lnTo>
                    <a:pt x="94" y="38"/>
                  </a:lnTo>
                  <a:lnTo>
                    <a:pt x="106" y="39"/>
                  </a:lnTo>
                  <a:lnTo>
                    <a:pt x="104" y="43"/>
                  </a:lnTo>
                  <a:lnTo>
                    <a:pt x="98" y="47"/>
                  </a:lnTo>
                  <a:lnTo>
                    <a:pt x="99" y="51"/>
                  </a:lnTo>
                  <a:lnTo>
                    <a:pt x="114" y="53"/>
                  </a:lnTo>
                  <a:lnTo>
                    <a:pt x="134" y="51"/>
                  </a:lnTo>
                  <a:lnTo>
                    <a:pt x="148" y="50"/>
                  </a:lnTo>
                  <a:lnTo>
                    <a:pt x="151" y="47"/>
                  </a:lnTo>
                  <a:lnTo>
                    <a:pt x="149" y="41"/>
                  </a:lnTo>
                  <a:lnTo>
                    <a:pt x="128" y="32"/>
                  </a:lnTo>
                  <a:lnTo>
                    <a:pt x="126" y="29"/>
                  </a:lnTo>
                  <a:lnTo>
                    <a:pt x="94" y="20"/>
                  </a:lnTo>
                  <a:lnTo>
                    <a:pt x="83" y="19"/>
                  </a:lnTo>
                  <a:lnTo>
                    <a:pt x="63" y="5"/>
                  </a:lnTo>
                  <a:lnTo>
                    <a:pt x="34" y="0"/>
                  </a:lnTo>
                  <a:lnTo>
                    <a:pt x="21"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57" name="Freeform 591">
              <a:extLst>
                <a:ext uri="{FF2B5EF4-FFF2-40B4-BE49-F238E27FC236}">
                  <a16:creationId xmlns:a16="http://schemas.microsoft.com/office/drawing/2014/main" id="{64E53959-3CCD-424B-814B-53E1EF333513}"/>
                </a:ext>
              </a:extLst>
            </p:cNvPr>
            <p:cNvSpPr>
              <a:spLocks/>
            </p:cNvSpPr>
            <p:nvPr/>
          </p:nvSpPr>
          <p:spPr bwMode="auto">
            <a:xfrm>
              <a:off x="2005" y="2503"/>
              <a:ext cx="25" cy="18"/>
            </a:xfrm>
            <a:custGeom>
              <a:avLst/>
              <a:gdLst>
                <a:gd name="T0" fmla="*/ 3 w 30"/>
                <a:gd name="T1" fmla="*/ 3 h 19"/>
                <a:gd name="T2" fmla="*/ 0 w 30"/>
                <a:gd name="T3" fmla="*/ 7 h 19"/>
                <a:gd name="T4" fmla="*/ 0 w 30"/>
                <a:gd name="T5" fmla="*/ 12 h 19"/>
                <a:gd name="T6" fmla="*/ 3 w 30"/>
                <a:gd name="T7" fmla="*/ 17 h 19"/>
                <a:gd name="T8" fmla="*/ 10 w 30"/>
                <a:gd name="T9" fmla="*/ 14 h 19"/>
                <a:gd name="T10" fmla="*/ 18 w 30"/>
                <a:gd name="T11" fmla="*/ 15 h 19"/>
                <a:gd name="T12" fmla="*/ 20 w 30"/>
                <a:gd name="T13" fmla="*/ 11 h 19"/>
                <a:gd name="T14" fmla="*/ 24 w 30"/>
                <a:gd name="T15" fmla="*/ 3 h 19"/>
                <a:gd name="T16" fmla="*/ 16 w 30"/>
                <a:gd name="T17" fmla="*/ 0 h 19"/>
                <a:gd name="T18" fmla="*/ 8 w 30"/>
                <a:gd name="T19" fmla="*/ 1 h 19"/>
                <a:gd name="T20" fmla="*/ 3 w 30"/>
                <a:gd name="T21" fmla="*/ 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9"/>
                <a:gd name="T35" fmla="*/ 30 w 3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9">
                  <a:moveTo>
                    <a:pt x="3" y="3"/>
                  </a:moveTo>
                  <a:lnTo>
                    <a:pt x="0" y="7"/>
                  </a:lnTo>
                  <a:lnTo>
                    <a:pt x="0" y="13"/>
                  </a:lnTo>
                  <a:lnTo>
                    <a:pt x="4" y="18"/>
                  </a:lnTo>
                  <a:lnTo>
                    <a:pt x="12" y="15"/>
                  </a:lnTo>
                  <a:lnTo>
                    <a:pt x="22" y="16"/>
                  </a:lnTo>
                  <a:lnTo>
                    <a:pt x="24" y="12"/>
                  </a:lnTo>
                  <a:lnTo>
                    <a:pt x="29" y="3"/>
                  </a:lnTo>
                  <a:lnTo>
                    <a:pt x="19" y="0"/>
                  </a:lnTo>
                  <a:lnTo>
                    <a:pt x="10" y="1"/>
                  </a:lnTo>
                  <a:lnTo>
                    <a:pt x="3" y="3"/>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58" name="Freeform 592">
              <a:extLst>
                <a:ext uri="{FF2B5EF4-FFF2-40B4-BE49-F238E27FC236}">
                  <a16:creationId xmlns:a16="http://schemas.microsoft.com/office/drawing/2014/main" id="{EC616749-A3F4-493B-86D7-F9A00F4EE735}"/>
                </a:ext>
              </a:extLst>
            </p:cNvPr>
            <p:cNvSpPr>
              <a:spLocks/>
            </p:cNvSpPr>
            <p:nvPr/>
          </p:nvSpPr>
          <p:spPr bwMode="auto">
            <a:xfrm>
              <a:off x="2767" y="1658"/>
              <a:ext cx="126" cy="90"/>
            </a:xfrm>
            <a:custGeom>
              <a:avLst/>
              <a:gdLst>
                <a:gd name="T0" fmla="*/ 10 w 148"/>
                <a:gd name="T1" fmla="*/ 3 h 98"/>
                <a:gd name="T2" fmla="*/ 0 w 148"/>
                <a:gd name="T3" fmla="*/ 28 h 98"/>
                <a:gd name="T4" fmla="*/ 14 w 148"/>
                <a:gd name="T5" fmla="*/ 33 h 98"/>
                <a:gd name="T6" fmla="*/ 20 w 148"/>
                <a:gd name="T7" fmla="*/ 43 h 98"/>
                <a:gd name="T8" fmla="*/ 4 w 148"/>
                <a:gd name="T9" fmla="*/ 49 h 98"/>
                <a:gd name="T10" fmla="*/ 1 w 148"/>
                <a:gd name="T11" fmla="*/ 51 h 98"/>
                <a:gd name="T12" fmla="*/ 1 w 148"/>
                <a:gd name="T13" fmla="*/ 54 h 98"/>
                <a:gd name="T14" fmla="*/ 4 w 148"/>
                <a:gd name="T15" fmla="*/ 62 h 98"/>
                <a:gd name="T16" fmla="*/ 18 w 148"/>
                <a:gd name="T17" fmla="*/ 62 h 98"/>
                <a:gd name="T18" fmla="*/ 34 w 148"/>
                <a:gd name="T19" fmla="*/ 78 h 98"/>
                <a:gd name="T20" fmla="*/ 51 w 148"/>
                <a:gd name="T21" fmla="*/ 89 h 98"/>
                <a:gd name="T22" fmla="*/ 59 w 148"/>
                <a:gd name="T23" fmla="*/ 87 h 98"/>
                <a:gd name="T24" fmla="*/ 67 w 148"/>
                <a:gd name="T25" fmla="*/ 82 h 98"/>
                <a:gd name="T26" fmla="*/ 72 w 148"/>
                <a:gd name="T27" fmla="*/ 78 h 98"/>
                <a:gd name="T28" fmla="*/ 78 w 148"/>
                <a:gd name="T29" fmla="*/ 78 h 98"/>
                <a:gd name="T30" fmla="*/ 87 w 148"/>
                <a:gd name="T31" fmla="*/ 79 h 98"/>
                <a:gd name="T32" fmla="*/ 106 w 148"/>
                <a:gd name="T33" fmla="*/ 69 h 98"/>
                <a:gd name="T34" fmla="*/ 119 w 148"/>
                <a:gd name="T35" fmla="*/ 57 h 98"/>
                <a:gd name="T36" fmla="*/ 123 w 148"/>
                <a:gd name="T37" fmla="*/ 49 h 98"/>
                <a:gd name="T38" fmla="*/ 125 w 148"/>
                <a:gd name="T39" fmla="*/ 39 h 98"/>
                <a:gd name="T40" fmla="*/ 118 w 148"/>
                <a:gd name="T41" fmla="*/ 28 h 98"/>
                <a:gd name="T42" fmla="*/ 113 w 148"/>
                <a:gd name="T43" fmla="*/ 22 h 98"/>
                <a:gd name="T44" fmla="*/ 108 w 148"/>
                <a:gd name="T45" fmla="*/ 19 h 98"/>
                <a:gd name="T46" fmla="*/ 108 w 148"/>
                <a:gd name="T47" fmla="*/ 13 h 98"/>
                <a:gd name="T48" fmla="*/ 106 w 148"/>
                <a:gd name="T49" fmla="*/ 9 h 98"/>
                <a:gd name="T50" fmla="*/ 97 w 148"/>
                <a:gd name="T51" fmla="*/ 8 h 98"/>
                <a:gd name="T52" fmla="*/ 88 w 148"/>
                <a:gd name="T53" fmla="*/ 12 h 98"/>
                <a:gd name="T54" fmla="*/ 77 w 148"/>
                <a:gd name="T55" fmla="*/ 18 h 98"/>
                <a:gd name="T56" fmla="*/ 71 w 148"/>
                <a:gd name="T57" fmla="*/ 18 h 98"/>
                <a:gd name="T58" fmla="*/ 64 w 148"/>
                <a:gd name="T59" fmla="*/ 15 h 98"/>
                <a:gd name="T60" fmla="*/ 59 w 148"/>
                <a:gd name="T61" fmla="*/ 8 h 98"/>
                <a:gd name="T62" fmla="*/ 53 w 148"/>
                <a:gd name="T63" fmla="*/ 5 h 98"/>
                <a:gd name="T64" fmla="*/ 46 w 148"/>
                <a:gd name="T65" fmla="*/ 8 h 98"/>
                <a:gd name="T66" fmla="*/ 42 w 148"/>
                <a:gd name="T67" fmla="*/ 12 h 98"/>
                <a:gd name="T68" fmla="*/ 40 w 148"/>
                <a:gd name="T69" fmla="*/ 17 h 98"/>
                <a:gd name="T70" fmla="*/ 40 w 148"/>
                <a:gd name="T71" fmla="*/ 23 h 98"/>
                <a:gd name="T72" fmla="*/ 39 w 148"/>
                <a:gd name="T73" fmla="*/ 26 h 98"/>
                <a:gd name="T74" fmla="*/ 37 w 148"/>
                <a:gd name="T75" fmla="*/ 26 h 98"/>
                <a:gd name="T76" fmla="*/ 32 w 148"/>
                <a:gd name="T77" fmla="*/ 19 h 98"/>
                <a:gd name="T78" fmla="*/ 20 w 148"/>
                <a:gd name="T79" fmla="*/ 5 h 98"/>
                <a:gd name="T80" fmla="*/ 14 w 148"/>
                <a:gd name="T81" fmla="*/ 0 h 98"/>
                <a:gd name="T82" fmla="*/ 12 w 148"/>
                <a:gd name="T83" fmla="*/ 0 h 98"/>
                <a:gd name="T84" fmla="*/ 10 w 148"/>
                <a:gd name="T85" fmla="*/ 3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98"/>
                <a:gd name="T131" fmla="*/ 148 w 148"/>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98">
                  <a:moveTo>
                    <a:pt x="12" y="3"/>
                  </a:moveTo>
                  <a:lnTo>
                    <a:pt x="0" y="31"/>
                  </a:lnTo>
                  <a:lnTo>
                    <a:pt x="16" y="36"/>
                  </a:lnTo>
                  <a:lnTo>
                    <a:pt x="23" y="47"/>
                  </a:lnTo>
                  <a:lnTo>
                    <a:pt x="5" y="53"/>
                  </a:lnTo>
                  <a:lnTo>
                    <a:pt x="1" y="55"/>
                  </a:lnTo>
                  <a:lnTo>
                    <a:pt x="1" y="59"/>
                  </a:lnTo>
                  <a:lnTo>
                    <a:pt x="5" y="67"/>
                  </a:lnTo>
                  <a:lnTo>
                    <a:pt x="21" y="67"/>
                  </a:lnTo>
                  <a:lnTo>
                    <a:pt x="40" y="85"/>
                  </a:lnTo>
                  <a:lnTo>
                    <a:pt x="60" y="97"/>
                  </a:lnTo>
                  <a:lnTo>
                    <a:pt x="69" y="95"/>
                  </a:lnTo>
                  <a:lnTo>
                    <a:pt x="79" y="89"/>
                  </a:lnTo>
                  <a:lnTo>
                    <a:pt x="85" y="85"/>
                  </a:lnTo>
                  <a:lnTo>
                    <a:pt x="92" y="85"/>
                  </a:lnTo>
                  <a:lnTo>
                    <a:pt x="102" y="86"/>
                  </a:lnTo>
                  <a:lnTo>
                    <a:pt x="125" y="75"/>
                  </a:lnTo>
                  <a:lnTo>
                    <a:pt x="140" y="62"/>
                  </a:lnTo>
                  <a:lnTo>
                    <a:pt x="145" y="53"/>
                  </a:lnTo>
                  <a:lnTo>
                    <a:pt x="147" y="42"/>
                  </a:lnTo>
                  <a:lnTo>
                    <a:pt x="139" y="31"/>
                  </a:lnTo>
                  <a:lnTo>
                    <a:pt x="133" y="24"/>
                  </a:lnTo>
                  <a:lnTo>
                    <a:pt x="127" y="21"/>
                  </a:lnTo>
                  <a:lnTo>
                    <a:pt x="127" y="14"/>
                  </a:lnTo>
                  <a:lnTo>
                    <a:pt x="124" y="10"/>
                  </a:lnTo>
                  <a:lnTo>
                    <a:pt x="114" y="9"/>
                  </a:lnTo>
                  <a:lnTo>
                    <a:pt x="103" y="13"/>
                  </a:lnTo>
                  <a:lnTo>
                    <a:pt x="90" y="20"/>
                  </a:lnTo>
                  <a:lnTo>
                    <a:pt x="83" y="20"/>
                  </a:lnTo>
                  <a:lnTo>
                    <a:pt x="75" y="16"/>
                  </a:lnTo>
                  <a:lnTo>
                    <a:pt x="69" y="9"/>
                  </a:lnTo>
                  <a:lnTo>
                    <a:pt x="62" y="5"/>
                  </a:lnTo>
                  <a:lnTo>
                    <a:pt x="54" y="9"/>
                  </a:lnTo>
                  <a:lnTo>
                    <a:pt x="49" y="13"/>
                  </a:lnTo>
                  <a:lnTo>
                    <a:pt x="47" y="18"/>
                  </a:lnTo>
                  <a:lnTo>
                    <a:pt x="47" y="25"/>
                  </a:lnTo>
                  <a:lnTo>
                    <a:pt x="46" y="28"/>
                  </a:lnTo>
                  <a:lnTo>
                    <a:pt x="44" y="28"/>
                  </a:lnTo>
                  <a:lnTo>
                    <a:pt x="37" y="21"/>
                  </a:lnTo>
                  <a:lnTo>
                    <a:pt x="24" y="5"/>
                  </a:lnTo>
                  <a:lnTo>
                    <a:pt x="17" y="0"/>
                  </a:lnTo>
                  <a:lnTo>
                    <a:pt x="14" y="0"/>
                  </a:lnTo>
                  <a:lnTo>
                    <a:pt x="12" y="3"/>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grpSp>
          <p:nvGrpSpPr>
            <p:cNvPr id="259" name="Group 258">
              <a:extLst>
                <a:ext uri="{FF2B5EF4-FFF2-40B4-BE49-F238E27FC236}">
                  <a16:creationId xmlns:a16="http://schemas.microsoft.com/office/drawing/2014/main" id="{8FABF4DC-E9E7-40DA-B7DB-63660114E132}"/>
                </a:ext>
              </a:extLst>
            </p:cNvPr>
            <p:cNvGrpSpPr>
              <a:grpSpLocks/>
            </p:cNvGrpSpPr>
            <p:nvPr/>
          </p:nvGrpSpPr>
          <p:grpSpPr bwMode="auto">
            <a:xfrm>
              <a:off x="2333" y="1034"/>
              <a:ext cx="400" cy="620"/>
              <a:chOff x="2198" y="1218"/>
              <a:chExt cx="473" cy="654"/>
            </a:xfrm>
          </p:grpSpPr>
          <p:sp>
            <p:nvSpPr>
              <p:cNvPr id="312" name="Freeform 646">
                <a:extLst>
                  <a:ext uri="{FF2B5EF4-FFF2-40B4-BE49-F238E27FC236}">
                    <a16:creationId xmlns:a16="http://schemas.microsoft.com/office/drawing/2014/main" id="{2D451420-BA64-4582-9A36-065C32242555}"/>
                  </a:ext>
                </a:extLst>
              </p:cNvPr>
              <p:cNvSpPr>
                <a:spLocks/>
              </p:cNvSpPr>
              <p:nvPr/>
            </p:nvSpPr>
            <p:spPr bwMode="auto">
              <a:xfrm>
                <a:off x="2631" y="1390"/>
                <a:ext cx="26" cy="19"/>
              </a:xfrm>
              <a:custGeom>
                <a:avLst/>
                <a:gdLst>
                  <a:gd name="T0" fmla="*/ 9 w 26"/>
                  <a:gd name="T1" fmla="*/ 0 h 19"/>
                  <a:gd name="T2" fmla="*/ 4 w 26"/>
                  <a:gd name="T3" fmla="*/ 1 h 19"/>
                  <a:gd name="T4" fmla="*/ 1 w 26"/>
                  <a:gd name="T5" fmla="*/ 2 h 19"/>
                  <a:gd name="T6" fmla="*/ 0 w 26"/>
                  <a:gd name="T7" fmla="*/ 8 h 19"/>
                  <a:gd name="T8" fmla="*/ 1 w 26"/>
                  <a:gd name="T9" fmla="*/ 12 h 19"/>
                  <a:gd name="T10" fmla="*/ 4 w 26"/>
                  <a:gd name="T11" fmla="*/ 16 h 19"/>
                  <a:gd name="T12" fmla="*/ 17 w 26"/>
                  <a:gd name="T13" fmla="*/ 18 h 19"/>
                  <a:gd name="T14" fmla="*/ 25 w 26"/>
                  <a:gd name="T15" fmla="*/ 15 h 19"/>
                  <a:gd name="T16" fmla="*/ 18 w 26"/>
                  <a:gd name="T17" fmla="*/ 8 h 19"/>
                  <a:gd name="T18" fmla="*/ 11 w 26"/>
                  <a:gd name="T19" fmla="*/ 0 h 19"/>
                  <a:gd name="T20" fmla="*/ 9 w 2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9"/>
                  <a:gd name="T35" fmla="*/ 26 w 2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9">
                    <a:moveTo>
                      <a:pt x="9" y="0"/>
                    </a:moveTo>
                    <a:lnTo>
                      <a:pt x="4" y="1"/>
                    </a:lnTo>
                    <a:lnTo>
                      <a:pt x="1" y="2"/>
                    </a:lnTo>
                    <a:lnTo>
                      <a:pt x="0" y="8"/>
                    </a:lnTo>
                    <a:lnTo>
                      <a:pt x="1" y="12"/>
                    </a:lnTo>
                    <a:lnTo>
                      <a:pt x="4" y="16"/>
                    </a:lnTo>
                    <a:lnTo>
                      <a:pt x="17" y="18"/>
                    </a:lnTo>
                    <a:lnTo>
                      <a:pt x="25" y="15"/>
                    </a:lnTo>
                    <a:lnTo>
                      <a:pt x="18" y="8"/>
                    </a:lnTo>
                    <a:lnTo>
                      <a:pt x="11" y="0"/>
                    </a:lnTo>
                    <a:lnTo>
                      <a:pt x="9"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13" name="Freeform 647">
                <a:extLst>
                  <a:ext uri="{FF2B5EF4-FFF2-40B4-BE49-F238E27FC236}">
                    <a16:creationId xmlns:a16="http://schemas.microsoft.com/office/drawing/2014/main" id="{4C20CEE9-3D5D-4BD5-B2A0-80BD74F351A3}"/>
                  </a:ext>
                </a:extLst>
              </p:cNvPr>
              <p:cNvSpPr>
                <a:spLocks/>
              </p:cNvSpPr>
              <p:nvPr/>
            </p:nvSpPr>
            <p:spPr bwMode="auto">
              <a:xfrm>
                <a:off x="2198" y="1218"/>
                <a:ext cx="473" cy="654"/>
              </a:xfrm>
              <a:custGeom>
                <a:avLst/>
                <a:gdLst>
                  <a:gd name="T0" fmla="*/ 103 w 473"/>
                  <a:gd name="T1" fmla="*/ 113 h 654"/>
                  <a:gd name="T2" fmla="*/ 60 w 473"/>
                  <a:gd name="T3" fmla="*/ 131 h 654"/>
                  <a:gd name="T4" fmla="*/ 71 w 473"/>
                  <a:gd name="T5" fmla="*/ 156 h 654"/>
                  <a:gd name="T6" fmla="*/ 57 w 473"/>
                  <a:gd name="T7" fmla="*/ 197 h 654"/>
                  <a:gd name="T8" fmla="*/ 22 w 473"/>
                  <a:gd name="T9" fmla="*/ 211 h 654"/>
                  <a:gd name="T10" fmla="*/ 2 w 473"/>
                  <a:gd name="T11" fmla="*/ 234 h 654"/>
                  <a:gd name="T12" fmla="*/ 44 w 473"/>
                  <a:gd name="T13" fmla="*/ 248 h 654"/>
                  <a:gd name="T14" fmla="*/ 44 w 473"/>
                  <a:gd name="T15" fmla="*/ 261 h 654"/>
                  <a:gd name="T16" fmla="*/ 30 w 473"/>
                  <a:gd name="T17" fmla="*/ 274 h 654"/>
                  <a:gd name="T18" fmla="*/ 21 w 473"/>
                  <a:gd name="T19" fmla="*/ 289 h 654"/>
                  <a:gd name="T20" fmla="*/ 50 w 473"/>
                  <a:gd name="T21" fmla="*/ 314 h 654"/>
                  <a:gd name="T22" fmla="*/ 124 w 473"/>
                  <a:gd name="T23" fmla="*/ 310 h 654"/>
                  <a:gd name="T24" fmla="*/ 150 w 473"/>
                  <a:gd name="T25" fmla="*/ 366 h 654"/>
                  <a:gd name="T26" fmla="*/ 155 w 473"/>
                  <a:gd name="T27" fmla="*/ 406 h 654"/>
                  <a:gd name="T28" fmla="*/ 152 w 473"/>
                  <a:gd name="T29" fmla="*/ 423 h 654"/>
                  <a:gd name="T30" fmla="*/ 166 w 473"/>
                  <a:gd name="T31" fmla="*/ 420 h 654"/>
                  <a:gd name="T32" fmla="*/ 192 w 473"/>
                  <a:gd name="T33" fmla="*/ 456 h 654"/>
                  <a:gd name="T34" fmla="*/ 159 w 473"/>
                  <a:gd name="T35" fmla="*/ 455 h 654"/>
                  <a:gd name="T36" fmla="*/ 169 w 473"/>
                  <a:gd name="T37" fmla="*/ 499 h 654"/>
                  <a:gd name="T38" fmla="*/ 162 w 473"/>
                  <a:gd name="T39" fmla="*/ 538 h 654"/>
                  <a:gd name="T40" fmla="*/ 199 w 473"/>
                  <a:gd name="T41" fmla="*/ 638 h 654"/>
                  <a:gd name="T42" fmla="*/ 226 w 473"/>
                  <a:gd name="T43" fmla="*/ 644 h 654"/>
                  <a:gd name="T44" fmla="*/ 251 w 473"/>
                  <a:gd name="T45" fmla="*/ 631 h 654"/>
                  <a:gd name="T46" fmla="*/ 263 w 473"/>
                  <a:gd name="T47" fmla="*/ 602 h 654"/>
                  <a:gd name="T48" fmla="*/ 278 w 473"/>
                  <a:gd name="T49" fmla="*/ 559 h 654"/>
                  <a:gd name="T50" fmla="*/ 323 w 473"/>
                  <a:gd name="T51" fmla="*/ 530 h 654"/>
                  <a:gd name="T52" fmla="*/ 360 w 473"/>
                  <a:gd name="T53" fmla="*/ 494 h 654"/>
                  <a:gd name="T54" fmla="*/ 380 w 473"/>
                  <a:gd name="T55" fmla="*/ 493 h 654"/>
                  <a:gd name="T56" fmla="*/ 415 w 473"/>
                  <a:gd name="T57" fmla="*/ 460 h 654"/>
                  <a:gd name="T58" fmla="*/ 358 w 473"/>
                  <a:gd name="T59" fmla="*/ 467 h 654"/>
                  <a:gd name="T60" fmla="*/ 390 w 473"/>
                  <a:gd name="T61" fmla="*/ 446 h 654"/>
                  <a:gd name="T62" fmla="*/ 381 w 473"/>
                  <a:gd name="T63" fmla="*/ 427 h 654"/>
                  <a:gd name="T64" fmla="*/ 424 w 473"/>
                  <a:gd name="T65" fmla="*/ 454 h 654"/>
                  <a:gd name="T66" fmla="*/ 416 w 473"/>
                  <a:gd name="T67" fmla="*/ 406 h 654"/>
                  <a:gd name="T68" fmla="*/ 430 w 473"/>
                  <a:gd name="T69" fmla="*/ 373 h 654"/>
                  <a:gd name="T70" fmla="*/ 450 w 473"/>
                  <a:gd name="T71" fmla="*/ 322 h 654"/>
                  <a:gd name="T72" fmla="*/ 410 w 473"/>
                  <a:gd name="T73" fmla="*/ 306 h 654"/>
                  <a:gd name="T74" fmla="*/ 405 w 473"/>
                  <a:gd name="T75" fmla="*/ 243 h 654"/>
                  <a:gd name="T76" fmla="*/ 417 w 473"/>
                  <a:gd name="T77" fmla="*/ 168 h 654"/>
                  <a:gd name="T78" fmla="*/ 438 w 473"/>
                  <a:gd name="T79" fmla="*/ 146 h 654"/>
                  <a:gd name="T80" fmla="*/ 426 w 473"/>
                  <a:gd name="T81" fmla="*/ 137 h 654"/>
                  <a:gd name="T82" fmla="*/ 468 w 473"/>
                  <a:gd name="T83" fmla="*/ 91 h 654"/>
                  <a:gd name="T84" fmla="*/ 444 w 473"/>
                  <a:gd name="T85" fmla="*/ 76 h 654"/>
                  <a:gd name="T86" fmla="*/ 439 w 473"/>
                  <a:gd name="T87" fmla="*/ 86 h 654"/>
                  <a:gd name="T88" fmla="*/ 404 w 473"/>
                  <a:gd name="T89" fmla="*/ 110 h 654"/>
                  <a:gd name="T90" fmla="*/ 404 w 473"/>
                  <a:gd name="T91" fmla="*/ 66 h 654"/>
                  <a:gd name="T92" fmla="*/ 390 w 473"/>
                  <a:gd name="T93" fmla="*/ 57 h 654"/>
                  <a:gd name="T94" fmla="*/ 350 w 473"/>
                  <a:gd name="T95" fmla="*/ 67 h 654"/>
                  <a:gd name="T96" fmla="*/ 394 w 473"/>
                  <a:gd name="T97" fmla="*/ 34 h 654"/>
                  <a:gd name="T98" fmla="*/ 358 w 473"/>
                  <a:gd name="T99" fmla="*/ 16 h 654"/>
                  <a:gd name="T100" fmla="*/ 310 w 473"/>
                  <a:gd name="T101" fmla="*/ 35 h 654"/>
                  <a:gd name="T102" fmla="*/ 336 w 473"/>
                  <a:gd name="T103" fmla="*/ 1 h 654"/>
                  <a:gd name="T104" fmla="*/ 227 w 473"/>
                  <a:gd name="T105" fmla="*/ 29 h 654"/>
                  <a:gd name="T106" fmla="*/ 216 w 473"/>
                  <a:gd name="T107" fmla="*/ 59 h 654"/>
                  <a:gd name="T108" fmla="*/ 183 w 473"/>
                  <a:gd name="T109" fmla="*/ 74 h 6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3"/>
                  <a:gd name="T166" fmla="*/ 0 h 654"/>
                  <a:gd name="T167" fmla="*/ 473 w 473"/>
                  <a:gd name="T168" fmla="*/ 654 h 6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3" h="654">
                    <a:moveTo>
                      <a:pt x="110" y="76"/>
                    </a:moveTo>
                    <a:lnTo>
                      <a:pt x="105" y="80"/>
                    </a:lnTo>
                    <a:lnTo>
                      <a:pt x="103" y="84"/>
                    </a:lnTo>
                    <a:lnTo>
                      <a:pt x="101" y="89"/>
                    </a:lnTo>
                    <a:lnTo>
                      <a:pt x="103" y="107"/>
                    </a:lnTo>
                    <a:lnTo>
                      <a:pt x="103" y="113"/>
                    </a:lnTo>
                    <a:lnTo>
                      <a:pt x="101" y="118"/>
                    </a:lnTo>
                    <a:lnTo>
                      <a:pt x="94" y="120"/>
                    </a:lnTo>
                    <a:lnTo>
                      <a:pt x="80" y="120"/>
                    </a:lnTo>
                    <a:lnTo>
                      <a:pt x="71" y="125"/>
                    </a:lnTo>
                    <a:lnTo>
                      <a:pt x="60" y="128"/>
                    </a:lnTo>
                    <a:lnTo>
                      <a:pt x="60" y="131"/>
                    </a:lnTo>
                    <a:lnTo>
                      <a:pt x="55" y="139"/>
                    </a:lnTo>
                    <a:lnTo>
                      <a:pt x="52" y="142"/>
                    </a:lnTo>
                    <a:lnTo>
                      <a:pt x="51" y="146"/>
                    </a:lnTo>
                    <a:lnTo>
                      <a:pt x="52" y="151"/>
                    </a:lnTo>
                    <a:lnTo>
                      <a:pt x="57" y="153"/>
                    </a:lnTo>
                    <a:lnTo>
                      <a:pt x="71" y="156"/>
                    </a:lnTo>
                    <a:lnTo>
                      <a:pt x="71" y="162"/>
                    </a:lnTo>
                    <a:lnTo>
                      <a:pt x="73" y="177"/>
                    </a:lnTo>
                    <a:lnTo>
                      <a:pt x="74" y="186"/>
                    </a:lnTo>
                    <a:lnTo>
                      <a:pt x="69" y="191"/>
                    </a:lnTo>
                    <a:lnTo>
                      <a:pt x="62" y="192"/>
                    </a:lnTo>
                    <a:lnTo>
                      <a:pt x="57" y="197"/>
                    </a:lnTo>
                    <a:lnTo>
                      <a:pt x="56" y="200"/>
                    </a:lnTo>
                    <a:lnTo>
                      <a:pt x="50" y="200"/>
                    </a:lnTo>
                    <a:lnTo>
                      <a:pt x="45" y="200"/>
                    </a:lnTo>
                    <a:lnTo>
                      <a:pt x="40" y="205"/>
                    </a:lnTo>
                    <a:lnTo>
                      <a:pt x="28" y="210"/>
                    </a:lnTo>
                    <a:lnTo>
                      <a:pt x="22" y="211"/>
                    </a:lnTo>
                    <a:lnTo>
                      <a:pt x="15" y="212"/>
                    </a:lnTo>
                    <a:lnTo>
                      <a:pt x="8" y="216"/>
                    </a:lnTo>
                    <a:lnTo>
                      <a:pt x="4" y="220"/>
                    </a:lnTo>
                    <a:lnTo>
                      <a:pt x="1" y="223"/>
                    </a:lnTo>
                    <a:lnTo>
                      <a:pt x="0" y="227"/>
                    </a:lnTo>
                    <a:lnTo>
                      <a:pt x="2" y="234"/>
                    </a:lnTo>
                    <a:lnTo>
                      <a:pt x="8" y="237"/>
                    </a:lnTo>
                    <a:lnTo>
                      <a:pt x="18" y="243"/>
                    </a:lnTo>
                    <a:lnTo>
                      <a:pt x="25" y="249"/>
                    </a:lnTo>
                    <a:lnTo>
                      <a:pt x="28" y="252"/>
                    </a:lnTo>
                    <a:lnTo>
                      <a:pt x="41" y="251"/>
                    </a:lnTo>
                    <a:lnTo>
                      <a:pt x="44" y="248"/>
                    </a:lnTo>
                    <a:lnTo>
                      <a:pt x="47" y="247"/>
                    </a:lnTo>
                    <a:lnTo>
                      <a:pt x="50" y="249"/>
                    </a:lnTo>
                    <a:lnTo>
                      <a:pt x="54" y="254"/>
                    </a:lnTo>
                    <a:lnTo>
                      <a:pt x="54" y="256"/>
                    </a:lnTo>
                    <a:lnTo>
                      <a:pt x="52" y="258"/>
                    </a:lnTo>
                    <a:lnTo>
                      <a:pt x="44" y="261"/>
                    </a:lnTo>
                    <a:lnTo>
                      <a:pt x="45" y="267"/>
                    </a:lnTo>
                    <a:lnTo>
                      <a:pt x="47" y="271"/>
                    </a:lnTo>
                    <a:lnTo>
                      <a:pt x="40" y="269"/>
                    </a:lnTo>
                    <a:lnTo>
                      <a:pt x="34" y="265"/>
                    </a:lnTo>
                    <a:lnTo>
                      <a:pt x="32" y="269"/>
                    </a:lnTo>
                    <a:lnTo>
                      <a:pt x="30" y="274"/>
                    </a:lnTo>
                    <a:lnTo>
                      <a:pt x="25" y="271"/>
                    </a:lnTo>
                    <a:lnTo>
                      <a:pt x="18" y="269"/>
                    </a:lnTo>
                    <a:lnTo>
                      <a:pt x="12" y="271"/>
                    </a:lnTo>
                    <a:lnTo>
                      <a:pt x="8" y="276"/>
                    </a:lnTo>
                    <a:lnTo>
                      <a:pt x="11" y="283"/>
                    </a:lnTo>
                    <a:lnTo>
                      <a:pt x="21" y="289"/>
                    </a:lnTo>
                    <a:lnTo>
                      <a:pt x="26" y="293"/>
                    </a:lnTo>
                    <a:lnTo>
                      <a:pt x="27" y="300"/>
                    </a:lnTo>
                    <a:lnTo>
                      <a:pt x="35" y="302"/>
                    </a:lnTo>
                    <a:lnTo>
                      <a:pt x="41" y="304"/>
                    </a:lnTo>
                    <a:lnTo>
                      <a:pt x="44" y="307"/>
                    </a:lnTo>
                    <a:lnTo>
                      <a:pt x="50" y="314"/>
                    </a:lnTo>
                    <a:lnTo>
                      <a:pt x="62" y="311"/>
                    </a:lnTo>
                    <a:lnTo>
                      <a:pt x="77" y="303"/>
                    </a:lnTo>
                    <a:lnTo>
                      <a:pt x="89" y="301"/>
                    </a:lnTo>
                    <a:lnTo>
                      <a:pt x="115" y="297"/>
                    </a:lnTo>
                    <a:lnTo>
                      <a:pt x="120" y="301"/>
                    </a:lnTo>
                    <a:lnTo>
                      <a:pt x="124" y="310"/>
                    </a:lnTo>
                    <a:lnTo>
                      <a:pt x="131" y="312"/>
                    </a:lnTo>
                    <a:lnTo>
                      <a:pt x="135" y="318"/>
                    </a:lnTo>
                    <a:lnTo>
                      <a:pt x="140" y="327"/>
                    </a:lnTo>
                    <a:lnTo>
                      <a:pt x="142" y="343"/>
                    </a:lnTo>
                    <a:lnTo>
                      <a:pt x="144" y="350"/>
                    </a:lnTo>
                    <a:lnTo>
                      <a:pt x="150" y="366"/>
                    </a:lnTo>
                    <a:lnTo>
                      <a:pt x="150" y="383"/>
                    </a:lnTo>
                    <a:lnTo>
                      <a:pt x="152" y="388"/>
                    </a:lnTo>
                    <a:lnTo>
                      <a:pt x="155" y="394"/>
                    </a:lnTo>
                    <a:lnTo>
                      <a:pt x="159" y="398"/>
                    </a:lnTo>
                    <a:lnTo>
                      <a:pt x="158" y="402"/>
                    </a:lnTo>
                    <a:lnTo>
                      <a:pt x="155" y="406"/>
                    </a:lnTo>
                    <a:lnTo>
                      <a:pt x="150" y="406"/>
                    </a:lnTo>
                    <a:lnTo>
                      <a:pt x="148" y="406"/>
                    </a:lnTo>
                    <a:lnTo>
                      <a:pt x="148" y="411"/>
                    </a:lnTo>
                    <a:lnTo>
                      <a:pt x="153" y="418"/>
                    </a:lnTo>
                    <a:lnTo>
                      <a:pt x="154" y="420"/>
                    </a:lnTo>
                    <a:lnTo>
                      <a:pt x="152" y="423"/>
                    </a:lnTo>
                    <a:lnTo>
                      <a:pt x="142" y="432"/>
                    </a:lnTo>
                    <a:lnTo>
                      <a:pt x="142" y="434"/>
                    </a:lnTo>
                    <a:lnTo>
                      <a:pt x="146" y="436"/>
                    </a:lnTo>
                    <a:lnTo>
                      <a:pt x="156" y="433"/>
                    </a:lnTo>
                    <a:lnTo>
                      <a:pt x="160" y="425"/>
                    </a:lnTo>
                    <a:lnTo>
                      <a:pt x="166" y="420"/>
                    </a:lnTo>
                    <a:lnTo>
                      <a:pt x="171" y="424"/>
                    </a:lnTo>
                    <a:lnTo>
                      <a:pt x="174" y="437"/>
                    </a:lnTo>
                    <a:lnTo>
                      <a:pt x="175" y="442"/>
                    </a:lnTo>
                    <a:lnTo>
                      <a:pt x="181" y="445"/>
                    </a:lnTo>
                    <a:lnTo>
                      <a:pt x="188" y="448"/>
                    </a:lnTo>
                    <a:lnTo>
                      <a:pt x="192" y="456"/>
                    </a:lnTo>
                    <a:lnTo>
                      <a:pt x="188" y="459"/>
                    </a:lnTo>
                    <a:lnTo>
                      <a:pt x="178" y="454"/>
                    </a:lnTo>
                    <a:lnTo>
                      <a:pt x="171" y="450"/>
                    </a:lnTo>
                    <a:lnTo>
                      <a:pt x="163" y="449"/>
                    </a:lnTo>
                    <a:lnTo>
                      <a:pt x="158" y="450"/>
                    </a:lnTo>
                    <a:lnTo>
                      <a:pt x="159" y="455"/>
                    </a:lnTo>
                    <a:lnTo>
                      <a:pt x="168" y="460"/>
                    </a:lnTo>
                    <a:lnTo>
                      <a:pt x="184" y="467"/>
                    </a:lnTo>
                    <a:lnTo>
                      <a:pt x="189" y="473"/>
                    </a:lnTo>
                    <a:lnTo>
                      <a:pt x="189" y="477"/>
                    </a:lnTo>
                    <a:lnTo>
                      <a:pt x="184" y="484"/>
                    </a:lnTo>
                    <a:lnTo>
                      <a:pt x="169" y="499"/>
                    </a:lnTo>
                    <a:lnTo>
                      <a:pt x="168" y="501"/>
                    </a:lnTo>
                    <a:lnTo>
                      <a:pt x="169" y="502"/>
                    </a:lnTo>
                    <a:lnTo>
                      <a:pt x="172" y="503"/>
                    </a:lnTo>
                    <a:lnTo>
                      <a:pt x="168" y="510"/>
                    </a:lnTo>
                    <a:lnTo>
                      <a:pt x="158" y="520"/>
                    </a:lnTo>
                    <a:lnTo>
                      <a:pt x="162" y="538"/>
                    </a:lnTo>
                    <a:lnTo>
                      <a:pt x="165" y="552"/>
                    </a:lnTo>
                    <a:lnTo>
                      <a:pt x="170" y="567"/>
                    </a:lnTo>
                    <a:lnTo>
                      <a:pt x="178" y="594"/>
                    </a:lnTo>
                    <a:lnTo>
                      <a:pt x="192" y="613"/>
                    </a:lnTo>
                    <a:lnTo>
                      <a:pt x="195" y="629"/>
                    </a:lnTo>
                    <a:lnTo>
                      <a:pt x="199" y="638"/>
                    </a:lnTo>
                    <a:lnTo>
                      <a:pt x="208" y="640"/>
                    </a:lnTo>
                    <a:lnTo>
                      <a:pt x="226" y="638"/>
                    </a:lnTo>
                    <a:lnTo>
                      <a:pt x="233" y="633"/>
                    </a:lnTo>
                    <a:lnTo>
                      <a:pt x="237" y="636"/>
                    </a:lnTo>
                    <a:lnTo>
                      <a:pt x="234" y="638"/>
                    </a:lnTo>
                    <a:lnTo>
                      <a:pt x="226" y="644"/>
                    </a:lnTo>
                    <a:lnTo>
                      <a:pt x="226" y="646"/>
                    </a:lnTo>
                    <a:lnTo>
                      <a:pt x="229" y="647"/>
                    </a:lnTo>
                    <a:lnTo>
                      <a:pt x="244" y="653"/>
                    </a:lnTo>
                    <a:lnTo>
                      <a:pt x="249" y="651"/>
                    </a:lnTo>
                    <a:lnTo>
                      <a:pt x="251" y="646"/>
                    </a:lnTo>
                    <a:lnTo>
                      <a:pt x="251" y="631"/>
                    </a:lnTo>
                    <a:lnTo>
                      <a:pt x="254" y="623"/>
                    </a:lnTo>
                    <a:lnTo>
                      <a:pt x="257" y="615"/>
                    </a:lnTo>
                    <a:lnTo>
                      <a:pt x="254" y="611"/>
                    </a:lnTo>
                    <a:lnTo>
                      <a:pt x="254" y="609"/>
                    </a:lnTo>
                    <a:lnTo>
                      <a:pt x="259" y="605"/>
                    </a:lnTo>
                    <a:lnTo>
                      <a:pt x="263" y="602"/>
                    </a:lnTo>
                    <a:lnTo>
                      <a:pt x="268" y="585"/>
                    </a:lnTo>
                    <a:lnTo>
                      <a:pt x="271" y="570"/>
                    </a:lnTo>
                    <a:lnTo>
                      <a:pt x="268" y="567"/>
                    </a:lnTo>
                    <a:lnTo>
                      <a:pt x="270" y="561"/>
                    </a:lnTo>
                    <a:lnTo>
                      <a:pt x="276" y="559"/>
                    </a:lnTo>
                    <a:lnTo>
                      <a:pt x="278" y="559"/>
                    </a:lnTo>
                    <a:lnTo>
                      <a:pt x="283" y="560"/>
                    </a:lnTo>
                    <a:lnTo>
                      <a:pt x="290" y="557"/>
                    </a:lnTo>
                    <a:lnTo>
                      <a:pt x="292" y="554"/>
                    </a:lnTo>
                    <a:lnTo>
                      <a:pt x="298" y="552"/>
                    </a:lnTo>
                    <a:lnTo>
                      <a:pt x="303" y="550"/>
                    </a:lnTo>
                    <a:lnTo>
                      <a:pt x="323" y="530"/>
                    </a:lnTo>
                    <a:lnTo>
                      <a:pt x="338" y="517"/>
                    </a:lnTo>
                    <a:lnTo>
                      <a:pt x="345" y="512"/>
                    </a:lnTo>
                    <a:lnTo>
                      <a:pt x="349" y="512"/>
                    </a:lnTo>
                    <a:lnTo>
                      <a:pt x="351" y="508"/>
                    </a:lnTo>
                    <a:lnTo>
                      <a:pt x="355" y="499"/>
                    </a:lnTo>
                    <a:lnTo>
                      <a:pt x="360" y="494"/>
                    </a:lnTo>
                    <a:lnTo>
                      <a:pt x="363" y="494"/>
                    </a:lnTo>
                    <a:lnTo>
                      <a:pt x="366" y="495"/>
                    </a:lnTo>
                    <a:lnTo>
                      <a:pt x="370" y="500"/>
                    </a:lnTo>
                    <a:lnTo>
                      <a:pt x="375" y="495"/>
                    </a:lnTo>
                    <a:lnTo>
                      <a:pt x="377" y="494"/>
                    </a:lnTo>
                    <a:lnTo>
                      <a:pt x="380" y="493"/>
                    </a:lnTo>
                    <a:lnTo>
                      <a:pt x="384" y="493"/>
                    </a:lnTo>
                    <a:lnTo>
                      <a:pt x="396" y="483"/>
                    </a:lnTo>
                    <a:lnTo>
                      <a:pt x="407" y="476"/>
                    </a:lnTo>
                    <a:lnTo>
                      <a:pt x="418" y="469"/>
                    </a:lnTo>
                    <a:lnTo>
                      <a:pt x="418" y="464"/>
                    </a:lnTo>
                    <a:lnTo>
                      <a:pt x="415" y="460"/>
                    </a:lnTo>
                    <a:lnTo>
                      <a:pt x="409" y="459"/>
                    </a:lnTo>
                    <a:lnTo>
                      <a:pt x="389" y="459"/>
                    </a:lnTo>
                    <a:lnTo>
                      <a:pt x="385" y="465"/>
                    </a:lnTo>
                    <a:lnTo>
                      <a:pt x="375" y="469"/>
                    </a:lnTo>
                    <a:lnTo>
                      <a:pt x="363" y="469"/>
                    </a:lnTo>
                    <a:lnTo>
                      <a:pt x="358" y="467"/>
                    </a:lnTo>
                    <a:lnTo>
                      <a:pt x="357" y="463"/>
                    </a:lnTo>
                    <a:lnTo>
                      <a:pt x="358" y="460"/>
                    </a:lnTo>
                    <a:lnTo>
                      <a:pt x="360" y="460"/>
                    </a:lnTo>
                    <a:lnTo>
                      <a:pt x="372" y="465"/>
                    </a:lnTo>
                    <a:lnTo>
                      <a:pt x="384" y="457"/>
                    </a:lnTo>
                    <a:lnTo>
                      <a:pt x="390" y="446"/>
                    </a:lnTo>
                    <a:lnTo>
                      <a:pt x="382" y="443"/>
                    </a:lnTo>
                    <a:lnTo>
                      <a:pt x="386" y="440"/>
                    </a:lnTo>
                    <a:lnTo>
                      <a:pt x="389" y="437"/>
                    </a:lnTo>
                    <a:lnTo>
                      <a:pt x="386" y="434"/>
                    </a:lnTo>
                    <a:lnTo>
                      <a:pt x="382" y="430"/>
                    </a:lnTo>
                    <a:lnTo>
                      <a:pt x="381" y="427"/>
                    </a:lnTo>
                    <a:lnTo>
                      <a:pt x="384" y="424"/>
                    </a:lnTo>
                    <a:lnTo>
                      <a:pt x="392" y="424"/>
                    </a:lnTo>
                    <a:lnTo>
                      <a:pt x="397" y="432"/>
                    </a:lnTo>
                    <a:lnTo>
                      <a:pt x="404" y="446"/>
                    </a:lnTo>
                    <a:lnTo>
                      <a:pt x="407" y="451"/>
                    </a:lnTo>
                    <a:lnTo>
                      <a:pt x="424" y="454"/>
                    </a:lnTo>
                    <a:lnTo>
                      <a:pt x="424" y="430"/>
                    </a:lnTo>
                    <a:lnTo>
                      <a:pt x="420" y="424"/>
                    </a:lnTo>
                    <a:lnTo>
                      <a:pt x="415" y="419"/>
                    </a:lnTo>
                    <a:lnTo>
                      <a:pt x="409" y="412"/>
                    </a:lnTo>
                    <a:lnTo>
                      <a:pt x="408" y="406"/>
                    </a:lnTo>
                    <a:lnTo>
                      <a:pt x="416" y="406"/>
                    </a:lnTo>
                    <a:lnTo>
                      <a:pt x="415" y="391"/>
                    </a:lnTo>
                    <a:lnTo>
                      <a:pt x="410" y="386"/>
                    </a:lnTo>
                    <a:lnTo>
                      <a:pt x="410" y="382"/>
                    </a:lnTo>
                    <a:lnTo>
                      <a:pt x="413" y="379"/>
                    </a:lnTo>
                    <a:lnTo>
                      <a:pt x="425" y="377"/>
                    </a:lnTo>
                    <a:lnTo>
                      <a:pt x="430" y="373"/>
                    </a:lnTo>
                    <a:lnTo>
                      <a:pt x="431" y="366"/>
                    </a:lnTo>
                    <a:lnTo>
                      <a:pt x="441" y="359"/>
                    </a:lnTo>
                    <a:lnTo>
                      <a:pt x="450" y="346"/>
                    </a:lnTo>
                    <a:lnTo>
                      <a:pt x="457" y="337"/>
                    </a:lnTo>
                    <a:lnTo>
                      <a:pt x="455" y="328"/>
                    </a:lnTo>
                    <a:lnTo>
                      <a:pt x="450" y="322"/>
                    </a:lnTo>
                    <a:lnTo>
                      <a:pt x="444" y="320"/>
                    </a:lnTo>
                    <a:lnTo>
                      <a:pt x="444" y="313"/>
                    </a:lnTo>
                    <a:lnTo>
                      <a:pt x="441" y="307"/>
                    </a:lnTo>
                    <a:lnTo>
                      <a:pt x="435" y="305"/>
                    </a:lnTo>
                    <a:lnTo>
                      <a:pt x="419" y="305"/>
                    </a:lnTo>
                    <a:lnTo>
                      <a:pt x="410" y="306"/>
                    </a:lnTo>
                    <a:lnTo>
                      <a:pt x="410" y="296"/>
                    </a:lnTo>
                    <a:lnTo>
                      <a:pt x="408" y="267"/>
                    </a:lnTo>
                    <a:lnTo>
                      <a:pt x="400" y="261"/>
                    </a:lnTo>
                    <a:lnTo>
                      <a:pt x="397" y="256"/>
                    </a:lnTo>
                    <a:lnTo>
                      <a:pt x="400" y="251"/>
                    </a:lnTo>
                    <a:lnTo>
                      <a:pt x="405" y="243"/>
                    </a:lnTo>
                    <a:lnTo>
                      <a:pt x="407" y="229"/>
                    </a:lnTo>
                    <a:lnTo>
                      <a:pt x="407" y="206"/>
                    </a:lnTo>
                    <a:lnTo>
                      <a:pt x="406" y="185"/>
                    </a:lnTo>
                    <a:lnTo>
                      <a:pt x="409" y="176"/>
                    </a:lnTo>
                    <a:lnTo>
                      <a:pt x="413" y="170"/>
                    </a:lnTo>
                    <a:lnTo>
                      <a:pt x="417" y="168"/>
                    </a:lnTo>
                    <a:lnTo>
                      <a:pt x="420" y="169"/>
                    </a:lnTo>
                    <a:lnTo>
                      <a:pt x="426" y="171"/>
                    </a:lnTo>
                    <a:lnTo>
                      <a:pt x="434" y="169"/>
                    </a:lnTo>
                    <a:lnTo>
                      <a:pt x="437" y="162"/>
                    </a:lnTo>
                    <a:lnTo>
                      <a:pt x="436" y="151"/>
                    </a:lnTo>
                    <a:lnTo>
                      <a:pt x="438" y="146"/>
                    </a:lnTo>
                    <a:lnTo>
                      <a:pt x="441" y="141"/>
                    </a:lnTo>
                    <a:lnTo>
                      <a:pt x="446" y="138"/>
                    </a:lnTo>
                    <a:lnTo>
                      <a:pt x="445" y="135"/>
                    </a:lnTo>
                    <a:lnTo>
                      <a:pt x="441" y="134"/>
                    </a:lnTo>
                    <a:lnTo>
                      <a:pt x="436" y="137"/>
                    </a:lnTo>
                    <a:lnTo>
                      <a:pt x="426" y="137"/>
                    </a:lnTo>
                    <a:lnTo>
                      <a:pt x="426" y="134"/>
                    </a:lnTo>
                    <a:lnTo>
                      <a:pt x="433" y="131"/>
                    </a:lnTo>
                    <a:lnTo>
                      <a:pt x="452" y="121"/>
                    </a:lnTo>
                    <a:lnTo>
                      <a:pt x="460" y="115"/>
                    </a:lnTo>
                    <a:lnTo>
                      <a:pt x="467" y="105"/>
                    </a:lnTo>
                    <a:lnTo>
                      <a:pt x="468" y="91"/>
                    </a:lnTo>
                    <a:lnTo>
                      <a:pt x="468" y="86"/>
                    </a:lnTo>
                    <a:lnTo>
                      <a:pt x="472" y="80"/>
                    </a:lnTo>
                    <a:lnTo>
                      <a:pt x="455" y="70"/>
                    </a:lnTo>
                    <a:lnTo>
                      <a:pt x="450" y="76"/>
                    </a:lnTo>
                    <a:lnTo>
                      <a:pt x="447" y="78"/>
                    </a:lnTo>
                    <a:lnTo>
                      <a:pt x="444" y="76"/>
                    </a:lnTo>
                    <a:lnTo>
                      <a:pt x="438" y="70"/>
                    </a:lnTo>
                    <a:lnTo>
                      <a:pt x="436" y="71"/>
                    </a:lnTo>
                    <a:lnTo>
                      <a:pt x="436" y="76"/>
                    </a:lnTo>
                    <a:lnTo>
                      <a:pt x="437" y="80"/>
                    </a:lnTo>
                    <a:lnTo>
                      <a:pt x="439" y="83"/>
                    </a:lnTo>
                    <a:lnTo>
                      <a:pt x="439" y="86"/>
                    </a:lnTo>
                    <a:lnTo>
                      <a:pt x="435" y="95"/>
                    </a:lnTo>
                    <a:lnTo>
                      <a:pt x="424" y="107"/>
                    </a:lnTo>
                    <a:lnTo>
                      <a:pt x="407" y="120"/>
                    </a:lnTo>
                    <a:lnTo>
                      <a:pt x="380" y="137"/>
                    </a:lnTo>
                    <a:lnTo>
                      <a:pt x="394" y="122"/>
                    </a:lnTo>
                    <a:lnTo>
                      <a:pt x="404" y="110"/>
                    </a:lnTo>
                    <a:lnTo>
                      <a:pt x="409" y="98"/>
                    </a:lnTo>
                    <a:lnTo>
                      <a:pt x="417" y="85"/>
                    </a:lnTo>
                    <a:lnTo>
                      <a:pt x="426" y="64"/>
                    </a:lnTo>
                    <a:lnTo>
                      <a:pt x="420" y="60"/>
                    </a:lnTo>
                    <a:lnTo>
                      <a:pt x="413" y="60"/>
                    </a:lnTo>
                    <a:lnTo>
                      <a:pt x="404" y="66"/>
                    </a:lnTo>
                    <a:lnTo>
                      <a:pt x="392" y="78"/>
                    </a:lnTo>
                    <a:lnTo>
                      <a:pt x="384" y="82"/>
                    </a:lnTo>
                    <a:lnTo>
                      <a:pt x="381" y="82"/>
                    </a:lnTo>
                    <a:lnTo>
                      <a:pt x="381" y="78"/>
                    </a:lnTo>
                    <a:lnTo>
                      <a:pt x="395" y="65"/>
                    </a:lnTo>
                    <a:lnTo>
                      <a:pt x="390" y="57"/>
                    </a:lnTo>
                    <a:lnTo>
                      <a:pt x="386" y="56"/>
                    </a:lnTo>
                    <a:lnTo>
                      <a:pt x="378" y="58"/>
                    </a:lnTo>
                    <a:lnTo>
                      <a:pt x="366" y="60"/>
                    </a:lnTo>
                    <a:lnTo>
                      <a:pt x="355" y="70"/>
                    </a:lnTo>
                    <a:lnTo>
                      <a:pt x="350" y="76"/>
                    </a:lnTo>
                    <a:lnTo>
                      <a:pt x="350" y="67"/>
                    </a:lnTo>
                    <a:lnTo>
                      <a:pt x="354" y="60"/>
                    </a:lnTo>
                    <a:lnTo>
                      <a:pt x="359" y="57"/>
                    </a:lnTo>
                    <a:lnTo>
                      <a:pt x="387" y="51"/>
                    </a:lnTo>
                    <a:lnTo>
                      <a:pt x="392" y="46"/>
                    </a:lnTo>
                    <a:lnTo>
                      <a:pt x="395" y="40"/>
                    </a:lnTo>
                    <a:lnTo>
                      <a:pt x="394" y="34"/>
                    </a:lnTo>
                    <a:lnTo>
                      <a:pt x="387" y="30"/>
                    </a:lnTo>
                    <a:lnTo>
                      <a:pt x="380" y="26"/>
                    </a:lnTo>
                    <a:lnTo>
                      <a:pt x="372" y="24"/>
                    </a:lnTo>
                    <a:lnTo>
                      <a:pt x="366" y="26"/>
                    </a:lnTo>
                    <a:lnTo>
                      <a:pt x="366" y="16"/>
                    </a:lnTo>
                    <a:lnTo>
                      <a:pt x="358" y="16"/>
                    </a:lnTo>
                    <a:lnTo>
                      <a:pt x="354" y="17"/>
                    </a:lnTo>
                    <a:lnTo>
                      <a:pt x="349" y="23"/>
                    </a:lnTo>
                    <a:lnTo>
                      <a:pt x="338" y="24"/>
                    </a:lnTo>
                    <a:lnTo>
                      <a:pt x="329" y="26"/>
                    </a:lnTo>
                    <a:lnTo>
                      <a:pt x="321" y="31"/>
                    </a:lnTo>
                    <a:lnTo>
                      <a:pt x="310" y="35"/>
                    </a:lnTo>
                    <a:lnTo>
                      <a:pt x="323" y="24"/>
                    </a:lnTo>
                    <a:lnTo>
                      <a:pt x="336" y="15"/>
                    </a:lnTo>
                    <a:lnTo>
                      <a:pt x="345" y="12"/>
                    </a:lnTo>
                    <a:lnTo>
                      <a:pt x="346" y="7"/>
                    </a:lnTo>
                    <a:lnTo>
                      <a:pt x="344" y="4"/>
                    </a:lnTo>
                    <a:lnTo>
                      <a:pt x="336" y="1"/>
                    </a:lnTo>
                    <a:lnTo>
                      <a:pt x="319" y="0"/>
                    </a:lnTo>
                    <a:lnTo>
                      <a:pt x="299" y="0"/>
                    </a:lnTo>
                    <a:lnTo>
                      <a:pt x="277" y="2"/>
                    </a:lnTo>
                    <a:lnTo>
                      <a:pt x="266" y="4"/>
                    </a:lnTo>
                    <a:lnTo>
                      <a:pt x="259" y="10"/>
                    </a:lnTo>
                    <a:lnTo>
                      <a:pt x="227" y="29"/>
                    </a:lnTo>
                    <a:lnTo>
                      <a:pt x="234" y="34"/>
                    </a:lnTo>
                    <a:lnTo>
                      <a:pt x="240" y="42"/>
                    </a:lnTo>
                    <a:lnTo>
                      <a:pt x="244" y="53"/>
                    </a:lnTo>
                    <a:lnTo>
                      <a:pt x="221" y="35"/>
                    </a:lnTo>
                    <a:lnTo>
                      <a:pt x="210" y="37"/>
                    </a:lnTo>
                    <a:lnTo>
                      <a:pt x="216" y="59"/>
                    </a:lnTo>
                    <a:lnTo>
                      <a:pt x="198" y="47"/>
                    </a:lnTo>
                    <a:lnTo>
                      <a:pt x="175" y="51"/>
                    </a:lnTo>
                    <a:lnTo>
                      <a:pt x="174" y="53"/>
                    </a:lnTo>
                    <a:lnTo>
                      <a:pt x="174" y="58"/>
                    </a:lnTo>
                    <a:lnTo>
                      <a:pt x="174" y="65"/>
                    </a:lnTo>
                    <a:lnTo>
                      <a:pt x="183" y="74"/>
                    </a:lnTo>
                    <a:lnTo>
                      <a:pt x="162" y="60"/>
                    </a:lnTo>
                    <a:lnTo>
                      <a:pt x="136" y="67"/>
                    </a:lnTo>
                    <a:lnTo>
                      <a:pt x="110" y="7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14" name="Freeform 648">
                <a:extLst>
                  <a:ext uri="{FF2B5EF4-FFF2-40B4-BE49-F238E27FC236}">
                    <a16:creationId xmlns:a16="http://schemas.microsoft.com/office/drawing/2014/main" id="{C9DDF97B-267D-4D74-83E0-5952ECA146FF}"/>
                  </a:ext>
                </a:extLst>
              </p:cNvPr>
              <p:cNvSpPr>
                <a:spLocks/>
              </p:cNvSpPr>
              <p:nvPr/>
            </p:nvSpPr>
            <p:spPr bwMode="auto">
              <a:xfrm>
                <a:off x="2641" y="1363"/>
                <a:ext cx="23" cy="19"/>
              </a:xfrm>
              <a:custGeom>
                <a:avLst/>
                <a:gdLst>
                  <a:gd name="T0" fmla="*/ 8 w 23"/>
                  <a:gd name="T1" fmla="*/ 1 h 19"/>
                  <a:gd name="T2" fmla="*/ 2 w 23"/>
                  <a:gd name="T3" fmla="*/ 9 h 19"/>
                  <a:gd name="T4" fmla="*/ 0 w 23"/>
                  <a:gd name="T5" fmla="*/ 13 h 19"/>
                  <a:gd name="T6" fmla="*/ 1 w 23"/>
                  <a:gd name="T7" fmla="*/ 18 h 19"/>
                  <a:gd name="T8" fmla="*/ 19 w 23"/>
                  <a:gd name="T9" fmla="*/ 18 h 19"/>
                  <a:gd name="T10" fmla="*/ 22 w 23"/>
                  <a:gd name="T11" fmla="*/ 10 h 19"/>
                  <a:gd name="T12" fmla="*/ 20 w 23"/>
                  <a:gd name="T13" fmla="*/ 1 h 19"/>
                  <a:gd name="T14" fmla="*/ 18 w 23"/>
                  <a:gd name="T15" fmla="*/ 0 h 19"/>
                  <a:gd name="T16" fmla="*/ 13 w 23"/>
                  <a:gd name="T17" fmla="*/ 3 h 19"/>
                  <a:gd name="T18" fmla="*/ 8 w 23"/>
                  <a:gd name="T19" fmla="*/ 1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9"/>
                  <a:gd name="T32" fmla="*/ 23 w 2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9">
                    <a:moveTo>
                      <a:pt x="8" y="1"/>
                    </a:moveTo>
                    <a:lnTo>
                      <a:pt x="2" y="9"/>
                    </a:lnTo>
                    <a:lnTo>
                      <a:pt x="0" y="13"/>
                    </a:lnTo>
                    <a:lnTo>
                      <a:pt x="1" y="18"/>
                    </a:lnTo>
                    <a:lnTo>
                      <a:pt x="19" y="18"/>
                    </a:lnTo>
                    <a:lnTo>
                      <a:pt x="22" y="10"/>
                    </a:lnTo>
                    <a:lnTo>
                      <a:pt x="20" y="1"/>
                    </a:lnTo>
                    <a:lnTo>
                      <a:pt x="18" y="0"/>
                    </a:lnTo>
                    <a:lnTo>
                      <a:pt x="13" y="3"/>
                    </a:lnTo>
                    <a:lnTo>
                      <a:pt x="8"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15" name="Freeform 649">
                <a:extLst>
                  <a:ext uri="{FF2B5EF4-FFF2-40B4-BE49-F238E27FC236}">
                    <a16:creationId xmlns:a16="http://schemas.microsoft.com/office/drawing/2014/main" id="{FB57C0CD-82BD-4A15-952E-98412BFF759A}"/>
                  </a:ext>
                </a:extLst>
              </p:cNvPr>
              <p:cNvSpPr>
                <a:spLocks/>
              </p:cNvSpPr>
              <p:nvPr/>
            </p:nvSpPr>
            <p:spPr bwMode="auto">
              <a:xfrm>
                <a:off x="2615" y="1411"/>
                <a:ext cx="21" cy="22"/>
              </a:xfrm>
              <a:custGeom>
                <a:avLst/>
                <a:gdLst>
                  <a:gd name="T0" fmla="*/ 14 w 21"/>
                  <a:gd name="T1" fmla="*/ 0 h 22"/>
                  <a:gd name="T2" fmla="*/ 10 w 21"/>
                  <a:gd name="T3" fmla="*/ 0 h 22"/>
                  <a:gd name="T4" fmla="*/ 4 w 21"/>
                  <a:gd name="T5" fmla="*/ 4 h 22"/>
                  <a:gd name="T6" fmla="*/ 0 w 21"/>
                  <a:gd name="T7" fmla="*/ 12 h 22"/>
                  <a:gd name="T8" fmla="*/ 2 w 21"/>
                  <a:gd name="T9" fmla="*/ 16 h 22"/>
                  <a:gd name="T10" fmla="*/ 7 w 21"/>
                  <a:gd name="T11" fmla="*/ 16 h 22"/>
                  <a:gd name="T12" fmla="*/ 12 w 21"/>
                  <a:gd name="T13" fmla="*/ 21 h 22"/>
                  <a:gd name="T14" fmla="*/ 14 w 21"/>
                  <a:gd name="T15" fmla="*/ 21 h 22"/>
                  <a:gd name="T16" fmla="*/ 18 w 21"/>
                  <a:gd name="T17" fmla="*/ 16 h 22"/>
                  <a:gd name="T18" fmla="*/ 20 w 21"/>
                  <a:gd name="T19" fmla="*/ 9 h 22"/>
                  <a:gd name="T20" fmla="*/ 20 w 21"/>
                  <a:gd name="T21" fmla="*/ 3 h 22"/>
                  <a:gd name="T22" fmla="*/ 14 w 2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2"/>
                  <a:gd name="T38" fmla="*/ 21 w 2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2">
                    <a:moveTo>
                      <a:pt x="14" y="0"/>
                    </a:moveTo>
                    <a:lnTo>
                      <a:pt x="10" y="0"/>
                    </a:lnTo>
                    <a:lnTo>
                      <a:pt x="4" y="4"/>
                    </a:lnTo>
                    <a:lnTo>
                      <a:pt x="0" y="12"/>
                    </a:lnTo>
                    <a:lnTo>
                      <a:pt x="2" y="16"/>
                    </a:lnTo>
                    <a:lnTo>
                      <a:pt x="7" y="16"/>
                    </a:lnTo>
                    <a:lnTo>
                      <a:pt x="12" y="21"/>
                    </a:lnTo>
                    <a:lnTo>
                      <a:pt x="14" y="21"/>
                    </a:lnTo>
                    <a:lnTo>
                      <a:pt x="18" y="16"/>
                    </a:lnTo>
                    <a:lnTo>
                      <a:pt x="20" y="9"/>
                    </a:lnTo>
                    <a:lnTo>
                      <a:pt x="20" y="3"/>
                    </a:lnTo>
                    <a:lnTo>
                      <a:pt x="14"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16" name="Freeform 650">
                <a:extLst>
                  <a:ext uri="{FF2B5EF4-FFF2-40B4-BE49-F238E27FC236}">
                    <a16:creationId xmlns:a16="http://schemas.microsoft.com/office/drawing/2014/main" id="{218D2353-C2E2-4EB4-9267-73F50060E759}"/>
                  </a:ext>
                </a:extLst>
              </p:cNvPr>
              <p:cNvSpPr>
                <a:spLocks/>
              </p:cNvSpPr>
              <p:nvPr/>
            </p:nvSpPr>
            <p:spPr bwMode="auto">
              <a:xfrm>
                <a:off x="2624" y="1452"/>
                <a:ext cx="41" cy="47"/>
              </a:xfrm>
              <a:custGeom>
                <a:avLst/>
                <a:gdLst>
                  <a:gd name="T0" fmla="*/ 8 w 41"/>
                  <a:gd name="T1" fmla="*/ 0 h 47"/>
                  <a:gd name="T2" fmla="*/ 5 w 41"/>
                  <a:gd name="T3" fmla="*/ 0 h 47"/>
                  <a:gd name="T4" fmla="*/ 3 w 41"/>
                  <a:gd name="T5" fmla="*/ 3 h 47"/>
                  <a:gd name="T6" fmla="*/ 3 w 41"/>
                  <a:gd name="T7" fmla="*/ 10 h 47"/>
                  <a:gd name="T8" fmla="*/ 1 w 41"/>
                  <a:gd name="T9" fmla="*/ 21 h 47"/>
                  <a:gd name="T10" fmla="*/ 1 w 41"/>
                  <a:gd name="T11" fmla="*/ 23 h 47"/>
                  <a:gd name="T12" fmla="*/ 3 w 41"/>
                  <a:gd name="T13" fmla="*/ 23 h 47"/>
                  <a:gd name="T14" fmla="*/ 6 w 41"/>
                  <a:gd name="T15" fmla="*/ 25 h 47"/>
                  <a:gd name="T16" fmla="*/ 3 w 41"/>
                  <a:gd name="T17" fmla="*/ 29 h 47"/>
                  <a:gd name="T18" fmla="*/ 0 w 41"/>
                  <a:gd name="T19" fmla="*/ 31 h 47"/>
                  <a:gd name="T20" fmla="*/ 0 w 41"/>
                  <a:gd name="T21" fmla="*/ 34 h 47"/>
                  <a:gd name="T22" fmla="*/ 0 w 41"/>
                  <a:gd name="T23" fmla="*/ 39 h 47"/>
                  <a:gd name="T24" fmla="*/ 4 w 41"/>
                  <a:gd name="T25" fmla="*/ 42 h 47"/>
                  <a:gd name="T26" fmla="*/ 11 w 41"/>
                  <a:gd name="T27" fmla="*/ 41 h 47"/>
                  <a:gd name="T28" fmla="*/ 14 w 41"/>
                  <a:gd name="T29" fmla="*/ 37 h 47"/>
                  <a:gd name="T30" fmla="*/ 16 w 41"/>
                  <a:gd name="T31" fmla="*/ 34 h 47"/>
                  <a:gd name="T32" fmla="*/ 18 w 41"/>
                  <a:gd name="T33" fmla="*/ 37 h 47"/>
                  <a:gd name="T34" fmla="*/ 31 w 41"/>
                  <a:gd name="T35" fmla="*/ 43 h 47"/>
                  <a:gd name="T36" fmla="*/ 38 w 41"/>
                  <a:gd name="T37" fmla="*/ 46 h 47"/>
                  <a:gd name="T38" fmla="*/ 40 w 41"/>
                  <a:gd name="T39" fmla="*/ 41 h 47"/>
                  <a:gd name="T40" fmla="*/ 37 w 41"/>
                  <a:gd name="T41" fmla="*/ 31 h 47"/>
                  <a:gd name="T42" fmla="*/ 33 w 41"/>
                  <a:gd name="T43" fmla="*/ 26 h 47"/>
                  <a:gd name="T44" fmla="*/ 31 w 41"/>
                  <a:gd name="T45" fmla="*/ 23 h 47"/>
                  <a:gd name="T46" fmla="*/ 30 w 41"/>
                  <a:gd name="T47" fmla="*/ 22 h 47"/>
                  <a:gd name="T48" fmla="*/ 27 w 41"/>
                  <a:gd name="T49" fmla="*/ 22 h 47"/>
                  <a:gd name="T50" fmla="*/ 16 w 41"/>
                  <a:gd name="T51" fmla="*/ 19 h 47"/>
                  <a:gd name="T52" fmla="*/ 14 w 41"/>
                  <a:gd name="T53" fmla="*/ 15 h 47"/>
                  <a:gd name="T54" fmla="*/ 16 w 41"/>
                  <a:gd name="T55" fmla="*/ 13 h 47"/>
                  <a:gd name="T56" fmla="*/ 27 w 41"/>
                  <a:gd name="T57" fmla="*/ 12 h 47"/>
                  <a:gd name="T58" fmla="*/ 27 w 41"/>
                  <a:gd name="T59" fmla="*/ 3 h 47"/>
                  <a:gd name="T60" fmla="*/ 18 w 41"/>
                  <a:gd name="T61" fmla="*/ 4 h 47"/>
                  <a:gd name="T62" fmla="*/ 8 w 41"/>
                  <a:gd name="T63" fmla="*/ 0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47"/>
                  <a:gd name="T98" fmla="*/ 41 w 41"/>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47">
                    <a:moveTo>
                      <a:pt x="8" y="0"/>
                    </a:moveTo>
                    <a:lnTo>
                      <a:pt x="5" y="0"/>
                    </a:lnTo>
                    <a:lnTo>
                      <a:pt x="3" y="3"/>
                    </a:lnTo>
                    <a:lnTo>
                      <a:pt x="3" y="10"/>
                    </a:lnTo>
                    <a:lnTo>
                      <a:pt x="1" y="21"/>
                    </a:lnTo>
                    <a:lnTo>
                      <a:pt x="1" y="23"/>
                    </a:lnTo>
                    <a:lnTo>
                      <a:pt x="3" y="23"/>
                    </a:lnTo>
                    <a:lnTo>
                      <a:pt x="6" y="25"/>
                    </a:lnTo>
                    <a:lnTo>
                      <a:pt x="3" y="29"/>
                    </a:lnTo>
                    <a:lnTo>
                      <a:pt x="0" y="31"/>
                    </a:lnTo>
                    <a:lnTo>
                      <a:pt x="0" y="34"/>
                    </a:lnTo>
                    <a:lnTo>
                      <a:pt x="0" y="39"/>
                    </a:lnTo>
                    <a:lnTo>
                      <a:pt x="4" y="42"/>
                    </a:lnTo>
                    <a:lnTo>
                      <a:pt x="11" y="41"/>
                    </a:lnTo>
                    <a:lnTo>
                      <a:pt x="14" y="37"/>
                    </a:lnTo>
                    <a:lnTo>
                      <a:pt x="16" y="34"/>
                    </a:lnTo>
                    <a:lnTo>
                      <a:pt x="18" y="37"/>
                    </a:lnTo>
                    <a:lnTo>
                      <a:pt x="31" y="43"/>
                    </a:lnTo>
                    <a:lnTo>
                      <a:pt x="38" y="46"/>
                    </a:lnTo>
                    <a:lnTo>
                      <a:pt x="40" y="41"/>
                    </a:lnTo>
                    <a:lnTo>
                      <a:pt x="37" y="31"/>
                    </a:lnTo>
                    <a:lnTo>
                      <a:pt x="33" y="26"/>
                    </a:lnTo>
                    <a:lnTo>
                      <a:pt x="31" y="23"/>
                    </a:lnTo>
                    <a:lnTo>
                      <a:pt x="30" y="22"/>
                    </a:lnTo>
                    <a:lnTo>
                      <a:pt x="27" y="22"/>
                    </a:lnTo>
                    <a:lnTo>
                      <a:pt x="16" y="19"/>
                    </a:lnTo>
                    <a:lnTo>
                      <a:pt x="14" y="15"/>
                    </a:lnTo>
                    <a:lnTo>
                      <a:pt x="16" y="13"/>
                    </a:lnTo>
                    <a:lnTo>
                      <a:pt x="27" y="12"/>
                    </a:lnTo>
                    <a:lnTo>
                      <a:pt x="27" y="3"/>
                    </a:lnTo>
                    <a:lnTo>
                      <a:pt x="18" y="4"/>
                    </a:lnTo>
                    <a:lnTo>
                      <a:pt x="8"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grpSp>
        <p:sp>
          <p:nvSpPr>
            <p:cNvPr id="260" name="Freeform 594">
              <a:extLst>
                <a:ext uri="{FF2B5EF4-FFF2-40B4-BE49-F238E27FC236}">
                  <a16:creationId xmlns:a16="http://schemas.microsoft.com/office/drawing/2014/main" id="{C1BA08C4-D28C-4CAF-9E26-8162308B7269}"/>
                </a:ext>
              </a:extLst>
            </p:cNvPr>
            <p:cNvSpPr>
              <a:spLocks/>
            </p:cNvSpPr>
            <p:nvPr/>
          </p:nvSpPr>
          <p:spPr bwMode="auto">
            <a:xfrm>
              <a:off x="1838" y="1460"/>
              <a:ext cx="256" cy="294"/>
            </a:xfrm>
            <a:custGeom>
              <a:avLst/>
              <a:gdLst>
                <a:gd name="T0" fmla="*/ 85 w 300"/>
                <a:gd name="T1" fmla="*/ 112 h 317"/>
                <a:gd name="T2" fmla="*/ 96 w 300"/>
                <a:gd name="T3" fmla="*/ 115 h 317"/>
                <a:gd name="T4" fmla="*/ 126 w 300"/>
                <a:gd name="T5" fmla="*/ 130 h 317"/>
                <a:gd name="T6" fmla="*/ 132 w 300"/>
                <a:gd name="T7" fmla="*/ 136 h 317"/>
                <a:gd name="T8" fmla="*/ 143 w 300"/>
                <a:gd name="T9" fmla="*/ 161 h 317"/>
                <a:gd name="T10" fmla="*/ 137 w 300"/>
                <a:gd name="T11" fmla="*/ 201 h 317"/>
                <a:gd name="T12" fmla="*/ 125 w 300"/>
                <a:gd name="T13" fmla="*/ 219 h 317"/>
                <a:gd name="T14" fmla="*/ 110 w 300"/>
                <a:gd name="T15" fmla="*/ 218 h 317"/>
                <a:gd name="T16" fmla="*/ 101 w 300"/>
                <a:gd name="T17" fmla="*/ 232 h 317"/>
                <a:gd name="T18" fmla="*/ 124 w 300"/>
                <a:gd name="T19" fmla="*/ 245 h 317"/>
                <a:gd name="T20" fmla="*/ 132 w 300"/>
                <a:gd name="T21" fmla="*/ 236 h 317"/>
                <a:gd name="T22" fmla="*/ 160 w 300"/>
                <a:gd name="T23" fmla="*/ 262 h 317"/>
                <a:gd name="T24" fmla="*/ 181 w 300"/>
                <a:gd name="T25" fmla="*/ 277 h 317"/>
                <a:gd name="T26" fmla="*/ 198 w 300"/>
                <a:gd name="T27" fmla="*/ 293 h 317"/>
                <a:gd name="T28" fmla="*/ 199 w 300"/>
                <a:gd name="T29" fmla="*/ 275 h 317"/>
                <a:gd name="T30" fmla="*/ 188 w 300"/>
                <a:gd name="T31" fmla="*/ 263 h 317"/>
                <a:gd name="T32" fmla="*/ 204 w 300"/>
                <a:gd name="T33" fmla="*/ 266 h 317"/>
                <a:gd name="T34" fmla="*/ 220 w 300"/>
                <a:gd name="T35" fmla="*/ 282 h 317"/>
                <a:gd name="T36" fmla="*/ 229 w 300"/>
                <a:gd name="T37" fmla="*/ 270 h 317"/>
                <a:gd name="T38" fmla="*/ 218 w 300"/>
                <a:gd name="T39" fmla="*/ 246 h 317"/>
                <a:gd name="T40" fmla="*/ 202 w 300"/>
                <a:gd name="T41" fmla="*/ 236 h 317"/>
                <a:gd name="T42" fmla="*/ 192 w 300"/>
                <a:gd name="T43" fmla="*/ 222 h 317"/>
                <a:gd name="T44" fmla="*/ 190 w 300"/>
                <a:gd name="T45" fmla="*/ 194 h 317"/>
                <a:gd name="T46" fmla="*/ 201 w 300"/>
                <a:gd name="T47" fmla="*/ 194 h 317"/>
                <a:gd name="T48" fmla="*/ 212 w 300"/>
                <a:gd name="T49" fmla="*/ 227 h 317"/>
                <a:gd name="T50" fmla="*/ 226 w 300"/>
                <a:gd name="T51" fmla="*/ 224 h 317"/>
                <a:gd name="T52" fmla="*/ 245 w 300"/>
                <a:gd name="T53" fmla="*/ 215 h 317"/>
                <a:gd name="T54" fmla="*/ 253 w 300"/>
                <a:gd name="T55" fmla="*/ 202 h 317"/>
                <a:gd name="T56" fmla="*/ 245 w 300"/>
                <a:gd name="T57" fmla="*/ 198 h 317"/>
                <a:gd name="T58" fmla="*/ 253 w 300"/>
                <a:gd name="T59" fmla="*/ 189 h 317"/>
                <a:gd name="T60" fmla="*/ 245 w 300"/>
                <a:gd name="T61" fmla="*/ 181 h 317"/>
                <a:gd name="T62" fmla="*/ 234 w 300"/>
                <a:gd name="T63" fmla="*/ 185 h 317"/>
                <a:gd name="T64" fmla="*/ 230 w 300"/>
                <a:gd name="T65" fmla="*/ 171 h 317"/>
                <a:gd name="T66" fmla="*/ 200 w 300"/>
                <a:gd name="T67" fmla="*/ 152 h 317"/>
                <a:gd name="T68" fmla="*/ 189 w 300"/>
                <a:gd name="T69" fmla="*/ 148 h 317"/>
                <a:gd name="T70" fmla="*/ 201 w 300"/>
                <a:gd name="T71" fmla="*/ 136 h 317"/>
                <a:gd name="T72" fmla="*/ 201 w 300"/>
                <a:gd name="T73" fmla="*/ 124 h 317"/>
                <a:gd name="T74" fmla="*/ 201 w 300"/>
                <a:gd name="T75" fmla="*/ 116 h 317"/>
                <a:gd name="T76" fmla="*/ 192 w 300"/>
                <a:gd name="T77" fmla="*/ 106 h 317"/>
                <a:gd name="T78" fmla="*/ 179 w 300"/>
                <a:gd name="T79" fmla="*/ 89 h 317"/>
                <a:gd name="T80" fmla="*/ 171 w 300"/>
                <a:gd name="T81" fmla="*/ 85 h 317"/>
                <a:gd name="T82" fmla="*/ 163 w 300"/>
                <a:gd name="T83" fmla="*/ 83 h 317"/>
                <a:gd name="T84" fmla="*/ 162 w 300"/>
                <a:gd name="T85" fmla="*/ 70 h 317"/>
                <a:gd name="T86" fmla="*/ 147 w 300"/>
                <a:gd name="T87" fmla="*/ 68 h 317"/>
                <a:gd name="T88" fmla="*/ 121 w 300"/>
                <a:gd name="T89" fmla="*/ 44 h 317"/>
                <a:gd name="T90" fmla="*/ 90 w 300"/>
                <a:gd name="T91" fmla="*/ 41 h 317"/>
                <a:gd name="T92" fmla="*/ 73 w 300"/>
                <a:gd name="T93" fmla="*/ 35 h 317"/>
                <a:gd name="T94" fmla="*/ 78 w 300"/>
                <a:gd name="T95" fmla="*/ 6 h 317"/>
                <a:gd name="T96" fmla="*/ 56 w 300"/>
                <a:gd name="T97" fmla="*/ 10 h 317"/>
                <a:gd name="T98" fmla="*/ 52 w 300"/>
                <a:gd name="T99" fmla="*/ 52 h 317"/>
                <a:gd name="T100" fmla="*/ 65 w 300"/>
                <a:gd name="T101" fmla="*/ 83 h 317"/>
                <a:gd name="T102" fmla="*/ 44 w 300"/>
                <a:gd name="T103" fmla="*/ 54 h 317"/>
                <a:gd name="T104" fmla="*/ 43 w 300"/>
                <a:gd name="T105" fmla="*/ 14 h 317"/>
                <a:gd name="T106" fmla="*/ 42 w 300"/>
                <a:gd name="T107" fmla="*/ 0 h 317"/>
                <a:gd name="T108" fmla="*/ 16 w 300"/>
                <a:gd name="T109" fmla="*/ 12 h 317"/>
                <a:gd name="T110" fmla="*/ 2 w 300"/>
                <a:gd name="T111" fmla="*/ 51 h 317"/>
                <a:gd name="T112" fmla="*/ 3 w 300"/>
                <a:gd name="T113" fmla="*/ 62 h 317"/>
                <a:gd name="T114" fmla="*/ 20 w 300"/>
                <a:gd name="T115" fmla="*/ 98 h 317"/>
                <a:gd name="T116" fmla="*/ 29 w 300"/>
                <a:gd name="T117" fmla="*/ 98 h 317"/>
                <a:gd name="T118" fmla="*/ 56 w 300"/>
                <a:gd name="T119" fmla="*/ 111 h 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0"/>
                <a:gd name="T181" fmla="*/ 0 h 317"/>
                <a:gd name="T182" fmla="*/ 300 w 300"/>
                <a:gd name="T183" fmla="*/ 317 h 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0" h="317">
                  <a:moveTo>
                    <a:pt x="86" y="122"/>
                  </a:moveTo>
                  <a:lnTo>
                    <a:pt x="100" y="123"/>
                  </a:lnTo>
                  <a:lnTo>
                    <a:pt x="100" y="121"/>
                  </a:lnTo>
                  <a:lnTo>
                    <a:pt x="101" y="120"/>
                  </a:lnTo>
                  <a:lnTo>
                    <a:pt x="104" y="122"/>
                  </a:lnTo>
                  <a:lnTo>
                    <a:pt x="112" y="124"/>
                  </a:lnTo>
                  <a:lnTo>
                    <a:pt x="123" y="128"/>
                  </a:lnTo>
                  <a:lnTo>
                    <a:pt x="145" y="137"/>
                  </a:lnTo>
                  <a:lnTo>
                    <a:pt x="148" y="140"/>
                  </a:lnTo>
                  <a:lnTo>
                    <a:pt x="149" y="142"/>
                  </a:lnTo>
                  <a:lnTo>
                    <a:pt x="146" y="147"/>
                  </a:lnTo>
                  <a:lnTo>
                    <a:pt x="155" y="147"/>
                  </a:lnTo>
                  <a:lnTo>
                    <a:pt x="160" y="148"/>
                  </a:lnTo>
                  <a:lnTo>
                    <a:pt x="165" y="155"/>
                  </a:lnTo>
                  <a:lnTo>
                    <a:pt x="168" y="174"/>
                  </a:lnTo>
                  <a:lnTo>
                    <a:pt x="168" y="191"/>
                  </a:lnTo>
                  <a:lnTo>
                    <a:pt x="161" y="206"/>
                  </a:lnTo>
                  <a:lnTo>
                    <a:pt x="161" y="217"/>
                  </a:lnTo>
                  <a:lnTo>
                    <a:pt x="159" y="224"/>
                  </a:lnTo>
                  <a:lnTo>
                    <a:pt x="152" y="232"/>
                  </a:lnTo>
                  <a:lnTo>
                    <a:pt x="146" y="236"/>
                  </a:lnTo>
                  <a:lnTo>
                    <a:pt x="140" y="237"/>
                  </a:lnTo>
                  <a:lnTo>
                    <a:pt x="135" y="236"/>
                  </a:lnTo>
                  <a:lnTo>
                    <a:pt x="129" y="235"/>
                  </a:lnTo>
                  <a:lnTo>
                    <a:pt x="122" y="238"/>
                  </a:lnTo>
                  <a:lnTo>
                    <a:pt x="117" y="247"/>
                  </a:lnTo>
                  <a:lnTo>
                    <a:pt x="118" y="250"/>
                  </a:lnTo>
                  <a:lnTo>
                    <a:pt x="121" y="256"/>
                  </a:lnTo>
                  <a:lnTo>
                    <a:pt x="130" y="262"/>
                  </a:lnTo>
                  <a:lnTo>
                    <a:pt x="145" y="264"/>
                  </a:lnTo>
                  <a:lnTo>
                    <a:pt x="153" y="259"/>
                  </a:lnTo>
                  <a:lnTo>
                    <a:pt x="157" y="256"/>
                  </a:lnTo>
                  <a:lnTo>
                    <a:pt x="155" y="254"/>
                  </a:lnTo>
                  <a:lnTo>
                    <a:pt x="172" y="272"/>
                  </a:lnTo>
                  <a:lnTo>
                    <a:pt x="186" y="274"/>
                  </a:lnTo>
                  <a:lnTo>
                    <a:pt x="187" y="282"/>
                  </a:lnTo>
                  <a:lnTo>
                    <a:pt x="194" y="290"/>
                  </a:lnTo>
                  <a:lnTo>
                    <a:pt x="206" y="296"/>
                  </a:lnTo>
                  <a:lnTo>
                    <a:pt x="212" y="299"/>
                  </a:lnTo>
                  <a:lnTo>
                    <a:pt x="218" y="302"/>
                  </a:lnTo>
                  <a:lnTo>
                    <a:pt x="222" y="308"/>
                  </a:lnTo>
                  <a:lnTo>
                    <a:pt x="232" y="316"/>
                  </a:lnTo>
                  <a:lnTo>
                    <a:pt x="238" y="316"/>
                  </a:lnTo>
                  <a:lnTo>
                    <a:pt x="239" y="308"/>
                  </a:lnTo>
                  <a:lnTo>
                    <a:pt x="233" y="296"/>
                  </a:lnTo>
                  <a:lnTo>
                    <a:pt x="229" y="290"/>
                  </a:lnTo>
                  <a:lnTo>
                    <a:pt x="223" y="286"/>
                  </a:lnTo>
                  <a:lnTo>
                    <a:pt x="220" y="284"/>
                  </a:lnTo>
                  <a:lnTo>
                    <a:pt x="220" y="282"/>
                  </a:lnTo>
                  <a:lnTo>
                    <a:pt x="225" y="282"/>
                  </a:lnTo>
                  <a:lnTo>
                    <a:pt x="239" y="287"/>
                  </a:lnTo>
                  <a:lnTo>
                    <a:pt x="251" y="293"/>
                  </a:lnTo>
                  <a:lnTo>
                    <a:pt x="257" y="301"/>
                  </a:lnTo>
                  <a:lnTo>
                    <a:pt x="258" y="304"/>
                  </a:lnTo>
                  <a:lnTo>
                    <a:pt x="262" y="304"/>
                  </a:lnTo>
                  <a:lnTo>
                    <a:pt x="264" y="301"/>
                  </a:lnTo>
                  <a:lnTo>
                    <a:pt x="268" y="291"/>
                  </a:lnTo>
                  <a:lnTo>
                    <a:pt x="269" y="282"/>
                  </a:lnTo>
                  <a:lnTo>
                    <a:pt x="264" y="275"/>
                  </a:lnTo>
                  <a:lnTo>
                    <a:pt x="256" y="265"/>
                  </a:lnTo>
                  <a:lnTo>
                    <a:pt x="247" y="258"/>
                  </a:lnTo>
                  <a:lnTo>
                    <a:pt x="242" y="256"/>
                  </a:lnTo>
                  <a:lnTo>
                    <a:pt x="237" y="255"/>
                  </a:lnTo>
                  <a:lnTo>
                    <a:pt x="235" y="247"/>
                  </a:lnTo>
                  <a:lnTo>
                    <a:pt x="230" y="245"/>
                  </a:lnTo>
                  <a:lnTo>
                    <a:pt x="225" y="239"/>
                  </a:lnTo>
                  <a:lnTo>
                    <a:pt x="224" y="228"/>
                  </a:lnTo>
                  <a:lnTo>
                    <a:pt x="222" y="217"/>
                  </a:lnTo>
                  <a:lnTo>
                    <a:pt x="223" y="209"/>
                  </a:lnTo>
                  <a:lnTo>
                    <a:pt x="225" y="206"/>
                  </a:lnTo>
                  <a:lnTo>
                    <a:pt x="229" y="205"/>
                  </a:lnTo>
                  <a:lnTo>
                    <a:pt x="235" y="209"/>
                  </a:lnTo>
                  <a:lnTo>
                    <a:pt x="238" y="214"/>
                  </a:lnTo>
                  <a:lnTo>
                    <a:pt x="242" y="224"/>
                  </a:lnTo>
                  <a:lnTo>
                    <a:pt x="249" y="245"/>
                  </a:lnTo>
                  <a:lnTo>
                    <a:pt x="252" y="247"/>
                  </a:lnTo>
                  <a:lnTo>
                    <a:pt x="257" y="247"/>
                  </a:lnTo>
                  <a:lnTo>
                    <a:pt x="265" y="242"/>
                  </a:lnTo>
                  <a:lnTo>
                    <a:pt x="274" y="237"/>
                  </a:lnTo>
                  <a:lnTo>
                    <a:pt x="282" y="233"/>
                  </a:lnTo>
                  <a:lnTo>
                    <a:pt x="287" y="232"/>
                  </a:lnTo>
                  <a:lnTo>
                    <a:pt x="295" y="229"/>
                  </a:lnTo>
                  <a:lnTo>
                    <a:pt x="299" y="226"/>
                  </a:lnTo>
                  <a:lnTo>
                    <a:pt x="296" y="218"/>
                  </a:lnTo>
                  <a:lnTo>
                    <a:pt x="290" y="217"/>
                  </a:lnTo>
                  <a:lnTo>
                    <a:pt x="287" y="215"/>
                  </a:lnTo>
                  <a:lnTo>
                    <a:pt x="287" y="213"/>
                  </a:lnTo>
                  <a:lnTo>
                    <a:pt x="297" y="210"/>
                  </a:lnTo>
                  <a:lnTo>
                    <a:pt x="297" y="206"/>
                  </a:lnTo>
                  <a:lnTo>
                    <a:pt x="296" y="204"/>
                  </a:lnTo>
                  <a:lnTo>
                    <a:pt x="292" y="202"/>
                  </a:lnTo>
                  <a:lnTo>
                    <a:pt x="291" y="197"/>
                  </a:lnTo>
                  <a:lnTo>
                    <a:pt x="287" y="195"/>
                  </a:lnTo>
                  <a:lnTo>
                    <a:pt x="283" y="196"/>
                  </a:lnTo>
                  <a:lnTo>
                    <a:pt x="277" y="199"/>
                  </a:lnTo>
                  <a:lnTo>
                    <a:pt x="274" y="199"/>
                  </a:lnTo>
                  <a:lnTo>
                    <a:pt x="273" y="195"/>
                  </a:lnTo>
                  <a:lnTo>
                    <a:pt x="273" y="190"/>
                  </a:lnTo>
                  <a:lnTo>
                    <a:pt x="269" y="184"/>
                  </a:lnTo>
                  <a:lnTo>
                    <a:pt x="263" y="179"/>
                  </a:lnTo>
                  <a:lnTo>
                    <a:pt x="245" y="174"/>
                  </a:lnTo>
                  <a:lnTo>
                    <a:pt x="234" y="164"/>
                  </a:lnTo>
                  <a:lnTo>
                    <a:pt x="226" y="166"/>
                  </a:lnTo>
                  <a:lnTo>
                    <a:pt x="222" y="165"/>
                  </a:lnTo>
                  <a:lnTo>
                    <a:pt x="222" y="160"/>
                  </a:lnTo>
                  <a:lnTo>
                    <a:pt x="224" y="156"/>
                  </a:lnTo>
                  <a:lnTo>
                    <a:pt x="225" y="147"/>
                  </a:lnTo>
                  <a:lnTo>
                    <a:pt x="235" y="147"/>
                  </a:lnTo>
                  <a:lnTo>
                    <a:pt x="238" y="142"/>
                  </a:lnTo>
                  <a:lnTo>
                    <a:pt x="238" y="139"/>
                  </a:lnTo>
                  <a:lnTo>
                    <a:pt x="235" y="134"/>
                  </a:lnTo>
                  <a:lnTo>
                    <a:pt x="234" y="131"/>
                  </a:lnTo>
                  <a:lnTo>
                    <a:pt x="234" y="128"/>
                  </a:lnTo>
                  <a:lnTo>
                    <a:pt x="235" y="125"/>
                  </a:lnTo>
                  <a:lnTo>
                    <a:pt x="236" y="119"/>
                  </a:lnTo>
                  <a:lnTo>
                    <a:pt x="234" y="115"/>
                  </a:lnTo>
                  <a:lnTo>
                    <a:pt x="225" y="114"/>
                  </a:lnTo>
                  <a:lnTo>
                    <a:pt x="224" y="102"/>
                  </a:lnTo>
                  <a:lnTo>
                    <a:pt x="219" y="101"/>
                  </a:lnTo>
                  <a:lnTo>
                    <a:pt x="210" y="96"/>
                  </a:lnTo>
                  <a:lnTo>
                    <a:pt x="209" y="92"/>
                  </a:lnTo>
                  <a:lnTo>
                    <a:pt x="206" y="89"/>
                  </a:lnTo>
                  <a:lnTo>
                    <a:pt x="200" y="92"/>
                  </a:lnTo>
                  <a:lnTo>
                    <a:pt x="194" y="94"/>
                  </a:lnTo>
                  <a:lnTo>
                    <a:pt x="190" y="94"/>
                  </a:lnTo>
                  <a:lnTo>
                    <a:pt x="191" y="89"/>
                  </a:lnTo>
                  <a:lnTo>
                    <a:pt x="194" y="82"/>
                  </a:lnTo>
                  <a:lnTo>
                    <a:pt x="192" y="77"/>
                  </a:lnTo>
                  <a:lnTo>
                    <a:pt x="190" y="75"/>
                  </a:lnTo>
                  <a:lnTo>
                    <a:pt x="185" y="75"/>
                  </a:lnTo>
                  <a:lnTo>
                    <a:pt x="179" y="76"/>
                  </a:lnTo>
                  <a:lnTo>
                    <a:pt x="172" y="73"/>
                  </a:lnTo>
                  <a:lnTo>
                    <a:pt x="162" y="60"/>
                  </a:lnTo>
                  <a:lnTo>
                    <a:pt x="155" y="51"/>
                  </a:lnTo>
                  <a:lnTo>
                    <a:pt x="142" y="47"/>
                  </a:lnTo>
                  <a:lnTo>
                    <a:pt x="122" y="44"/>
                  </a:lnTo>
                  <a:lnTo>
                    <a:pt x="113" y="47"/>
                  </a:lnTo>
                  <a:lnTo>
                    <a:pt x="106" y="44"/>
                  </a:lnTo>
                  <a:lnTo>
                    <a:pt x="100" y="38"/>
                  </a:lnTo>
                  <a:lnTo>
                    <a:pt x="83" y="42"/>
                  </a:lnTo>
                  <a:lnTo>
                    <a:pt x="86" y="38"/>
                  </a:lnTo>
                  <a:lnTo>
                    <a:pt x="89" y="26"/>
                  </a:lnTo>
                  <a:lnTo>
                    <a:pt x="91" y="15"/>
                  </a:lnTo>
                  <a:lnTo>
                    <a:pt x="91" y="7"/>
                  </a:lnTo>
                  <a:lnTo>
                    <a:pt x="86" y="3"/>
                  </a:lnTo>
                  <a:lnTo>
                    <a:pt x="76" y="5"/>
                  </a:lnTo>
                  <a:lnTo>
                    <a:pt x="66" y="11"/>
                  </a:lnTo>
                  <a:lnTo>
                    <a:pt x="60" y="22"/>
                  </a:lnTo>
                  <a:lnTo>
                    <a:pt x="58" y="34"/>
                  </a:lnTo>
                  <a:lnTo>
                    <a:pt x="61" y="56"/>
                  </a:lnTo>
                  <a:lnTo>
                    <a:pt x="76" y="76"/>
                  </a:lnTo>
                  <a:lnTo>
                    <a:pt x="78" y="85"/>
                  </a:lnTo>
                  <a:lnTo>
                    <a:pt x="76" y="89"/>
                  </a:lnTo>
                  <a:lnTo>
                    <a:pt x="73" y="89"/>
                  </a:lnTo>
                  <a:lnTo>
                    <a:pt x="61" y="75"/>
                  </a:lnTo>
                  <a:lnTo>
                    <a:pt x="52" y="58"/>
                  </a:lnTo>
                  <a:lnTo>
                    <a:pt x="45" y="35"/>
                  </a:lnTo>
                  <a:lnTo>
                    <a:pt x="47" y="26"/>
                  </a:lnTo>
                  <a:lnTo>
                    <a:pt x="50" y="15"/>
                  </a:lnTo>
                  <a:lnTo>
                    <a:pt x="55" y="3"/>
                  </a:lnTo>
                  <a:lnTo>
                    <a:pt x="54" y="2"/>
                  </a:lnTo>
                  <a:lnTo>
                    <a:pt x="49" y="0"/>
                  </a:lnTo>
                  <a:lnTo>
                    <a:pt x="43" y="0"/>
                  </a:lnTo>
                  <a:lnTo>
                    <a:pt x="36" y="2"/>
                  </a:lnTo>
                  <a:lnTo>
                    <a:pt x="19" y="13"/>
                  </a:lnTo>
                  <a:lnTo>
                    <a:pt x="11" y="28"/>
                  </a:lnTo>
                  <a:lnTo>
                    <a:pt x="4" y="41"/>
                  </a:lnTo>
                  <a:lnTo>
                    <a:pt x="2" y="55"/>
                  </a:lnTo>
                  <a:lnTo>
                    <a:pt x="0" y="57"/>
                  </a:lnTo>
                  <a:lnTo>
                    <a:pt x="1" y="61"/>
                  </a:lnTo>
                  <a:lnTo>
                    <a:pt x="4" y="67"/>
                  </a:lnTo>
                  <a:lnTo>
                    <a:pt x="16" y="83"/>
                  </a:lnTo>
                  <a:lnTo>
                    <a:pt x="26" y="102"/>
                  </a:lnTo>
                  <a:lnTo>
                    <a:pt x="24" y="106"/>
                  </a:lnTo>
                  <a:lnTo>
                    <a:pt x="27" y="110"/>
                  </a:lnTo>
                  <a:lnTo>
                    <a:pt x="30" y="107"/>
                  </a:lnTo>
                  <a:lnTo>
                    <a:pt x="34" y="106"/>
                  </a:lnTo>
                  <a:lnTo>
                    <a:pt x="39" y="109"/>
                  </a:lnTo>
                  <a:lnTo>
                    <a:pt x="52" y="115"/>
                  </a:lnTo>
                  <a:lnTo>
                    <a:pt x="66" y="120"/>
                  </a:lnTo>
                  <a:lnTo>
                    <a:pt x="86" y="12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61" name="Freeform 595">
              <a:extLst>
                <a:ext uri="{FF2B5EF4-FFF2-40B4-BE49-F238E27FC236}">
                  <a16:creationId xmlns:a16="http://schemas.microsoft.com/office/drawing/2014/main" id="{FB1E6E03-DE49-46DC-8F1B-325D889AB979}"/>
                </a:ext>
              </a:extLst>
            </p:cNvPr>
            <p:cNvSpPr>
              <a:spLocks/>
            </p:cNvSpPr>
            <p:nvPr/>
          </p:nvSpPr>
          <p:spPr bwMode="auto">
            <a:xfrm>
              <a:off x="1780" y="1678"/>
              <a:ext cx="74" cy="55"/>
            </a:xfrm>
            <a:custGeom>
              <a:avLst/>
              <a:gdLst>
                <a:gd name="T0" fmla="*/ 4 w 87"/>
                <a:gd name="T1" fmla="*/ 33 h 59"/>
                <a:gd name="T2" fmla="*/ 0 w 87"/>
                <a:gd name="T3" fmla="*/ 41 h 59"/>
                <a:gd name="T4" fmla="*/ 9 w 87"/>
                <a:gd name="T5" fmla="*/ 40 h 59"/>
                <a:gd name="T6" fmla="*/ 13 w 87"/>
                <a:gd name="T7" fmla="*/ 41 h 59"/>
                <a:gd name="T8" fmla="*/ 14 w 87"/>
                <a:gd name="T9" fmla="*/ 47 h 59"/>
                <a:gd name="T10" fmla="*/ 18 w 87"/>
                <a:gd name="T11" fmla="*/ 50 h 59"/>
                <a:gd name="T12" fmla="*/ 25 w 87"/>
                <a:gd name="T13" fmla="*/ 54 h 59"/>
                <a:gd name="T14" fmla="*/ 30 w 87"/>
                <a:gd name="T15" fmla="*/ 50 h 59"/>
                <a:gd name="T16" fmla="*/ 49 w 87"/>
                <a:gd name="T17" fmla="*/ 40 h 59"/>
                <a:gd name="T18" fmla="*/ 65 w 87"/>
                <a:gd name="T19" fmla="*/ 44 h 59"/>
                <a:gd name="T20" fmla="*/ 73 w 87"/>
                <a:gd name="T21" fmla="*/ 38 h 59"/>
                <a:gd name="T22" fmla="*/ 67 w 87"/>
                <a:gd name="T23" fmla="*/ 32 h 59"/>
                <a:gd name="T24" fmla="*/ 62 w 87"/>
                <a:gd name="T25" fmla="*/ 25 h 59"/>
                <a:gd name="T26" fmla="*/ 54 w 87"/>
                <a:gd name="T27" fmla="*/ 21 h 59"/>
                <a:gd name="T28" fmla="*/ 46 w 87"/>
                <a:gd name="T29" fmla="*/ 15 h 59"/>
                <a:gd name="T30" fmla="*/ 38 w 87"/>
                <a:gd name="T31" fmla="*/ 10 h 59"/>
                <a:gd name="T32" fmla="*/ 30 w 87"/>
                <a:gd name="T33" fmla="*/ 9 h 59"/>
                <a:gd name="T34" fmla="*/ 29 w 87"/>
                <a:gd name="T35" fmla="*/ 0 h 59"/>
                <a:gd name="T36" fmla="*/ 20 w 87"/>
                <a:gd name="T37" fmla="*/ 12 h 59"/>
                <a:gd name="T38" fmla="*/ 16 w 87"/>
                <a:gd name="T39" fmla="*/ 12 h 59"/>
                <a:gd name="T40" fmla="*/ 11 w 87"/>
                <a:gd name="T41" fmla="*/ 16 h 59"/>
                <a:gd name="T42" fmla="*/ 5 w 87"/>
                <a:gd name="T43" fmla="*/ 21 h 59"/>
                <a:gd name="T44" fmla="*/ 4 w 87"/>
                <a:gd name="T45" fmla="*/ 33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59"/>
                <a:gd name="T71" fmla="*/ 87 w 87"/>
                <a:gd name="T72" fmla="*/ 59 h 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59">
                  <a:moveTo>
                    <a:pt x="5" y="35"/>
                  </a:moveTo>
                  <a:lnTo>
                    <a:pt x="0" y="44"/>
                  </a:lnTo>
                  <a:lnTo>
                    <a:pt x="10" y="43"/>
                  </a:lnTo>
                  <a:lnTo>
                    <a:pt x="15" y="44"/>
                  </a:lnTo>
                  <a:lnTo>
                    <a:pt x="16" y="50"/>
                  </a:lnTo>
                  <a:lnTo>
                    <a:pt x="21" y="54"/>
                  </a:lnTo>
                  <a:lnTo>
                    <a:pt x="29" y="58"/>
                  </a:lnTo>
                  <a:lnTo>
                    <a:pt x="35" y="54"/>
                  </a:lnTo>
                  <a:lnTo>
                    <a:pt x="58" y="43"/>
                  </a:lnTo>
                  <a:lnTo>
                    <a:pt x="77" y="47"/>
                  </a:lnTo>
                  <a:lnTo>
                    <a:pt x="86" y="41"/>
                  </a:lnTo>
                  <a:lnTo>
                    <a:pt x="79" y="34"/>
                  </a:lnTo>
                  <a:lnTo>
                    <a:pt x="73" y="27"/>
                  </a:lnTo>
                  <a:lnTo>
                    <a:pt x="64" y="23"/>
                  </a:lnTo>
                  <a:lnTo>
                    <a:pt x="54" y="16"/>
                  </a:lnTo>
                  <a:lnTo>
                    <a:pt x="45" y="11"/>
                  </a:lnTo>
                  <a:lnTo>
                    <a:pt x="35" y="10"/>
                  </a:lnTo>
                  <a:lnTo>
                    <a:pt x="34" y="0"/>
                  </a:lnTo>
                  <a:lnTo>
                    <a:pt x="23" y="13"/>
                  </a:lnTo>
                  <a:lnTo>
                    <a:pt x="19" y="13"/>
                  </a:lnTo>
                  <a:lnTo>
                    <a:pt x="13" y="17"/>
                  </a:lnTo>
                  <a:lnTo>
                    <a:pt x="6" y="23"/>
                  </a:lnTo>
                  <a:lnTo>
                    <a:pt x="5" y="3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62" name="Freeform 596">
              <a:extLst>
                <a:ext uri="{FF2B5EF4-FFF2-40B4-BE49-F238E27FC236}">
                  <a16:creationId xmlns:a16="http://schemas.microsoft.com/office/drawing/2014/main" id="{B1AFFFBA-4190-4128-80F3-8D92A44572BB}"/>
                </a:ext>
              </a:extLst>
            </p:cNvPr>
            <p:cNvSpPr>
              <a:spLocks/>
            </p:cNvSpPr>
            <p:nvPr/>
          </p:nvSpPr>
          <p:spPr bwMode="auto">
            <a:xfrm>
              <a:off x="1742" y="1204"/>
              <a:ext cx="29" cy="17"/>
            </a:xfrm>
            <a:custGeom>
              <a:avLst/>
              <a:gdLst>
                <a:gd name="T0" fmla="*/ 7 w 34"/>
                <a:gd name="T1" fmla="*/ 0 h 19"/>
                <a:gd name="T2" fmla="*/ 2 w 34"/>
                <a:gd name="T3" fmla="*/ 0 h 19"/>
                <a:gd name="T4" fmla="*/ 0 w 34"/>
                <a:gd name="T5" fmla="*/ 4 h 19"/>
                <a:gd name="T6" fmla="*/ 1 w 34"/>
                <a:gd name="T7" fmla="*/ 13 h 19"/>
                <a:gd name="T8" fmla="*/ 21 w 34"/>
                <a:gd name="T9" fmla="*/ 16 h 19"/>
                <a:gd name="T10" fmla="*/ 28 w 34"/>
                <a:gd name="T11" fmla="*/ 10 h 19"/>
                <a:gd name="T12" fmla="*/ 25 w 34"/>
                <a:gd name="T13" fmla="*/ 0 h 19"/>
                <a:gd name="T14" fmla="*/ 14 w 34"/>
                <a:gd name="T15" fmla="*/ 0 h 19"/>
                <a:gd name="T16" fmla="*/ 7 w 3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19"/>
                <a:gd name="T29" fmla="*/ 34 w 34"/>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19">
                  <a:moveTo>
                    <a:pt x="8" y="0"/>
                  </a:moveTo>
                  <a:lnTo>
                    <a:pt x="2" y="0"/>
                  </a:lnTo>
                  <a:lnTo>
                    <a:pt x="0" y="4"/>
                  </a:lnTo>
                  <a:lnTo>
                    <a:pt x="1" y="15"/>
                  </a:lnTo>
                  <a:lnTo>
                    <a:pt x="25" y="18"/>
                  </a:lnTo>
                  <a:lnTo>
                    <a:pt x="33" y="11"/>
                  </a:lnTo>
                  <a:lnTo>
                    <a:pt x="29" y="0"/>
                  </a:lnTo>
                  <a:lnTo>
                    <a:pt x="16" y="0"/>
                  </a:lnTo>
                  <a:lnTo>
                    <a:pt x="8"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63" name="Freeform 597">
              <a:extLst>
                <a:ext uri="{FF2B5EF4-FFF2-40B4-BE49-F238E27FC236}">
                  <a16:creationId xmlns:a16="http://schemas.microsoft.com/office/drawing/2014/main" id="{2540720E-3183-42A0-AC78-F035D0B05848}"/>
                </a:ext>
              </a:extLst>
            </p:cNvPr>
            <p:cNvSpPr>
              <a:spLocks/>
            </p:cNvSpPr>
            <p:nvPr/>
          </p:nvSpPr>
          <p:spPr bwMode="auto">
            <a:xfrm>
              <a:off x="1595" y="1379"/>
              <a:ext cx="77" cy="113"/>
            </a:xfrm>
            <a:custGeom>
              <a:avLst/>
              <a:gdLst>
                <a:gd name="T0" fmla="*/ 12 w 90"/>
                <a:gd name="T1" fmla="*/ 44 h 122"/>
                <a:gd name="T2" fmla="*/ 3 w 90"/>
                <a:gd name="T3" fmla="*/ 41 h 122"/>
                <a:gd name="T4" fmla="*/ 2 w 90"/>
                <a:gd name="T5" fmla="*/ 42 h 122"/>
                <a:gd name="T6" fmla="*/ 0 w 90"/>
                <a:gd name="T7" fmla="*/ 45 h 122"/>
                <a:gd name="T8" fmla="*/ 0 w 90"/>
                <a:gd name="T9" fmla="*/ 57 h 122"/>
                <a:gd name="T10" fmla="*/ 3 w 90"/>
                <a:gd name="T11" fmla="*/ 66 h 122"/>
                <a:gd name="T12" fmla="*/ 9 w 90"/>
                <a:gd name="T13" fmla="*/ 74 h 122"/>
                <a:gd name="T14" fmla="*/ 19 w 90"/>
                <a:gd name="T15" fmla="*/ 80 h 122"/>
                <a:gd name="T16" fmla="*/ 21 w 90"/>
                <a:gd name="T17" fmla="*/ 82 h 122"/>
                <a:gd name="T18" fmla="*/ 28 w 90"/>
                <a:gd name="T19" fmla="*/ 94 h 122"/>
                <a:gd name="T20" fmla="*/ 29 w 90"/>
                <a:gd name="T21" fmla="*/ 97 h 122"/>
                <a:gd name="T22" fmla="*/ 33 w 90"/>
                <a:gd name="T23" fmla="*/ 106 h 122"/>
                <a:gd name="T24" fmla="*/ 43 w 90"/>
                <a:gd name="T25" fmla="*/ 112 h 122"/>
                <a:gd name="T26" fmla="*/ 57 w 90"/>
                <a:gd name="T27" fmla="*/ 110 h 122"/>
                <a:gd name="T28" fmla="*/ 65 w 90"/>
                <a:gd name="T29" fmla="*/ 107 h 122"/>
                <a:gd name="T30" fmla="*/ 76 w 90"/>
                <a:gd name="T31" fmla="*/ 95 h 122"/>
                <a:gd name="T32" fmla="*/ 76 w 90"/>
                <a:gd name="T33" fmla="*/ 81 h 122"/>
                <a:gd name="T34" fmla="*/ 74 w 90"/>
                <a:gd name="T35" fmla="*/ 69 h 122"/>
                <a:gd name="T36" fmla="*/ 73 w 90"/>
                <a:gd name="T37" fmla="*/ 62 h 122"/>
                <a:gd name="T38" fmla="*/ 73 w 90"/>
                <a:gd name="T39" fmla="*/ 49 h 122"/>
                <a:gd name="T40" fmla="*/ 63 w 90"/>
                <a:gd name="T41" fmla="*/ 52 h 122"/>
                <a:gd name="T42" fmla="*/ 57 w 90"/>
                <a:gd name="T43" fmla="*/ 50 h 122"/>
                <a:gd name="T44" fmla="*/ 56 w 90"/>
                <a:gd name="T45" fmla="*/ 48 h 122"/>
                <a:gd name="T46" fmla="*/ 54 w 90"/>
                <a:gd name="T47" fmla="*/ 45 h 122"/>
                <a:gd name="T48" fmla="*/ 59 w 90"/>
                <a:gd name="T49" fmla="*/ 39 h 122"/>
                <a:gd name="T50" fmla="*/ 63 w 90"/>
                <a:gd name="T51" fmla="*/ 33 h 122"/>
                <a:gd name="T52" fmla="*/ 69 w 90"/>
                <a:gd name="T53" fmla="*/ 32 h 122"/>
                <a:gd name="T54" fmla="*/ 71 w 90"/>
                <a:gd name="T55" fmla="*/ 22 h 122"/>
                <a:gd name="T56" fmla="*/ 71 w 90"/>
                <a:gd name="T57" fmla="*/ 14 h 122"/>
                <a:gd name="T58" fmla="*/ 69 w 90"/>
                <a:gd name="T59" fmla="*/ 11 h 122"/>
                <a:gd name="T60" fmla="*/ 66 w 90"/>
                <a:gd name="T61" fmla="*/ 9 h 122"/>
                <a:gd name="T62" fmla="*/ 62 w 90"/>
                <a:gd name="T63" fmla="*/ 0 h 122"/>
                <a:gd name="T64" fmla="*/ 44 w 90"/>
                <a:gd name="T65" fmla="*/ 4 h 122"/>
                <a:gd name="T66" fmla="*/ 31 w 90"/>
                <a:gd name="T67" fmla="*/ 2 h 122"/>
                <a:gd name="T68" fmla="*/ 22 w 90"/>
                <a:gd name="T69" fmla="*/ 4 h 122"/>
                <a:gd name="T70" fmla="*/ 20 w 90"/>
                <a:gd name="T71" fmla="*/ 6 h 122"/>
                <a:gd name="T72" fmla="*/ 19 w 90"/>
                <a:gd name="T73" fmla="*/ 12 h 122"/>
                <a:gd name="T74" fmla="*/ 15 w 90"/>
                <a:gd name="T75" fmla="*/ 20 h 122"/>
                <a:gd name="T76" fmla="*/ 20 w 90"/>
                <a:gd name="T77" fmla="*/ 28 h 122"/>
                <a:gd name="T78" fmla="*/ 24 w 90"/>
                <a:gd name="T79" fmla="*/ 32 h 122"/>
                <a:gd name="T80" fmla="*/ 29 w 90"/>
                <a:gd name="T81" fmla="*/ 41 h 122"/>
                <a:gd name="T82" fmla="*/ 29 w 90"/>
                <a:gd name="T83" fmla="*/ 47 h 122"/>
                <a:gd name="T84" fmla="*/ 24 w 90"/>
                <a:gd name="T85" fmla="*/ 53 h 122"/>
                <a:gd name="T86" fmla="*/ 21 w 90"/>
                <a:gd name="T87" fmla="*/ 52 h 122"/>
                <a:gd name="T88" fmla="*/ 12 w 90"/>
                <a:gd name="T89" fmla="*/ 44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
                <a:gd name="T136" fmla="*/ 0 h 122"/>
                <a:gd name="T137" fmla="*/ 90 w 90"/>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 h="122">
                  <a:moveTo>
                    <a:pt x="14" y="47"/>
                  </a:moveTo>
                  <a:lnTo>
                    <a:pt x="4" y="44"/>
                  </a:lnTo>
                  <a:lnTo>
                    <a:pt x="2" y="45"/>
                  </a:lnTo>
                  <a:lnTo>
                    <a:pt x="0" y="49"/>
                  </a:lnTo>
                  <a:lnTo>
                    <a:pt x="0" y="61"/>
                  </a:lnTo>
                  <a:lnTo>
                    <a:pt x="4" y="71"/>
                  </a:lnTo>
                  <a:lnTo>
                    <a:pt x="11" y="80"/>
                  </a:lnTo>
                  <a:lnTo>
                    <a:pt x="22" y="86"/>
                  </a:lnTo>
                  <a:lnTo>
                    <a:pt x="25" y="89"/>
                  </a:lnTo>
                  <a:lnTo>
                    <a:pt x="33" y="101"/>
                  </a:lnTo>
                  <a:lnTo>
                    <a:pt x="34" y="105"/>
                  </a:lnTo>
                  <a:lnTo>
                    <a:pt x="38" y="114"/>
                  </a:lnTo>
                  <a:lnTo>
                    <a:pt x="50" y="121"/>
                  </a:lnTo>
                  <a:lnTo>
                    <a:pt x="67" y="119"/>
                  </a:lnTo>
                  <a:lnTo>
                    <a:pt x="76" y="116"/>
                  </a:lnTo>
                  <a:lnTo>
                    <a:pt x="89" y="103"/>
                  </a:lnTo>
                  <a:lnTo>
                    <a:pt x="89" y="87"/>
                  </a:lnTo>
                  <a:lnTo>
                    <a:pt x="87" y="75"/>
                  </a:lnTo>
                  <a:lnTo>
                    <a:pt x="85" y="67"/>
                  </a:lnTo>
                  <a:lnTo>
                    <a:pt x="85" y="53"/>
                  </a:lnTo>
                  <a:lnTo>
                    <a:pt x="74" y="56"/>
                  </a:lnTo>
                  <a:lnTo>
                    <a:pt x="67" y="54"/>
                  </a:lnTo>
                  <a:lnTo>
                    <a:pt x="65" y="52"/>
                  </a:lnTo>
                  <a:lnTo>
                    <a:pt x="63" y="49"/>
                  </a:lnTo>
                  <a:lnTo>
                    <a:pt x="69" y="42"/>
                  </a:lnTo>
                  <a:lnTo>
                    <a:pt x="74" y="36"/>
                  </a:lnTo>
                  <a:lnTo>
                    <a:pt x="81" y="35"/>
                  </a:lnTo>
                  <a:lnTo>
                    <a:pt x="83" y="24"/>
                  </a:lnTo>
                  <a:lnTo>
                    <a:pt x="83" y="15"/>
                  </a:lnTo>
                  <a:lnTo>
                    <a:pt x="81" y="12"/>
                  </a:lnTo>
                  <a:lnTo>
                    <a:pt x="77" y="10"/>
                  </a:lnTo>
                  <a:lnTo>
                    <a:pt x="73" y="0"/>
                  </a:lnTo>
                  <a:lnTo>
                    <a:pt x="51" y="4"/>
                  </a:lnTo>
                  <a:lnTo>
                    <a:pt x="36" y="2"/>
                  </a:lnTo>
                  <a:lnTo>
                    <a:pt x="26" y="4"/>
                  </a:lnTo>
                  <a:lnTo>
                    <a:pt x="23" y="7"/>
                  </a:lnTo>
                  <a:lnTo>
                    <a:pt x="22" y="13"/>
                  </a:lnTo>
                  <a:lnTo>
                    <a:pt x="18" y="22"/>
                  </a:lnTo>
                  <a:lnTo>
                    <a:pt x="23" y="30"/>
                  </a:lnTo>
                  <a:lnTo>
                    <a:pt x="28" y="35"/>
                  </a:lnTo>
                  <a:lnTo>
                    <a:pt x="34" y="44"/>
                  </a:lnTo>
                  <a:lnTo>
                    <a:pt x="34" y="51"/>
                  </a:lnTo>
                  <a:lnTo>
                    <a:pt x="28" y="57"/>
                  </a:lnTo>
                  <a:lnTo>
                    <a:pt x="24" y="56"/>
                  </a:lnTo>
                  <a:lnTo>
                    <a:pt x="14" y="47"/>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64" name="Freeform 598">
              <a:extLst>
                <a:ext uri="{FF2B5EF4-FFF2-40B4-BE49-F238E27FC236}">
                  <a16:creationId xmlns:a16="http://schemas.microsoft.com/office/drawing/2014/main" id="{A842379C-AB05-4152-9785-4781F7C17323}"/>
                </a:ext>
              </a:extLst>
            </p:cNvPr>
            <p:cNvSpPr>
              <a:spLocks/>
            </p:cNvSpPr>
            <p:nvPr/>
          </p:nvSpPr>
          <p:spPr bwMode="auto">
            <a:xfrm>
              <a:off x="1725" y="1390"/>
              <a:ext cx="63" cy="100"/>
            </a:xfrm>
            <a:custGeom>
              <a:avLst/>
              <a:gdLst>
                <a:gd name="T0" fmla="*/ 31 w 73"/>
                <a:gd name="T1" fmla="*/ 0 h 108"/>
                <a:gd name="T2" fmla="*/ 25 w 73"/>
                <a:gd name="T3" fmla="*/ 0 h 108"/>
                <a:gd name="T4" fmla="*/ 22 w 73"/>
                <a:gd name="T5" fmla="*/ 1 h 108"/>
                <a:gd name="T6" fmla="*/ 20 w 73"/>
                <a:gd name="T7" fmla="*/ 4 h 108"/>
                <a:gd name="T8" fmla="*/ 16 w 73"/>
                <a:gd name="T9" fmla="*/ 1 h 108"/>
                <a:gd name="T10" fmla="*/ 14 w 73"/>
                <a:gd name="T11" fmla="*/ 4 h 108"/>
                <a:gd name="T12" fmla="*/ 8 w 73"/>
                <a:gd name="T13" fmla="*/ 14 h 108"/>
                <a:gd name="T14" fmla="*/ 5 w 73"/>
                <a:gd name="T15" fmla="*/ 19 h 108"/>
                <a:gd name="T16" fmla="*/ 0 w 73"/>
                <a:gd name="T17" fmla="*/ 28 h 108"/>
                <a:gd name="T18" fmla="*/ 3 w 73"/>
                <a:gd name="T19" fmla="*/ 31 h 108"/>
                <a:gd name="T20" fmla="*/ 4 w 73"/>
                <a:gd name="T21" fmla="*/ 38 h 108"/>
                <a:gd name="T22" fmla="*/ 3 w 73"/>
                <a:gd name="T23" fmla="*/ 44 h 108"/>
                <a:gd name="T24" fmla="*/ 3 w 73"/>
                <a:gd name="T25" fmla="*/ 48 h 108"/>
                <a:gd name="T26" fmla="*/ 5 w 73"/>
                <a:gd name="T27" fmla="*/ 69 h 108"/>
                <a:gd name="T28" fmla="*/ 8 w 73"/>
                <a:gd name="T29" fmla="*/ 96 h 108"/>
                <a:gd name="T30" fmla="*/ 16 w 73"/>
                <a:gd name="T31" fmla="*/ 99 h 108"/>
                <a:gd name="T32" fmla="*/ 22 w 73"/>
                <a:gd name="T33" fmla="*/ 94 h 108"/>
                <a:gd name="T34" fmla="*/ 23 w 73"/>
                <a:gd name="T35" fmla="*/ 83 h 108"/>
                <a:gd name="T36" fmla="*/ 22 w 73"/>
                <a:gd name="T37" fmla="*/ 72 h 108"/>
                <a:gd name="T38" fmla="*/ 23 w 73"/>
                <a:gd name="T39" fmla="*/ 65 h 108"/>
                <a:gd name="T40" fmla="*/ 27 w 73"/>
                <a:gd name="T41" fmla="*/ 63 h 108"/>
                <a:gd name="T42" fmla="*/ 31 w 73"/>
                <a:gd name="T43" fmla="*/ 63 h 108"/>
                <a:gd name="T44" fmla="*/ 39 w 73"/>
                <a:gd name="T45" fmla="*/ 61 h 108"/>
                <a:gd name="T46" fmla="*/ 46 w 73"/>
                <a:gd name="T47" fmla="*/ 56 h 108"/>
                <a:gd name="T48" fmla="*/ 50 w 73"/>
                <a:gd name="T49" fmla="*/ 46 h 108"/>
                <a:gd name="T50" fmla="*/ 54 w 73"/>
                <a:gd name="T51" fmla="*/ 40 h 108"/>
                <a:gd name="T52" fmla="*/ 58 w 73"/>
                <a:gd name="T53" fmla="*/ 31 h 108"/>
                <a:gd name="T54" fmla="*/ 59 w 73"/>
                <a:gd name="T55" fmla="*/ 21 h 108"/>
                <a:gd name="T56" fmla="*/ 62 w 73"/>
                <a:gd name="T57" fmla="*/ 14 h 108"/>
                <a:gd name="T58" fmla="*/ 60 w 73"/>
                <a:gd name="T59" fmla="*/ 10 h 108"/>
                <a:gd name="T60" fmla="*/ 51 w 73"/>
                <a:gd name="T61" fmla="*/ 6 h 108"/>
                <a:gd name="T62" fmla="*/ 42 w 73"/>
                <a:gd name="T63" fmla="*/ 8 h 108"/>
                <a:gd name="T64" fmla="*/ 37 w 73"/>
                <a:gd name="T65" fmla="*/ 6 h 108"/>
                <a:gd name="T66" fmla="*/ 31 w 73"/>
                <a:gd name="T67" fmla="*/ 0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
                <a:gd name="T103" fmla="*/ 0 h 108"/>
                <a:gd name="T104" fmla="*/ 73 w 73"/>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 h="108">
                  <a:moveTo>
                    <a:pt x="36" y="0"/>
                  </a:moveTo>
                  <a:lnTo>
                    <a:pt x="29" y="0"/>
                  </a:lnTo>
                  <a:lnTo>
                    <a:pt x="25" y="1"/>
                  </a:lnTo>
                  <a:lnTo>
                    <a:pt x="23" y="4"/>
                  </a:lnTo>
                  <a:lnTo>
                    <a:pt x="19" y="1"/>
                  </a:lnTo>
                  <a:lnTo>
                    <a:pt x="16" y="4"/>
                  </a:lnTo>
                  <a:lnTo>
                    <a:pt x="9" y="15"/>
                  </a:lnTo>
                  <a:lnTo>
                    <a:pt x="6" y="21"/>
                  </a:lnTo>
                  <a:lnTo>
                    <a:pt x="0" y="30"/>
                  </a:lnTo>
                  <a:lnTo>
                    <a:pt x="4" y="34"/>
                  </a:lnTo>
                  <a:lnTo>
                    <a:pt x="5" y="41"/>
                  </a:lnTo>
                  <a:lnTo>
                    <a:pt x="3" y="47"/>
                  </a:lnTo>
                  <a:lnTo>
                    <a:pt x="3" y="52"/>
                  </a:lnTo>
                  <a:lnTo>
                    <a:pt x="6" y="74"/>
                  </a:lnTo>
                  <a:lnTo>
                    <a:pt x="9" y="104"/>
                  </a:lnTo>
                  <a:lnTo>
                    <a:pt x="18" y="107"/>
                  </a:lnTo>
                  <a:lnTo>
                    <a:pt x="25" y="102"/>
                  </a:lnTo>
                  <a:lnTo>
                    <a:pt x="27" y="90"/>
                  </a:lnTo>
                  <a:lnTo>
                    <a:pt x="25" y="78"/>
                  </a:lnTo>
                  <a:lnTo>
                    <a:pt x="27" y="70"/>
                  </a:lnTo>
                  <a:lnTo>
                    <a:pt x="31" y="68"/>
                  </a:lnTo>
                  <a:lnTo>
                    <a:pt x="36" y="68"/>
                  </a:lnTo>
                  <a:lnTo>
                    <a:pt x="45" y="66"/>
                  </a:lnTo>
                  <a:lnTo>
                    <a:pt x="53" y="60"/>
                  </a:lnTo>
                  <a:lnTo>
                    <a:pt x="58" y="50"/>
                  </a:lnTo>
                  <a:lnTo>
                    <a:pt x="63" y="43"/>
                  </a:lnTo>
                  <a:lnTo>
                    <a:pt x="67" y="34"/>
                  </a:lnTo>
                  <a:lnTo>
                    <a:pt x="68" y="23"/>
                  </a:lnTo>
                  <a:lnTo>
                    <a:pt x="72" y="15"/>
                  </a:lnTo>
                  <a:lnTo>
                    <a:pt x="70" y="11"/>
                  </a:lnTo>
                  <a:lnTo>
                    <a:pt x="59" y="7"/>
                  </a:lnTo>
                  <a:lnTo>
                    <a:pt x="49" y="9"/>
                  </a:lnTo>
                  <a:lnTo>
                    <a:pt x="43" y="6"/>
                  </a:lnTo>
                  <a:lnTo>
                    <a:pt x="36"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65" name="Freeform 599">
              <a:extLst>
                <a:ext uri="{FF2B5EF4-FFF2-40B4-BE49-F238E27FC236}">
                  <a16:creationId xmlns:a16="http://schemas.microsoft.com/office/drawing/2014/main" id="{BF9FE00C-CB02-4CA1-8C1A-3CE3DA503159}"/>
                </a:ext>
              </a:extLst>
            </p:cNvPr>
            <p:cNvSpPr>
              <a:spLocks/>
            </p:cNvSpPr>
            <p:nvPr/>
          </p:nvSpPr>
          <p:spPr bwMode="auto">
            <a:xfrm>
              <a:off x="1358" y="1366"/>
              <a:ext cx="98" cy="106"/>
            </a:xfrm>
            <a:custGeom>
              <a:avLst/>
              <a:gdLst>
                <a:gd name="T0" fmla="*/ 4 w 115"/>
                <a:gd name="T1" fmla="*/ 71 h 115"/>
                <a:gd name="T2" fmla="*/ 0 w 115"/>
                <a:gd name="T3" fmla="*/ 75 h 115"/>
                <a:gd name="T4" fmla="*/ 0 w 115"/>
                <a:gd name="T5" fmla="*/ 78 h 115"/>
                <a:gd name="T6" fmla="*/ 4 w 115"/>
                <a:gd name="T7" fmla="*/ 84 h 115"/>
                <a:gd name="T8" fmla="*/ 9 w 115"/>
                <a:gd name="T9" fmla="*/ 87 h 115"/>
                <a:gd name="T10" fmla="*/ 12 w 115"/>
                <a:gd name="T11" fmla="*/ 92 h 115"/>
                <a:gd name="T12" fmla="*/ 14 w 115"/>
                <a:gd name="T13" fmla="*/ 100 h 115"/>
                <a:gd name="T14" fmla="*/ 20 w 115"/>
                <a:gd name="T15" fmla="*/ 105 h 115"/>
                <a:gd name="T16" fmla="*/ 25 w 115"/>
                <a:gd name="T17" fmla="*/ 105 h 115"/>
                <a:gd name="T18" fmla="*/ 32 w 115"/>
                <a:gd name="T19" fmla="*/ 100 h 115"/>
                <a:gd name="T20" fmla="*/ 32 w 115"/>
                <a:gd name="T21" fmla="*/ 96 h 115"/>
                <a:gd name="T22" fmla="*/ 37 w 115"/>
                <a:gd name="T23" fmla="*/ 95 h 115"/>
                <a:gd name="T24" fmla="*/ 43 w 115"/>
                <a:gd name="T25" fmla="*/ 96 h 115"/>
                <a:gd name="T26" fmla="*/ 46 w 115"/>
                <a:gd name="T27" fmla="*/ 95 h 115"/>
                <a:gd name="T28" fmla="*/ 49 w 115"/>
                <a:gd name="T29" fmla="*/ 91 h 115"/>
                <a:gd name="T30" fmla="*/ 51 w 115"/>
                <a:gd name="T31" fmla="*/ 84 h 115"/>
                <a:gd name="T32" fmla="*/ 51 w 115"/>
                <a:gd name="T33" fmla="*/ 78 h 115"/>
                <a:gd name="T34" fmla="*/ 55 w 115"/>
                <a:gd name="T35" fmla="*/ 67 h 115"/>
                <a:gd name="T36" fmla="*/ 64 w 115"/>
                <a:gd name="T37" fmla="*/ 53 h 115"/>
                <a:gd name="T38" fmla="*/ 68 w 115"/>
                <a:gd name="T39" fmla="*/ 47 h 115"/>
                <a:gd name="T40" fmla="*/ 76 w 115"/>
                <a:gd name="T41" fmla="*/ 43 h 115"/>
                <a:gd name="T42" fmla="*/ 95 w 115"/>
                <a:gd name="T43" fmla="*/ 34 h 115"/>
                <a:gd name="T44" fmla="*/ 97 w 115"/>
                <a:gd name="T45" fmla="*/ 29 h 115"/>
                <a:gd name="T46" fmla="*/ 81 w 115"/>
                <a:gd name="T47" fmla="*/ 18 h 115"/>
                <a:gd name="T48" fmla="*/ 77 w 115"/>
                <a:gd name="T49" fmla="*/ 12 h 115"/>
                <a:gd name="T50" fmla="*/ 72 w 115"/>
                <a:gd name="T51" fmla="*/ 10 h 115"/>
                <a:gd name="T52" fmla="*/ 66 w 115"/>
                <a:gd name="T53" fmla="*/ 17 h 115"/>
                <a:gd name="T54" fmla="*/ 64 w 115"/>
                <a:gd name="T55" fmla="*/ 18 h 115"/>
                <a:gd name="T56" fmla="*/ 62 w 115"/>
                <a:gd name="T57" fmla="*/ 18 h 115"/>
                <a:gd name="T58" fmla="*/ 59 w 115"/>
                <a:gd name="T59" fmla="*/ 14 h 115"/>
                <a:gd name="T60" fmla="*/ 55 w 115"/>
                <a:gd name="T61" fmla="*/ 6 h 115"/>
                <a:gd name="T62" fmla="*/ 51 w 115"/>
                <a:gd name="T63" fmla="*/ 5 h 115"/>
                <a:gd name="T64" fmla="*/ 46 w 115"/>
                <a:gd name="T65" fmla="*/ 10 h 115"/>
                <a:gd name="T66" fmla="*/ 39 w 115"/>
                <a:gd name="T67" fmla="*/ 8 h 115"/>
                <a:gd name="T68" fmla="*/ 42 w 115"/>
                <a:gd name="T69" fmla="*/ 2 h 115"/>
                <a:gd name="T70" fmla="*/ 42 w 115"/>
                <a:gd name="T71" fmla="*/ 0 h 115"/>
                <a:gd name="T72" fmla="*/ 36 w 115"/>
                <a:gd name="T73" fmla="*/ 0 h 115"/>
                <a:gd name="T74" fmla="*/ 29 w 115"/>
                <a:gd name="T75" fmla="*/ 1 h 115"/>
                <a:gd name="T76" fmla="*/ 25 w 115"/>
                <a:gd name="T77" fmla="*/ 4 h 115"/>
                <a:gd name="T78" fmla="*/ 24 w 115"/>
                <a:gd name="T79" fmla="*/ 8 h 115"/>
                <a:gd name="T80" fmla="*/ 19 w 115"/>
                <a:gd name="T81" fmla="*/ 6 h 115"/>
                <a:gd name="T82" fmla="*/ 14 w 115"/>
                <a:gd name="T83" fmla="*/ 10 h 115"/>
                <a:gd name="T84" fmla="*/ 14 w 115"/>
                <a:gd name="T85" fmla="*/ 21 h 115"/>
                <a:gd name="T86" fmla="*/ 15 w 115"/>
                <a:gd name="T87" fmla="*/ 27 h 115"/>
                <a:gd name="T88" fmla="*/ 17 w 115"/>
                <a:gd name="T89" fmla="*/ 30 h 115"/>
                <a:gd name="T90" fmla="*/ 15 w 115"/>
                <a:gd name="T91" fmla="*/ 34 h 115"/>
                <a:gd name="T92" fmla="*/ 12 w 115"/>
                <a:gd name="T93" fmla="*/ 41 h 115"/>
                <a:gd name="T94" fmla="*/ 9 w 115"/>
                <a:gd name="T95" fmla="*/ 46 h 115"/>
                <a:gd name="T96" fmla="*/ 6 w 115"/>
                <a:gd name="T97" fmla="*/ 57 h 115"/>
                <a:gd name="T98" fmla="*/ 4 w 115"/>
                <a:gd name="T99" fmla="*/ 71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115"/>
                <a:gd name="T152" fmla="*/ 115 w 115"/>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115">
                  <a:moveTo>
                    <a:pt x="5" y="77"/>
                  </a:moveTo>
                  <a:lnTo>
                    <a:pt x="0" y="81"/>
                  </a:lnTo>
                  <a:lnTo>
                    <a:pt x="0" y="85"/>
                  </a:lnTo>
                  <a:lnTo>
                    <a:pt x="5" y="91"/>
                  </a:lnTo>
                  <a:lnTo>
                    <a:pt x="11" y="94"/>
                  </a:lnTo>
                  <a:lnTo>
                    <a:pt x="14" y="100"/>
                  </a:lnTo>
                  <a:lnTo>
                    <a:pt x="16" y="108"/>
                  </a:lnTo>
                  <a:lnTo>
                    <a:pt x="24" y="114"/>
                  </a:lnTo>
                  <a:lnTo>
                    <a:pt x="29" y="114"/>
                  </a:lnTo>
                  <a:lnTo>
                    <a:pt x="37" y="108"/>
                  </a:lnTo>
                  <a:lnTo>
                    <a:pt x="38" y="104"/>
                  </a:lnTo>
                  <a:lnTo>
                    <a:pt x="43" y="103"/>
                  </a:lnTo>
                  <a:lnTo>
                    <a:pt x="50" y="104"/>
                  </a:lnTo>
                  <a:lnTo>
                    <a:pt x="54" y="103"/>
                  </a:lnTo>
                  <a:lnTo>
                    <a:pt x="57" y="99"/>
                  </a:lnTo>
                  <a:lnTo>
                    <a:pt x="60" y="91"/>
                  </a:lnTo>
                  <a:lnTo>
                    <a:pt x="60" y="85"/>
                  </a:lnTo>
                  <a:lnTo>
                    <a:pt x="65" y="73"/>
                  </a:lnTo>
                  <a:lnTo>
                    <a:pt x="75" y="58"/>
                  </a:lnTo>
                  <a:lnTo>
                    <a:pt x="80" y="51"/>
                  </a:lnTo>
                  <a:lnTo>
                    <a:pt x="89" y="47"/>
                  </a:lnTo>
                  <a:lnTo>
                    <a:pt x="111" y="37"/>
                  </a:lnTo>
                  <a:lnTo>
                    <a:pt x="114" y="31"/>
                  </a:lnTo>
                  <a:lnTo>
                    <a:pt x="95" y="19"/>
                  </a:lnTo>
                  <a:lnTo>
                    <a:pt x="90" y="13"/>
                  </a:lnTo>
                  <a:lnTo>
                    <a:pt x="85" y="11"/>
                  </a:lnTo>
                  <a:lnTo>
                    <a:pt x="78" y="18"/>
                  </a:lnTo>
                  <a:lnTo>
                    <a:pt x="75" y="20"/>
                  </a:lnTo>
                  <a:lnTo>
                    <a:pt x="73" y="19"/>
                  </a:lnTo>
                  <a:lnTo>
                    <a:pt x="69" y="15"/>
                  </a:lnTo>
                  <a:lnTo>
                    <a:pt x="65" y="7"/>
                  </a:lnTo>
                  <a:lnTo>
                    <a:pt x="60" y="5"/>
                  </a:lnTo>
                  <a:lnTo>
                    <a:pt x="54" y="11"/>
                  </a:lnTo>
                  <a:lnTo>
                    <a:pt x="46" y="9"/>
                  </a:lnTo>
                  <a:lnTo>
                    <a:pt x="49" y="2"/>
                  </a:lnTo>
                  <a:lnTo>
                    <a:pt x="49" y="0"/>
                  </a:lnTo>
                  <a:lnTo>
                    <a:pt x="42" y="0"/>
                  </a:lnTo>
                  <a:lnTo>
                    <a:pt x="34" y="1"/>
                  </a:lnTo>
                  <a:lnTo>
                    <a:pt x="29" y="4"/>
                  </a:lnTo>
                  <a:lnTo>
                    <a:pt x="28" y="9"/>
                  </a:lnTo>
                  <a:lnTo>
                    <a:pt x="22" y="7"/>
                  </a:lnTo>
                  <a:lnTo>
                    <a:pt x="16" y="11"/>
                  </a:lnTo>
                  <a:lnTo>
                    <a:pt x="16" y="23"/>
                  </a:lnTo>
                  <a:lnTo>
                    <a:pt x="18" y="29"/>
                  </a:lnTo>
                  <a:lnTo>
                    <a:pt x="20" y="33"/>
                  </a:lnTo>
                  <a:lnTo>
                    <a:pt x="18" y="37"/>
                  </a:lnTo>
                  <a:lnTo>
                    <a:pt x="14" y="44"/>
                  </a:lnTo>
                  <a:lnTo>
                    <a:pt x="11" y="50"/>
                  </a:lnTo>
                  <a:lnTo>
                    <a:pt x="7" y="62"/>
                  </a:lnTo>
                  <a:lnTo>
                    <a:pt x="5" y="77"/>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66" name="Freeform 600">
              <a:extLst>
                <a:ext uri="{FF2B5EF4-FFF2-40B4-BE49-F238E27FC236}">
                  <a16:creationId xmlns:a16="http://schemas.microsoft.com/office/drawing/2014/main" id="{0943F30D-2E3C-489A-893E-34DD3BAE5696}"/>
                </a:ext>
              </a:extLst>
            </p:cNvPr>
            <p:cNvSpPr>
              <a:spLocks/>
            </p:cNvSpPr>
            <p:nvPr/>
          </p:nvSpPr>
          <p:spPr bwMode="auto">
            <a:xfrm>
              <a:off x="1409" y="1415"/>
              <a:ext cx="215" cy="173"/>
            </a:xfrm>
            <a:custGeom>
              <a:avLst/>
              <a:gdLst>
                <a:gd name="T0" fmla="*/ 31 w 251"/>
                <a:gd name="T1" fmla="*/ 71 h 187"/>
                <a:gd name="T2" fmla="*/ 44 w 251"/>
                <a:gd name="T3" fmla="*/ 74 h 187"/>
                <a:gd name="T4" fmla="*/ 27 w 251"/>
                <a:gd name="T5" fmla="*/ 82 h 187"/>
                <a:gd name="T6" fmla="*/ 12 w 251"/>
                <a:gd name="T7" fmla="*/ 80 h 187"/>
                <a:gd name="T8" fmla="*/ 7 w 251"/>
                <a:gd name="T9" fmla="*/ 87 h 187"/>
                <a:gd name="T10" fmla="*/ 11 w 251"/>
                <a:gd name="T11" fmla="*/ 95 h 187"/>
                <a:gd name="T12" fmla="*/ 57 w 251"/>
                <a:gd name="T13" fmla="*/ 96 h 187"/>
                <a:gd name="T14" fmla="*/ 77 w 251"/>
                <a:gd name="T15" fmla="*/ 101 h 187"/>
                <a:gd name="T16" fmla="*/ 79 w 251"/>
                <a:gd name="T17" fmla="*/ 116 h 187"/>
                <a:gd name="T18" fmla="*/ 64 w 251"/>
                <a:gd name="T19" fmla="*/ 121 h 187"/>
                <a:gd name="T20" fmla="*/ 50 w 251"/>
                <a:gd name="T21" fmla="*/ 118 h 187"/>
                <a:gd name="T22" fmla="*/ 29 w 251"/>
                <a:gd name="T23" fmla="*/ 121 h 187"/>
                <a:gd name="T24" fmla="*/ 22 w 251"/>
                <a:gd name="T25" fmla="*/ 124 h 187"/>
                <a:gd name="T26" fmla="*/ 19 w 251"/>
                <a:gd name="T27" fmla="*/ 133 h 187"/>
                <a:gd name="T28" fmla="*/ 31 w 251"/>
                <a:gd name="T29" fmla="*/ 144 h 187"/>
                <a:gd name="T30" fmla="*/ 55 w 251"/>
                <a:gd name="T31" fmla="*/ 154 h 187"/>
                <a:gd name="T32" fmla="*/ 64 w 251"/>
                <a:gd name="T33" fmla="*/ 172 h 187"/>
                <a:gd name="T34" fmla="*/ 116 w 251"/>
                <a:gd name="T35" fmla="*/ 159 h 187"/>
                <a:gd name="T36" fmla="*/ 144 w 251"/>
                <a:gd name="T37" fmla="*/ 150 h 187"/>
                <a:gd name="T38" fmla="*/ 160 w 251"/>
                <a:gd name="T39" fmla="*/ 156 h 187"/>
                <a:gd name="T40" fmla="*/ 173 w 251"/>
                <a:gd name="T41" fmla="*/ 156 h 187"/>
                <a:gd name="T42" fmla="*/ 183 w 251"/>
                <a:gd name="T43" fmla="*/ 158 h 187"/>
                <a:gd name="T44" fmla="*/ 194 w 251"/>
                <a:gd name="T45" fmla="*/ 146 h 187"/>
                <a:gd name="T46" fmla="*/ 183 w 251"/>
                <a:gd name="T47" fmla="*/ 142 h 187"/>
                <a:gd name="T48" fmla="*/ 179 w 251"/>
                <a:gd name="T49" fmla="*/ 136 h 187"/>
                <a:gd name="T50" fmla="*/ 194 w 251"/>
                <a:gd name="T51" fmla="*/ 132 h 187"/>
                <a:gd name="T52" fmla="*/ 209 w 251"/>
                <a:gd name="T53" fmla="*/ 133 h 187"/>
                <a:gd name="T54" fmla="*/ 214 w 251"/>
                <a:gd name="T55" fmla="*/ 120 h 187"/>
                <a:gd name="T56" fmla="*/ 202 w 251"/>
                <a:gd name="T57" fmla="*/ 116 h 187"/>
                <a:gd name="T58" fmla="*/ 185 w 251"/>
                <a:gd name="T59" fmla="*/ 107 h 187"/>
                <a:gd name="T60" fmla="*/ 165 w 251"/>
                <a:gd name="T61" fmla="*/ 91 h 187"/>
                <a:gd name="T62" fmla="*/ 160 w 251"/>
                <a:gd name="T63" fmla="*/ 48 h 187"/>
                <a:gd name="T64" fmla="*/ 150 w 251"/>
                <a:gd name="T65" fmla="*/ 19 h 187"/>
                <a:gd name="T66" fmla="*/ 139 w 251"/>
                <a:gd name="T67" fmla="*/ 18 h 187"/>
                <a:gd name="T68" fmla="*/ 129 w 251"/>
                <a:gd name="T69" fmla="*/ 31 h 187"/>
                <a:gd name="T70" fmla="*/ 116 w 251"/>
                <a:gd name="T71" fmla="*/ 22 h 187"/>
                <a:gd name="T72" fmla="*/ 108 w 251"/>
                <a:gd name="T73" fmla="*/ 17 h 187"/>
                <a:gd name="T74" fmla="*/ 97 w 251"/>
                <a:gd name="T75" fmla="*/ 29 h 187"/>
                <a:gd name="T76" fmla="*/ 90 w 251"/>
                <a:gd name="T77" fmla="*/ 25 h 187"/>
                <a:gd name="T78" fmla="*/ 77 w 251"/>
                <a:gd name="T79" fmla="*/ 6 h 187"/>
                <a:gd name="T80" fmla="*/ 74 w 251"/>
                <a:gd name="T81" fmla="*/ 28 h 187"/>
                <a:gd name="T82" fmla="*/ 64 w 251"/>
                <a:gd name="T83" fmla="*/ 31 h 187"/>
                <a:gd name="T84" fmla="*/ 57 w 251"/>
                <a:gd name="T85" fmla="*/ 18 h 187"/>
                <a:gd name="T86" fmla="*/ 56 w 251"/>
                <a:gd name="T87" fmla="*/ 2 h 187"/>
                <a:gd name="T88" fmla="*/ 46 w 251"/>
                <a:gd name="T89" fmla="*/ 3 h 187"/>
                <a:gd name="T90" fmla="*/ 13 w 251"/>
                <a:gd name="T91" fmla="*/ 23 h 187"/>
                <a:gd name="T92" fmla="*/ 7 w 251"/>
                <a:gd name="T93" fmla="*/ 34 h 187"/>
                <a:gd name="T94" fmla="*/ 6 w 251"/>
                <a:gd name="T95" fmla="*/ 47 h 187"/>
                <a:gd name="T96" fmla="*/ 1 w 251"/>
                <a:gd name="T97" fmla="*/ 55 h 187"/>
                <a:gd name="T98" fmla="*/ 2 w 251"/>
                <a:gd name="T99" fmla="*/ 64 h 187"/>
                <a:gd name="T100" fmla="*/ 21 w 251"/>
                <a:gd name="T101" fmla="*/ 70 h 1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1"/>
                <a:gd name="T154" fmla="*/ 0 h 187"/>
                <a:gd name="T155" fmla="*/ 251 w 251"/>
                <a:gd name="T156" fmla="*/ 187 h 1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1" h="187">
                  <a:moveTo>
                    <a:pt x="25" y="76"/>
                  </a:moveTo>
                  <a:lnTo>
                    <a:pt x="36" y="77"/>
                  </a:lnTo>
                  <a:lnTo>
                    <a:pt x="48" y="74"/>
                  </a:lnTo>
                  <a:lnTo>
                    <a:pt x="51" y="80"/>
                  </a:lnTo>
                  <a:lnTo>
                    <a:pt x="46" y="85"/>
                  </a:lnTo>
                  <a:lnTo>
                    <a:pt x="32" y="89"/>
                  </a:lnTo>
                  <a:lnTo>
                    <a:pt x="18" y="86"/>
                  </a:lnTo>
                  <a:lnTo>
                    <a:pt x="14" y="87"/>
                  </a:lnTo>
                  <a:lnTo>
                    <a:pt x="11" y="89"/>
                  </a:lnTo>
                  <a:lnTo>
                    <a:pt x="8" y="94"/>
                  </a:lnTo>
                  <a:lnTo>
                    <a:pt x="8" y="101"/>
                  </a:lnTo>
                  <a:lnTo>
                    <a:pt x="13" y="103"/>
                  </a:lnTo>
                  <a:lnTo>
                    <a:pt x="38" y="107"/>
                  </a:lnTo>
                  <a:lnTo>
                    <a:pt x="66" y="104"/>
                  </a:lnTo>
                  <a:lnTo>
                    <a:pt x="83" y="105"/>
                  </a:lnTo>
                  <a:lnTo>
                    <a:pt x="90" y="109"/>
                  </a:lnTo>
                  <a:lnTo>
                    <a:pt x="92" y="113"/>
                  </a:lnTo>
                  <a:lnTo>
                    <a:pt x="92" y="125"/>
                  </a:lnTo>
                  <a:lnTo>
                    <a:pt x="87" y="131"/>
                  </a:lnTo>
                  <a:lnTo>
                    <a:pt x="75" y="131"/>
                  </a:lnTo>
                  <a:lnTo>
                    <a:pt x="67" y="128"/>
                  </a:lnTo>
                  <a:lnTo>
                    <a:pt x="58" y="128"/>
                  </a:lnTo>
                  <a:lnTo>
                    <a:pt x="45" y="133"/>
                  </a:lnTo>
                  <a:lnTo>
                    <a:pt x="34" y="131"/>
                  </a:lnTo>
                  <a:lnTo>
                    <a:pt x="30" y="131"/>
                  </a:lnTo>
                  <a:lnTo>
                    <a:pt x="26" y="134"/>
                  </a:lnTo>
                  <a:lnTo>
                    <a:pt x="23" y="137"/>
                  </a:lnTo>
                  <a:lnTo>
                    <a:pt x="22" y="144"/>
                  </a:lnTo>
                  <a:lnTo>
                    <a:pt x="27" y="151"/>
                  </a:lnTo>
                  <a:lnTo>
                    <a:pt x="36" y="156"/>
                  </a:lnTo>
                  <a:lnTo>
                    <a:pt x="53" y="161"/>
                  </a:lnTo>
                  <a:lnTo>
                    <a:pt x="64" y="167"/>
                  </a:lnTo>
                  <a:lnTo>
                    <a:pt x="72" y="174"/>
                  </a:lnTo>
                  <a:lnTo>
                    <a:pt x="75" y="186"/>
                  </a:lnTo>
                  <a:lnTo>
                    <a:pt x="108" y="180"/>
                  </a:lnTo>
                  <a:lnTo>
                    <a:pt x="136" y="172"/>
                  </a:lnTo>
                  <a:lnTo>
                    <a:pt x="158" y="163"/>
                  </a:lnTo>
                  <a:lnTo>
                    <a:pt x="168" y="162"/>
                  </a:lnTo>
                  <a:lnTo>
                    <a:pt x="178" y="163"/>
                  </a:lnTo>
                  <a:lnTo>
                    <a:pt x="187" y="169"/>
                  </a:lnTo>
                  <a:lnTo>
                    <a:pt x="194" y="173"/>
                  </a:lnTo>
                  <a:lnTo>
                    <a:pt x="202" y="169"/>
                  </a:lnTo>
                  <a:lnTo>
                    <a:pt x="206" y="172"/>
                  </a:lnTo>
                  <a:lnTo>
                    <a:pt x="214" y="171"/>
                  </a:lnTo>
                  <a:lnTo>
                    <a:pt x="224" y="165"/>
                  </a:lnTo>
                  <a:lnTo>
                    <a:pt x="226" y="158"/>
                  </a:lnTo>
                  <a:lnTo>
                    <a:pt x="224" y="154"/>
                  </a:lnTo>
                  <a:lnTo>
                    <a:pt x="214" y="154"/>
                  </a:lnTo>
                  <a:lnTo>
                    <a:pt x="209" y="151"/>
                  </a:lnTo>
                  <a:lnTo>
                    <a:pt x="209" y="147"/>
                  </a:lnTo>
                  <a:lnTo>
                    <a:pt x="215" y="145"/>
                  </a:lnTo>
                  <a:lnTo>
                    <a:pt x="226" y="143"/>
                  </a:lnTo>
                  <a:lnTo>
                    <a:pt x="236" y="142"/>
                  </a:lnTo>
                  <a:lnTo>
                    <a:pt x="244" y="144"/>
                  </a:lnTo>
                  <a:lnTo>
                    <a:pt x="250" y="136"/>
                  </a:lnTo>
                  <a:lnTo>
                    <a:pt x="250" y="130"/>
                  </a:lnTo>
                  <a:lnTo>
                    <a:pt x="244" y="127"/>
                  </a:lnTo>
                  <a:lnTo>
                    <a:pt x="236" y="125"/>
                  </a:lnTo>
                  <a:lnTo>
                    <a:pt x="226" y="119"/>
                  </a:lnTo>
                  <a:lnTo>
                    <a:pt x="216" y="116"/>
                  </a:lnTo>
                  <a:lnTo>
                    <a:pt x="202" y="116"/>
                  </a:lnTo>
                  <a:lnTo>
                    <a:pt x="193" y="98"/>
                  </a:lnTo>
                  <a:lnTo>
                    <a:pt x="187" y="80"/>
                  </a:lnTo>
                  <a:lnTo>
                    <a:pt x="187" y="52"/>
                  </a:lnTo>
                  <a:lnTo>
                    <a:pt x="183" y="33"/>
                  </a:lnTo>
                  <a:lnTo>
                    <a:pt x="175" y="21"/>
                  </a:lnTo>
                  <a:lnTo>
                    <a:pt x="168" y="19"/>
                  </a:lnTo>
                  <a:lnTo>
                    <a:pt x="162" y="19"/>
                  </a:lnTo>
                  <a:lnTo>
                    <a:pt x="155" y="27"/>
                  </a:lnTo>
                  <a:lnTo>
                    <a:pt x="151" y="33"/>
                  </a:lnTo>
                  <a:lnTo>
                    <a:pt x="151" y="42"/>
                  </a:lnTo>
                  <a:lnTo>
                    <a:pt x="136" y="24"/>
                  </a:lnTo>
                  <a:lnTo>
                    <a:pt x="131" y="19"/>
                  </a:lnTo>
                  <a:lnTo>
                    <a:pt x="126" y="18"/>
                  </a:lnTo>
                  <a:lnTo>
                    <a:pt x="122" y="21"/>
                  </a:lnTo>
                  <a:lnTo>
                    <a:pt x="113" y="31"/>
                  </a:lnTo>
                  <a:lnTo>
                    <a:pt x="111" y="31"/>
                  </a:lnTo>
                  <a:lnTo>
                    <a:pt x="105" y="27"/>
                  </a:lnTo>
                  <a:lnTo>
                    <a:pt x="95" y="10"/>
                  </a:lnTo>
                  <a:lnTo>
                    <a:pt x="90" y="7"/>
                  </a:lnTo>
                  <a:lnTo>
                    <a:pt x="87" y="12"/>
                  </a:lnTo>
                  <a:lnTo>
                    <a:pt x="86" y="30"/>
                  </a:lnTo>
                  <a:lnTo>
                    <a:pt x="83" y="34"/>
                  </a:lnTo>
                  <a:lnTo>
                    <a:pt x="75" y="34"/>
                  </a:lnTo>
                  <a:lnTo>
                    <a:pt x="68" y="30"/>
                  </a:lnTo>
                  <a:lnTo>
                    <a:pt x="67" y="19"/>
                  </a:lnTo>
                  <a:lnTo>
                    <a:pt x="71" y="7"/>
                  </a:lnTo>
                  <a:lnTo>
                    <a:pt x="65" y="2"/>
                  </a:lnTo>
                  <a:lnTo>
                    <a:pt x="61" y="0"/>
                  </a:lnTo>
                  <a:lnTo>
                    <a:pt x="54" y="3"/>
                  </a:lnTo>
                  <a:lnTo>
                    <a:pt x="28" y="16"/>
                  </a:lnTo>
                  <a:lnTo>
                    <a:pt x="15" y="25"/>
                  </a:lnTo>
                  <a:lnTo>
                    <a:pt x="11" y="30"/>
                  </a:lnTo>
                  <a:lnTo>
                    <a:pt x="8" y="37"/>
                  </a:lnTo>
                  <a:lnTo>
                    <a:pt x="8" y="45"/>
                  </a:lnTo>
                  <a:lnTo>
                    <a:pt x="7" y="51"/>
                  </a:lnTo>
                  <a:lnTo>
                    <a:pt x="2" y="56"/>
                  </a:lnTo>
                  <a:lnTo>
                    <a:pt x="1" y="59"/>
                  </a:lnTo>
                  <a:lnTo>
                    <a:pt x="0" y="66"/>
                  </a:lnTo>
                  <a:lnTo>
                    <a:pt x="2" y="69"/>
                  </a:lnTo>
                  <a:lnTo>
                    <a:pt x="7" y="73"/>
                  </a:lnTo>
                  <a:lnTo>
                    <a:pt x="25" y="7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67" name="Freeform 601">
              <a:extLst>
                <a:ext uri="{FF2B5EF4-FFF2-40B4-BE49-F238E27FC236}">
                  <a16:creationId xmlns:a16="http://schemas.microsoft.com/office/drawing/2014/main" id="{04C34AAF-EDAC-4B33-BF74-093D13A23AEF}"/>
                </a:ext>
              </a:extLst>
            </p:cNvPr>
            <p:cNvSpPr>
              <a:spLocks/>
            </p:cNvSpPr>
            <p:nvPr/>
          </p:nvSpPr>
          <p:spPr bwMode="auto">
            <a:xfrm>
              <a:off x="1417" y="1219"/>
              <a:ext cx="108" cy="85"/>
            </a:xfrm>
            <a:custGeom>
              <a:avLst/>
              <a:gdLst>
                <a:gd name="T0" fmla="*/ 54 w 127"/>
                <a:gd name="T1" fmla="*/ 18 h 91"/>
                <a:gd name="T2" fmla="*/ 40 w 127"/>
                <a:gd name="T3" fmla="*/ 37 h 91"/>
                <a:gd name="T4" fmla="*/ 17 w 127"/>
                <a:gd name="T5" fmla="*/ 61 h 91"/>
                <a:gd name="T6" fmla="*/ 1 w 127"/>
                <a:gd name="T7" fmla="*/ 64 h 91"/>
                <a:gd name="T8" fmla="*/ 0 w 127"/>
                <a:gd name="T9" fmla="*/ 67 h 91"/>
                <a:gd name="T10" fmla="*/ 4 w 127"/>
                <a:gd name="T11" fmla="*/ 76 h 91"/>
                <a:gd name="T12" fmla="*/ 14 w 127"/>
                <a:gd name="T13" fmla="*/ 81 h 91"/>
                <a:gd name="T14" fmla="*/ 26 w 127"/>
                <a:gd name="T15" fmla="*/ 84 h 91"/>
                <a:gd name="T16" fmla="*/ 36 w 127"/>
                <a:gd name="T17" fmla="*/ 78 h 91"/>
                <a:gd name="T18" fmla="*/ 39 w 127"/>
                <a:gd name="T19" fmla="*/ 81 h 91"/>
                <a:gd name="T20" fmla="*/ 43 w 127"/>
                <a:gd name="T21" fmla="*/ 84 h 91"/>
                <a:gd name="T22" fmla="*/ 51 w 127"/>
                <a:gd name="T23" fmla="*/ 81 h 91"/>
                <a:gd name="T24" fmla="*/ 60 w 127"/>
                <a:gd name="T25" fmla="*/ 72 h 91"/>
                <a:gd name="T26" fmla="*/ 71 w 127"/>
                <a:gd name="T27" fmla="*/ 53 h 91"/>
                <a:gd name="T28" fmla="*/ 77 w 127"/>
                <a:gd name="T29" fmla="*/ 59 h 91"/>
                <a:gd name="T30" fmla="*/ 85 w 127"/>
                <a:gd name="T31" fmla="*/ 59 h 91"/>
                <a:gd name="T32" fmla="*/ 94 w 127"/>
                <a:gd name="T33" fmla="*/ 51 h 91"/>
                <a:gd name="T34" fmla="*/ 96 w 127"/>
                <a:gd name="T35" fmla="*/ 46 h 91"/>
                <a:gd name="T36" fmla="*/ 97 w 127"/>
                <a:gd name="T37" fmla="*/ 42 h 91"/>
                <a:gd name="T38" fmla="*/ 94 w 127"/>
                <a:gd name="T39" fmla="*/ 38 h 91"/>
                <a:gd name="T40" fmla="*/ 98 w 127"/>
                <a:gd name="T41" fmla="*/ 32 h 91"/>
                <a:gd name="T42" fmla="*/ 100 w 127"/>
                <a:gd name="T43" fmla="*/ 28 h 91"/>
                <a:gd name="T44" fmla="*/ 98 w 127"/>
                <a:gd name="T45" fmla="*/ 23 h 91"/>
                <a:gd name="T46" fmla="*/ 100 w 127"/>
                <a:gd name="T47" fmla="*/ 18 h 91"/>
                <a:gd name="T48" fmla="*/ 107 w 127"/>
                <a:gd name="T49" fmla="*/ 12 h 91"/>
                <a:gd name="T50" fmla="*/ 107 w 127"/>
                <a:gd name="T51" fmla="*/ 10 h 91"/>
                <a:gd name="T52" fmla="*/ 100 w 127"/>
                <a:gd name="T53" fmla="*/ 6 h 91"/>
                <a:gd name="T54" fmla="*/ 93 w 127"/>
                <a:gd name="T55" fmla="*/ 0 h 91"/>
                <a:gd name="T56" fmla="*/ 78 w 127"/>
                <a:gd name="T57" fmla="*/ 11 h 91"/>
                <a:gd name="T58" fmla="*/ 69 w 127"/>
                <a:gd name="T59" fmla="*/ 11 h 91"/>
                <a:gd name="T60" fmla="*/ 62 w 127"/>
                <a:gd name="T61" fmla="*/ 13 h 91"/>
                <a:gd name="T62" fmla="*/ 54 w 127"/>
                <a:gd name="T63" fmla="*/ 18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91"/>
                <a:gd name="T98" fmla="*/ 127 w 127"/>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91">
                  <a:moveTo>
                    <a:pt x="63" y="19"/>
                  </a:moveTo>
                  <a:lnTo>
                    <a:pt x="47" y="40"/>
                  </a:lnTo>
                  <a:lnTo>
                    <a:pt x="20" y="65"/>
                  </a:lnTo>
                  <a:lnTo>
                    <a:pt x="1" y="68"/>
                  </a:lnTo>
                  <a:lnTo>
                    <a:pt x="0" y="72"/>
                  </a:lnTo>
                  <a:lnTo>
                    <a:pt x="5" y="81"/>
                  </a:lnTo>
                  <a:lnTo>
                    <a:pt x="17" y="87"/>
                  </a:lnTo>
                  <a:lnTo>
                    <a:pt x="31" y="90"/>
                  </a:lnTo>
                  <a:lnTo>
                    <a:pt x="42" y="84"/>
                  </a:lnTo>
                  <a:lnTo>
                    <a:pt x="46" y="87"/>
                  </a:lnTo>
                  <a:lnTo>
                    <a:pt x="51" y="90"/>
                  </a:lnTo>
                  <a:lnTo>
                    <a:pt x="60" y="87"/>
                  </a:lnTo>
                  <a:lnTo>
                    <a:pt x="71" y="77"/>
                  </a:lnTo>
                  <a:lnTo>
                    <a:pt x="84" y="57"/>
                  </a:lnTo>
                  <a:lnTo>
                    <a:pt x="91" y="63"/>
                  </a:lnTo>
                  <a:lnTo>
                    <a:pt x="100" y="63"/>
                  </a:lnTo>
                  <a:lnTo>
                    <a:pt x="110" y="55"/>
                  </a:lnTo>
                  <a:lnTo>
                    <a:pt x="113" y="49"/>
                  </a:lnTo>
                  <a:lnTo>
                    <a:pt x="114" y="45"/>
                  </a:lnTo>
                  <a:lnTo>
                    <a:pt x="110" y="41"/>
                  </a:lnTo>
                  <a:lnTo>
                    <a:pt x="115" y="34"/>
                  </a:lnTo>
                  <a:lnTo>
                    <a:pt x="118" y="30"/>
                  </a:lnTo>
                  <a:lnTo>
                    <a:pt x="115" y="25"/>
                  </a:lnTo>
                  <a:lnTo>
                    <a:pt x="118" y="19"/>
                  </a:lnTo>
                  <a:lnTo>
                    <a:pt x="126" y="13"/>
                  </a:lnTo>
                  <a:lnTo>
                    <a:pt x="126" y="11"/>
                  </a:lnTo>
                  <a:lnTo>
                    <a:pt x="118" y="6"/>
                  </a:lnTo>
                  <a:lnTo>
                    <a:pt x="109" y="0"/>
                  </a:lnTo>
                  <a:lnTo>
                    <a:pt x="92" y="12"/>
                  </a:lnTo>
                  <a:lnTo>
                    <a:pt x="81" y="12"/>
                  </a:lnTo>
                  <a:lnTo>
                    <a:pt x="73" y="14"/>
                  </a:lnTo>
                  <a:lnTo>
                    <a:pt x="63" y="1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68" name="Freeform 602">
              <a:extLst>
                <a:ext uri="{FF2B5EF4-FFF2-40B4-BE49-F238E27FC236}">
                  <a16:creationId xmlns:a16="http://schemas.microsoft.com/office/drawing/2014/main" id="{17FC2D1F-C8EC-4454-9B89-7CBA369431F4}"/>
                </a:ext>
              </a:extLst>
            </p:cNvPr>
            <p:cNvSpPr>
              <a:spLocks/>
            </p:cNvSpPr>
            <p:nvPr/>
          </p:nvSpPr>
          <p:spPr bwMode="auto">
            <a:xfrm>
              <a:off x="1520" y="1183"/>
              <a:ext cx="22" cy="23"/>
            </a:xfrm>
            <a:custGeom>
              <a:avLst/>
              <a:gdLst>
                <a:gd name="T0" fmla="*/ 12 w 25"/>
                <a:gd name="T1" fmla="*/ 1 h 25"/>
                <a:gd name="T2" fmla="*/ 11 w 25"/>
                <a:gd name="T3" fmla="*/ 0 h 25"/>
                <a:gd name="T4" fmla="*/ 4 w 25"/>
                <a:gd name="T5" fmla="*/ 0 h 25"/>
                <a:gd name="T6" fmla="*/ 1 w 25"/>
                <a:gd name="T7" fmla="*/ 3 h 25"/>
                <a:gd name="T8" fmla="*/ 0 w 25"/>
                <a:gd name="T9" fmla="*/ 17 h 25"/>
                <a:gd name="T10" fmla="*/ 10 w 25"/>
                <a:gd name="T11" fmla="*/ 22 h 25"/>
                <a:gd name="T12" fmla="*/ 16 w 25"/>
                <a:gd name="T13" fmla="*/ 22 h 25"/>
                <a:gd name="T14" fmla="*/ 21 w 25"/>
                <a:gd name="T15" fmla="*/ 17 h 25"/>
                <a:gd name="T16" fmla="*/ 19 w 25"/>
                <a:gd name="T17" fmla="*/ 7 h 25"/>
                <a:gd name="T18" fmla="*/ 18 w 25"/>
                <a:gd name="T19" fmla="*/ 3 h 25"/>
                <a:gd name="T20" fmla="*/ 12 w 25"/>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5"/>
                <a:gd name="T35" fmla="*/ 25 w 2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5">
                  <a:moveTo>
                    <a:pt x="14" y="1"/>
                  </a:moveTo>
                  <a:lnTo>
                    <a:pt x="12" y="0"/>
                  </a:lnTo>
                  <a:lnTo>
                    <a:pt x="5" y="0"/>
                  </a:lnTo>
                  <a:lnTo>
                    <a:pt x="1" y="3"/>
                  </a:lnTo>
                  <a:lnTo>
                    <a:pt x="0" y="18"/>
                  </a:lnTo>
                  <a:lnTo>
                    <a:pt x="11" y="24"/>
                  </a:lnTo>
                  <a:lnTo>
                    <a:pt x="18" y="24"/>
                  </a:lnTo>
                  <a:lnTo>
                    <a:pt x="24" y="18"/>
                  </a:lnTo>
                  <a:lnTo>
                    <a:pt x="22" y="8"/>
                  </a:lnTo>
                  <a:lnTo>
                    <a:pt x="20" y="3"/>
                  </a:lnTo>
                  <a:lnTo>
                    <a:pt x="14"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69" name="Freeform 603">
              <a:extLst>
                <a:ext uri="{FF2B5EF4-FFF2-40B4-BE49-F238E27FC236}">
                  <a16:creationId xmlns:a16="http://schemas.microsoft.com/office/drawing/2014/main" id="{3EDED087-BE54-400D-9334-1CA4F13232FC}"/>
                </a:ext>
              </a:extLst>
            </p:cNvPr>
            <p:cNvSpPr>
              <a:spLocks/>
            </p:cNvSpPr>
            <p:nvPr/>
          </p:nvSpPr>
          <p:spPr bwMode="auto">
            <a:xfrm>
              <a:off x="1543" y="1147"/>
              <a:ext cx="63" cy="39"/>
            </a:xfrm>
            <a:custGeom>
              <a:avLst/>
              <a:gdLst>
                <a:gd name="T0" fmla="*/ 11 w 73"/>
                <a:gd name="T1" fmla="*/ 9 h 42"/>
                <a:gd name="T2" fmla="*/ 1 w 73"/>
                <a:gd name="T3" fmla="*/ 18 h 42"/>
                <a:gd name="T4" fmla="*/ 0 w 73"/>
                <a:gd name="T5" fmla="*/ 20 h 42"/>
                <a:gd name="T6" fmla="*/ 0 w 73"/>
                <a:gd name="T7" fmla="*/ 25 h 42"/>
                <a:gd name="T8" fmla="*/ 9 w 73"/>
                <a:gd name="T9" fmla="*/ 33 h 42"/>
                <a:gd name="T10" fmla="*/ 15 w 73"/>
                <a:gd name="T11" fmla="*/ 26 h 42"/>
                <a:gd name="T12" fmla="*/ 22 w 73"/>
                <a:gd name="T13" fmla="*/ 23 h 42"/>
                <a:gd name="T14" fmla="*/ 24 w 73"/>
                <a:gd name="T15" fmla="*/ 25 h 42"/>
                <a:gd name="T16" fmla="*/ 28 w 73"/>
                <a:gd name="T17" fmla="*/ 27 h 42"/>
                <a:gd name="T18" fmla="*/ 35 w 73"/>
                <a:gd name="T19" fmla="*/ 35 h 42"/>
                <a:gd name="T20" fmla="*/ 45 w 73"/>
                <a:gd name="T21" fmla="*/ 38 h 42"/>
                <a:gd name="T22" fmla="*/ 57 w 73"/>
                <a:gd name="T23" fmla="*/ 29 h 42"/>
                <a:gd name="T24" fmla="*/ 62 w 73"/>
                <a:gd name="T25" fmla="*/ 23 h 42"/>
                <a:gd name="T26" fmla="*/ 62 w 73"/>
                <a:gd name="T27" fmla="*/ 18 h 42"/>
                <a:gd name="T28" fmla="*/ 57 w 73"/>
                <a:gd name="T29" fmla="*/ 14 h 42"/>
                <a:gd name="T30" fmla="*/ 52 w 73"/>
                <a:gd name="T31" fmla="*/ 11 h 42"/>
                <a:gd name="T32" fmla="*/ 36 w 73"/>
                <a:gd name="T33" fmla="*/ 2 h 42"/>
                <a:gd name="T34" fmla="*/ 28 w 73"/>
                <a:gd name="T35" fmla="*/ 0 h 42"/>
                <a:gd name="T36" fmla="*/ 20 w 73"/>
                <a:gd name="T37" fmla="*/ 1 h 42"/>
                <a:gd name="T38" fmla="*/ 11 w 73"/>
                <a:gd name="T39" fmla="*/ 9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42"/>
                <a:gd name="T62" fmla="*/ 73 w 73"/>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42">
                  <a:moveTo>
                    <a:pt x="13" y="10"/>
                  </a:moveTo>
                  <a:lnTo>
                    <a:pt x="1" y="19"/>
                  </a:lnTo>
                  <a:lnTo>
                    <a:pt x="0" y="22"/>
                  </a:lnTo>
                  <a:lnTo>
                    <a:pt x="0" y="27"/>
                  </a:lnTo>
                  <a:lnTo>
                    <a:pt x="11" y="36"/>
                  </a:lnTo>
                  <a:lnTo>
                    <a:pt x="17" y="28"/>
                  </a:lnTo>
                  <a:lnTo>
                    <a:pt x="25" y="25"/>
                  </a:lnTo>
                  <a:lnTo>
                    <a:pt x="28" y="27"/>
                  </a:lnTo>
                  <a:lnTo>
                    <a:pt x="32" y="29"/>
                  </a:lnTo>
                  <a:lnTo>
                    <a:pt x="41" y="38"/>
                  </a:lnTo>
                  <a:lnTo>
                    <a:pt x="52" y="41"/>
                  </a:lnTo>
                  <a:lnTo>
                    <a:pt x="66" y="31"/>
                  </a:lnTo>
                  <a:lnTo>
                    <a:pt x="72" y="25"/>
                  </a:lnTo>
                  <a:lnTo>
                    <a:pt x="72" y="19"/>
                  </a:lnTo>
                  <a:lnTo>
                    <a:pt x="66" y="15"/>
                  </a:lnTo>
                  <a:lnTo>
                    <a:pt x="60" y="12"/>
                  </a:lnTo>
                  <a:lnTo>
                    <a:pt x="42" y="2"/>
                  </a:lnTo>
                  <a:lnTo>
                    <a:pt x="33" y="0"/>
                  </a:lnTo>
                  <a:lnTo>
                    <a:pt x="23" y="1"/>
                  </a:lnTo>
                  <a:lnTo>
                    <a:pt x="13" y="1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70" name="Freeform 604">
              <a:extLst>
                <a:ext uri="{FF2B5EF4-FFF2-40B4-BE49-F238E27FC236}">
                  <a16:creationId xmlns:a16="http://schemas.microsoft.com/office/drawing/2014/main" id="{6120F331-B1F2-43DB-BCC1-CD4D53047770}"/>
                </a:ext>
              </a:extLst>
            </p:cNvPr>
            <p:cNvSpPr>
              <a:spLocks/>
            </p:cNvSpPr>
            <p:nvPr/>
          </p:nvSpPr>
          <p:spPr bwMode="auto">
            <a:xfrm>
              <a:off x="1543" y="1197"/>
              <a:ext cx="55" cy="32"/>
            </a:xfrm>
            <a:custGeom>
              <a:avLst/>
              <a:gdLst>
                <a:gd name="T0" fmla="*/ 12 w 64"/>
                <a:gd name="T1" fmla="*/ 0 h 35"/>
                <a:gd name="T2" fmla="*/ 9 w 64"/>
                <a:gd name="T3" fmla="*/ 2 h 35"/>
                <a:gd name="T4" fmla="*/ 3 w 64"/>
                <a:gd name="T5" fmla="*/ 10 h 35"/>
                <a:gd name="T6" fmla="*/ 1 w 64"/>
                <a:gd name="T7" fmla="*/ 16 h 35"/>
                <a:gd name="T8" fmla="*/ 0 w 64"/>
                <a:gd name="T9" fmla="*/ 19 h 35"/>
                <a:gd name="T10" fmla="*/ 2 w 64"/>
                <a:gd name="T11" fmla="*/ 26 h 35"/>
                <a:gd name="T12" fmla="*/ 7 w 64"/>
                <a:gd name="T13" fmla="*/ 31 h 35"/>
                <a:gd name="T14" fmla="*/ 13 w 64"/>
                <a:gd name="T15" fmla="*/ 31 h 35"/>
                <a:gd name="T16" fmla="*/ 30 w 64"/>
                <a:gd name="T17" fmla="*/ 28 h 35"/>
                <a:gd name="T18" fmla="*/ 38 w 64"/>
                <a:gd name="T19" fmla="*/ 20 h 35"/>
                <a:gd name="T20" fmla="*/ 44 w 64"/>
                <a:gd name="T21" fmla="*/ 16 h 35"/>
                <a:gd name="T22" fmla="*/ 48 w 64"/>
                <a:gd name="T23" fmla="*/ 16 h 35"/>
                <a:gd name="T24" fmla="*/ 51 w 64"/>
                <a:gd name="T25" fmla="*/ 16 h 35"/>
                <a:gd name="T26" fmla="*/ 54 w 64"/>
                <a:gd name="T27" fmla="*/ 11 h 35"/>
                <a:gd name="T28" fmla="*/ 52 w 64"/>
                <a:gd name="T29" fmla="*/ 5 h 35"/>
                <a:gd name="T30" fmla="*/ 44 w 64"/>
                <a:gd name="T31" fmla="*/ 3 h 35"/>
                <a:gd name="T32" fmla="*/ 23 w 64"/>
                <a:gd name="T33" fmla="*/ 0 h 35"/>
                <a:gd name="T34" fmla="*/ 12 w 64"/>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35"/>
                <a:gd name="T56" fmla="*/ 64 w 64"/>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35">
                  <a:moveTo>
                    <a:pt x="14" y="0"/>
                  </a:moveTo>
                  <a:lnTo>
                    <a:pt x="11" y="2"/>
                  </a:lnTo>
                  <a:lnTo>
                    <a:pt x="3" y="11"/>
                  </a:lnTo>
                  <a:lnTo>
                    <a:pt x="1" y="17"/>
                  </a:lnTo>
                  <a:lnTo>
                    <a:pt x="0" y="21"/>
                  </a:lnTo>
                  <a:lnTo>
                    <a:pt x="2" y="28"/>
                  </a:lnTo>
                  <a:lnTo>
                    <a:pt x="8" y="34"/>
                  </a:lnTo>
                  <a:lnTo>
                    <a:pt x="15" y="34"/>
                  </a:lnTo>
                  <a:lnTo>
                    <a:pt x="35" y="31"/>
                  </a:lnTo>
                  <a:lnTo>
                    <a:pt x="44" y="22"/>
                  </a:lnTo>
                  <a:lnTo>
                    <a:pt x="51" y="18"/>
                  </a:lnTo>
                  <a:lnTo>
                    <a:pt x="56" y="18"/>
                  </a:lnTo>
                  <a:lnTo>
                    <a:pt x="59" y="17"/>
                  </a:lnTo>
                  <a:lnTo>
                    <a:pt x="63" y="12"/>
                  </a:lnTo>
                  <a:lnTo>
                    <a:pt x="60" y="6"/>
                  </a:lnTo>
                  <a:lnTo>
                    <a:pt x="51" y="3"/>
                  </a:lnTo>
                  <a:lnTo>
                    <a:pt x="27" y="0"/>
                  </a:lnTo>
                  <a:lnTo>
                    <a:pt x="14"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71" name="Freeform 605">
              <a:extLst>
                <a:ext uri="{FF2B5EF4-FFF2-40B4-BE49-F238E27FC236}">
                  <a16:creationId xmlns:a16="http://schemas.microsoft.com/office/drawing/2014/main" id="{F331085C-F41E-458B-BE39-DA18496C923A}"/>
                </a:ext>
              </a:extLst>
            </p:cNvPr>
            <p:cNvSpPr>
              <a:spLocks/>
            </p:cNvSpPr>
            <p:nvPr/>
          </p:nvSpPr>
          <p:spPr bwMode="auto">
            <a:xfrm>
              <a:off x="1477" y="1294"/>
              <a:ext cx="19" cy="27"/>
            </a:xfrm>
            <a:custGeom>
              <a:avLst/>
              <a:gdLst>
                <a:gd name="T0" fmla="*/ 13 w 22"/>
                <a:gd name="T1" fmla="*/ 0 h 29"/>
                <a:gd name="T2" fmla="*/ 3 w 22"/>
                <a:gd name="T3" fmla="*/ 9 h 29"/>
                <a:gd name="T4" fmla="*/ 0 w 22"/>
                <a:gd name="T5" fmla="*/ 18 h 29"/>
                <a:gd name="T6" fmla="*/ 1 w 22"/>
                <a:gd name="T7" fmla="*/ 26 h 29"/>
                <a:gd name="T8" fmla="*/ 8 w 22"/>
                <a:gd name="T9" fmla="*/ 26 h 29"/>
                <a:gd name="T10" fmla="*/ 12 w 22"/>
                <a:gd name="T11" fmla="*/ 22 h 29"/>
                <a:gd name="T12" fmla="*/ 16 w 22"/>
                <a:gd name="T13" fmla="*/ 14 h 29"/>
                <a:gd name="T14" fmla="*/ 18 w 22"/>
                <a:gd name="T15" fmla="*/ 6 h 29"/>
                <a:gd name="T16" fmla="*/ 18 w 22"/>
                <a:gd name="T17" fmla="*/ 2 h 29"/>
                <a:gd name="T18" fmla="*/ 13 w 22"/>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9"/>
                <a:gd name="T32" fmla="*/ 22 w 22"/>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9">
                  <a:moveTo>
                    <a:pt x="15" y="0"/>
                  </a:moveTo>
                  <a:lnTo>
                    <a:pt x="4" y="10"/>
                  </a:lnTo>
                  <a:lnTo>
                    <a:pt x="0" y="19"/>
                  </a:lnTo>
                  <a:lnTo>
                    <a:pt x="1" y="28"/>
                  </a:lnTo>
                  <a:lnTo>
                    <a:pt x="9" y="28"/>
                  </a:lnTo>
                  <a:lnTo>
                    <a:pt x="14" y="24"/>
                  </a:lnTo>
                  <a:lnTo>
                    <a:pt x="19" y="15"/>
                  </a:lnTo>
                  <a:lnTo>
                    <a:pt x="21" y="6"/>
                  </a:lnTo>
                  <a:lnTo>
                    <a:pt x="21" y="2"/>
                  </a:lnTo>
                  <a:lnTo>
                    <a:pt x="15"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72" name="Freeform 606">
              <a:extLst>
                <a:ext uri="{FF2B5EF4-FFF2-40B4-BE49-F238E27FC236}">
                  <a16:creationId xmlns:a16="http://schemas.microsoft.com/office/drawing/2014/main" id="{BADC2FCC-9E56-41B8-BFB0-A08DCA7FD136}"/>
                </a:ext>
              </a:extLst>
            </p:cNvPr>
            <p:cNvSpPr>
              <a:spLocks/>
            </p:cNvSpPr>
            <p:nvPr/>
          </p:nvSpPr>
          <p:spPr bwMode="auto">
            <a:xfrm>
              <a:off x="1474" y="1313"/>
              <a:ext cx="106" cy="83"/>
            </a:xfrm>
            <a:custGeom>
              <a:avLst/>
              <a:gdLst>
                <a:gd name="T0" fmla="*/ 19 w 124"/>
                <a:gd name="T1" fmla="*/ 15 h 90"/>
                <a:gd name="T2" fmla="*/ 11 w 124"/>
                <a:gd name="T3" fmla="*/ 19 h 90"/>
                <a:gd name="T4" fmla="*/ 9 w 124"/>
                <a:gd name="T5" fmla="*/ 30 h 90"/>
                <a:gd name="T6" fmla="*/ 8 w 124"/>
                <a:gd name="T7" fmla="*/ 42 h 90"/>
                <a:gd name="T8" fmla="*/ 0 w 124"/>
                <a:gd name="T9" fmla="*/ 51 h 90"/>
                <a:gd name="T10" fmla="*/ 8 w 124"/>
                <a:gd name="T11" fmla="*/ 61 h 90"/>
                <a:gd name="T12" fmla="*/ 20 w 124"/>
                <a:gd name="T13" fmla="*/ 66 h 90"/>
                <a:gd name="T14" fmla="*/ 28 w 124"/>
                <a:gd name="T15" fmla="*/ 61 h 90"/>
                <a:gd name="T16" fmla="*/ 29 w 124"/>
                <a:gd name="T17" fmla="*/ 59 h 90"/>
                <a:gd name="T18" fmla="*/ 41 w 124"/>
                <a:gd name="T19" fmla="*/ 62 h 90"/>
                <a:gd name="T20" fmla="*/ 54 w 124"/>
                <a:gd name="T21" fmla="*/ 59 h 90"/>
                <a:gd name="T22" fmla="*/ 44 w 124"/>
                <a:gd name="T23" fmla="*/ 68 h 90"/>
                <a:gd name="T24" fmla="*/ 24 w 124"/>
                <a:gd name="T25" fmla="*/ 79 h 90"/>
                <a:gd name="T26" fmla="*/ 44 w 124"/>
                <a:gd name="T27" fmla="*/ 82 h 90"/>
                <a:gd name="T28" fmla="*/ 60 w 124"/>
                <a:gd name="T29" fmla="*/ 71 h 90"/>
                <a:gd name="T30" fmla="*/ 71 w 124"/>
                <a:gd name="T31" fmla="*/ 65 h 90"/>
                <a:gd name="T32" fmla="*/ 75 w 124"/>
                <a:gd name="T33" fmla="*/ 66 h 90"/>
                <a:gd name="T34" fmla="*/ 84 w 124"/>
                <a:gd name="T35" fmla="*/ 65 h 90"/>
                <a:gd name="T36" fmla="*/ 94 w 124"/>
                <a:gd name="T37" fmla="*/ 66 h 90"/>
                <a:gd name="T38" fmla="*/ 103 w 124"/>
                <a:gd name="T39" fmla="*/ 47 h 90"/>
                <a:gd name="T40" fmla="*/ 103 w 124"/>
                <a:gd name="T41" fmla="*/ 31 h 90"/>
                <a:gd name="T42" fmla="*/ 92 w 124"/>
                <a:gd name="T43" fmla="*/ 34 h 90"/>
                <a:gd name="T44" fmla="*/ 83 w 124"/>
                <a:gd name="T45" fmla="*/ 28 h 90"/>
                <a:gd name="T46" fmla="*/ 76 w 124"/>
                <a:gd name="T47" fmla="*/ 15 h 90"/>
                <a:gd name="T48" fmla="*/ 66 w 124"/>
                <a:gd name="T49" fmla="*/ 3 h 90"/>
                <a:gd name="T50" fmla="*/ 60 w 124"/>
                <a:gd name="T51" fmla="*/ 19 h 90"/>
                <a:gd name="T52" fmla="*/ 60 w 124"/>
                <a:gd name="T53" fmla="*/ 23 h 90"/>
                <a:gd name="T54" fmla="*/ 57 w 124"/>
                <a:gd name="T55" fmla="*/ 38 h 90"/>
                <a:gd name="T56" fmla="*/ 50 w 124"/>
                <a:gd name="T57" fmla="*/ 43 h 90"/>
                <a:gd name="T58" fmla="*/ 49 w 124"/>
                <a:gd name="T59" fmla="*/ 30 h 90"/>
                <a:gd name="T60" fmla="*/ 42 w 124"/>
                <a:gd name="T61" fmla="*/ 22 h 90"/>
                <a:gd name="T62" fmla="*/ 32 w 124"/>
                <a:gd name="T63" fmla="*/ 25 h 90"/>
                <a:gd name="T64" fmla="*/ 28 w 124"/>
                <a:gd name="T65" fmla="*/ 19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90"/>
                <a:gd name="T101" fmla="*/ 124 w 124"/>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90">
                  <a:moveTo>
                    <a:pt x="33" y="21"/>
                  </a:moveTo>
                  <a:lnTo>
                    <a:pt x="22" y="16"/>
                  </a:lnTo>
                  <a:lnTo>
                    <a:pt x="16" y="18"/>
                  </a:lnTo>
                  <a:lnTo>
                    <a:pt x="13" y="21"/>
                  </a:lnTo>
                  <a:lnTo>
                    <a:pt x="11" y="24"/>
                  </a:lnTo>
                  <a:lnTo>
                    <a:pt x="11" y="33"/>
                  </a:lnTo>
                  <a:lnTo>
                    <a:pt x="9" y="32"/>
                  </a:lnTo>
                  <a:lnTo>
                    <a:pt x="9" y="45"/>
                  </a:lnTo>
                  <a:lnTo>
                    <a:pt x="1" y="51"/>
                  </a:lnTo>
                  <a:lnTo>
                    <a:pt x="0" y="55"/>
                  </a:lnTo>
                  <a:lnTo>
                    <a:pt x="0" y="58"/>
                  </a:lnTo>
                  <a:lnTo>
                    <a:pt x="9" y="66"/>
                  </a:lnTo>
                  <a:lnTo>
                    <a:pt x="12" y="69"/>
                  </a:lnTo>
                  <a:lnTo>
                    <a:pt x="23" y="72"/>
                  </a:lnTo>
                  <a:lnTo>
                    <a:pt x="28" y="70"/>
                  </a:lnTo>
                  <a:lnTo>
                    <a:pt x="33" y="66"/>
                  </a:lnTo>
                  <a:lnTo>
                    <a:pt x="34" y="58"/>
                  </a:lnTo>
                  <a:lnTo>
                    <a:pt x="34" y="64"/>
                  </a:lnTo>
                  <a:lnTo>
                    <a:pt x="38" y="67"/>
                  </a:lnTo>
                  <a:lnTo>
                    <a:pt x="48" y="67"/>
                  </a:lnTo>
                  <a:lnTo>
                    <a:pt x="59" y="63"/>
                  </a:lnTo>
                  <a:lnTo>
                    <a:pt x="63" y="64"/>
                  </a:lnTo>
                  <a:lnTo>
                    <a:pt x="60" y="70"/>
                  </a:lnTo>
                  <a:lnTo>
                    <a:pt x="52" y="74"/>
                  </a:lnTo>
                  <a:lnTo>
                    <a:pt x="36" y="82"/>
                  </a:lnTo>
                  <a:lnTo>
                    <a:pt x="28" y="86"/>
                  </a:lnTo>
                  <a:lnTo>
                    <a:pt x="41" y="89"/>
                  </a:lnTo>
                  <a:lnTo>
                    <a:pt x="52" y="89"/>
                  </a:lnTo>
                  <a:lnTo>
                    <a:pt x="62" y="83"/>
                  </a:lnTo>
                  <a:lnTo>
                    <a:pt x="70" y="77"/>
                  </a:lnTo>
                  <a:lnTo>
                    <a:pt x="78" y="75"/>
                  </a:lnTo>
                  <a:lnTo>
                    <a:pt x="83" y="70"/>
                  </a:lnTo>
                  <a:lnTo>
                    <a:pt x="85" y="69"/>
                  </a:lnTo>
                  <a:lnTo>
                    <a:pt x="88" y="72"/>
                  </a:lnTo>
                  <a:lnTo>
                    <a:pt x="92" y="74"/>
                  </a:lnTo>
                  <a:lnTo>
                    <a:pt x="98" y="70"/>
                  </a:lnTo>
                  <a:lnTo>
                    <a:pt x="104" y="72"/>
                  </a:lnTo>
                  <a:lnTo>
                    <a:pt x="110" y="72"/>
                  </a:lnTo>
                  <a:lnTo>
                    <a:pt x="115" y="67"/>
                  </a:lnTo>
                  <a:lnTo>
                    <a:pt x="121" y="51"/>
                  </a:lnTo>
                  <a:lnTo>
                    <a:pt x="123" y="39"/>
                  </a:lnTo>
                  <a:lnTo>
                    <a:pt x="121" y="34"/>
                  </a:lnTo>
                  <a:lnTo>
                    <a:pt x="115" y="32"/>
                  </a:lnTo>
                  <a:lnTo>
                    <a:pt x="108" y="37"/>
                  </a:lnTo>
                  <a:lnTo>
                    <a:pt x="101" y="37"/>
                  </a:lnTo>
                  <a:lnTo>
                    <a:pt x="97" y="30"/>
                  </a:lnTo>
                  <a:lnTo>
                    <a:pt x="95" y="28"/>
                  </a:lnTo>
                  <a:lnTo>
                    <a:pt x="89" y="16"/>
                  </a:lnTo>
                  <a:lnTo>
                    <a:pt x="88" y="0"/>
                  </a:lnTo>
                  <a:lnTo>
                    <a:pt x="77" y="3"/>
                  </a:lnTo>
                  <a:lnTo>
                    <a:pt x="70" y="9"/>
                  </a:lnTo>
                  <a:lnTo>
                    <a:pt x="70" y="21"/>
                  </a:lnTo>
                  <a:lnTo>
                    <a:pt x="69" y="23"/>
                  </a:lnTo>
                  <a:lnTo>
                    <a:pt x="70" y="25"/>
                  </a:lnTo>
                  <a:lnTo>
                    <a:pt x="75" y="28"/>
                  </a:lnTo>
                  <a:lnTo>
                    <a:pt x="67" y="41"/>
                  </a:lnTo>
                  <a:lnTo>
                    <a:pt x="60" y="47"/>
                  </a:lnTo>
                  <a:lnTo>
                    <a:pt x="59" y="47"/>
                  </a:lnTo>
                  <a:lnTo>
                    <a:pt x="59" y="42"/>
                  </a:lnTo>
                  <a:lnTo>
                    <a:pt x="57" y="32"/>
                  </a:lnTo>
                  <a:lnTo>
                    <a:pt x="54" y="28"/>
                  </a:lnTo>
                  <a:lnTo>
                    <a:pt x="49" y="24"/>
                  </a:lnTo>
                  <a:lnTo>
                    <a:pt x="45" y="24"/>
                  </a:lnTo>
                  <a:lnTo>
                    <a:pt x="38" y="27"/>
                  </a:lnTo>
                  <a:lnTo>
                    <a:pt x="35" y="25"/>
                  </a:lnTo>
                  <a:lnTo>
                    <a:pt x="33" y="2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73" name="Freeform 607">
              <a:extLst>
                <a:ext uri="{FF2B5EF4-FFF2-40B4-BE49-F238E27FC236}">
                  <a16:creationId xmlns:a16="http://schemas.microsoft.com/office/drawing/2014/main" id="{7B69081F-3053-4BF2-BC30-DF8F6ED3B080}"/>
                </a:ext>
              </a:extLst>
            </p:cNvPr>
            <p:cNvSpPr>
              <a:spLocks/>
            </p:cNvSpPr>
            <p:nvPr/>
          </p:nvSpPr>
          <p:spPr bwMode="auto">
            <a:xfrm>
              <a:off x="1641" y="1192"/>
              <a:ext cx="19" cy="46"/>
            </a:xfrm>
            <a:custGeom>
              <a:avLst/>
              <a:gdLst>
                <a:gd name="T0" fmla="*/ 7 w 22"/>
                <a:gd name="T1" fmla="*/ 8 h 49"/>
                <a:gd name="T2" fmla="*/ 3 w 22"/>
                <a:gd name="T3" fmla="*/ 1 h 49"/>
                <a:gd name="T4" fmla="*/ 2 w 22"/>
                <a:gd name="T5" fmla="*/ 0 h 49"/>
                <a:gd name="T6" fmla="*/ 1 w 22"/>
                <a:gd name="T7" fmla="*/ 3 h 49"/>
                <a:gd name="T8" fmla="*/ 0 w 22"/>
                <a:gd name="T9" fmla="*/ 21 h 49"/>
                <a:gd name="T10" fmla="*/ 2 w 22"/>
                <a:gd name="T11" fmla="*/ 31 h 49"/>
                <a:gd name="T12" fmla="*/ 6 w 22"/>
                <a:gd name="T13" fmla="*/ 38 h 49"/>
                <a:gd name="T14" fmla="*/ 14 w 22"/>
                <a:gd name="T15" fmla="*/ 45 h 49"/>
                <a:gd name="T16" fmla="*/ 18 w 22"/>
                <a:gd name="T17" fmla="*/ 42 h 49"/>
                <a:gd name="T18" fmla="*/ 18 w 22"/>
                <a:gd name="T19" fmla="*/ 38 h 49"/>
                <a:gd name="T20" fmla="*/ 14 w 22"/>
                <a:gd name="T21" fmla="*/ 31 h 49"/>
                <a:gd name="T22" fmla="*/ 7 w 22"/>
                <a:gd name="T23" fmla="*/ 8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49"/>
                <a:gd name="T38" fmla="*/ 22 w 22"/>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49">
                  <a:moveTo>
                    <a:pt x="8" y="8"/>
                  </a:moveTo>
                  <a:lnTo>
                    <a:pt x="4" y="1"/>
                  </a:lnTo>
                  <a:lnTo>
                    <a:pt x="2" y="0"/>
                  </a:lnTo>
                  <a:lnTo>
                    <a:pt x="1" y="3"/>
                  </a:lnTo>
                  <a:lnTo>
                    <a:pt x="0" y="22"/>
                  </a:lnTo>
                  <a:lnTo>
                    <a:pt x="2" y="33"/>
                  </a:lnTo>
                  <a:lnTo>
                    <a:pt x="7" y="41"/>
                  </a:lnTo>
                  <a:lnTo>
                    <a:pt x="16" y="48"/>
                  </a:lnTo>
                  <a:lnTo>
                    <a:pt x="21" y="45"/>
                  </a:lnTo>
                  <a:lnTo>
                    <a:pt x="21" y="41"/>
                  </a:lnTo>
                  <a:lnTo>
                    <a:pt x="16" y="33"/>
                  </a:lnTo>
                  <a:lnTo>
                    <a:pt x="8" y="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74" name="Freeform 608">
              <a:extLst>
                <a:ext uri="{FF2B5EF4-FFF2-40B4-BE49-F238E27FC236}">
                  <a16:creationId xmlns:a16="http://schemas.microsoft.com/office/drawing/2014/main" id="{9E0DDE2A-A1C2-48F6-9CF1-5D023C4A55E2}"/>
                </a:ext>
              </a:extLst>
            </p:cNvPr>
            <p:cNvSpPr>
              <a:spLocks/>
            </p:cNvSpPr>
            <p:nvPr/>
          </p:nvSpPr>
          <p:spPr bwMode="auto">
            <a:xfrm>
              <a:off x="1594" y="1255"/>
              <a:ext cx="68" cy="84"/>
            </a:xfrm>
            <a:custGeom>
              <a:avLst/>
              <a:gdLst>
                <a:gd name="T0" fmla="*/ 14 w 80"/>
                <a:gd name="T1" fmla="*/ 9 h 90"/>
                <a:gd name="T2" fmla="*/ 11 w 80"/>
                <a:gd name="T3" fmla="*/ 7 h 90"/>
                <a:gd name="T4" fmla="*/ 4 w 80"/>
                <a:gd name="T5" fmla="*/ 4 h 90"/>
                <a:gd name="T6" fmla="*/ 3 w 80"/>
                <a:gd name="T7" fmla="*/ 4 h 90"/>
                <a:gd name="T8" fmla="*/ 0 w 80"/>
                <a:gd name="T9" fmla="*/ 6 h 90"/>
                <a:gd name="T10" fmla="*/ 1 w 80"/>
                <a:gd name="T11" fmla="*/ 20 h 90"/>
                <a:gd name="T12" fmla="*/ 5 w 80"/>
                <a:gd name="T13" fmla="*/ 28 h 90"/>
                <a:gd name="T14" fmla="*/ 14 w 80"/>
                <a:gd name="T15" fmla="*/ 46 h 90"/>
                <a:gd name="T16" fmla="*/ 24 w 80"/>
                <a:gd name="T17" fmla="*/ 47 h 90"/>
                <a:gd name="T18" fmla="*/ 31 w 80"/>
                <a:gd name="T19" fmla="*/ 50 h 90"/>
                <a:gd name="T20" fmla="*/ 34 w 80"/>
                <a:gd name="T21" fmla="*/ 59 h 90"/>
                <a:gd name="T22" fmla="*/ 36 w 80"/>
                <a:gd name="T23" fmla="*/ 70 h 90"/>
                <a:gd name="T24" fmla="*/ 43 w 80"/>
                <a:gd name="T25" fmla="*/ 79 h 90"/>
                <a:gd name="T26" fmla="*/ 53 w 80"/>
                <a:gd name="T27" fmla="*/ 83 h 90"/>
                <a:gd name="T28" fmla="*/ 61 w 80"/>
                <a:gd name="T29" fmla="*/ 80 h 90"/>
                <a:gd name="T30" fmla="*/ 67 w 80"/>
                <a:gd name="T31" fmla="*/ 77 h 90"/>
                <a:gd name="T32" fmla="*/ 65 w 80"/>
                <a:gd name="T33" fmla="*/ 77 h 90"/>
                <a:gd name="T34" fmla="*/ 57 w 80"/>
                <a:gd name="T35" fmla="*/ 80 h 90"/>
                <a:gd name="T36" fmla="*/ 57 w 80"/>
                <a:gd name="T37" fmla="*/ 65 h 90"/>
                <a:gd name="T38" fmla="*/ 56 w 80"/>
                <a:gd name="T39" fmla="*/ 53 h 90"/>
                <a:gd name="T40" fmla="*/ 52 w 80"/>
                <a:gd name="T41" fmla="*/ 40 h 90"/>
                <a:gd name="T42" fmla="*/ 60 w 80"/>
                <a:gd name="T43" fmla="*/ 22 h 90"/>
                <a:gd name="T44" fmla="*/ 61 w 80"/>
                <a:gd name="T45" fmla="*/ 10 h 90"/>
                <a:gd name="T46" fmla="*/ 60 w 80"/>
                <a:gd name="T47" fmla="*/ 6 h 90"/>
                <a:gd name="T48" fmla="*/ 54 w 80"/>
                <a:gd name="T49" fmla="*/ 3 h 90"/>
                <a:gd name="T50" fmla="*/ 43 w 80"/>
                <a:gd name="T51" fmla="*/ 0 h 90"/>
                <a:gd name="T52" fmla="*/ 35 w 80"/>
                <a:gd name="T53" fmla="*/ 0 h 90"/>
                <a:gd name="T54" fmla="*/ 32 w 80"/>
                <a:gd name="T55" fmla="*/ 1 h 90"/>
                <a:gd name="T56" fmla="*/ 31 w 80"/>
                <a:gd name="T57" fmla="*/ 4 h 90"/>
                <a:gd name="T58" fmla="*/ 37 w 80"/>
                <a:gd name="T59" fmla="*/ 26 h 90"/>
                <a:gd name="T60" fmla="*/ 39 w 80"/>
                <a:gd name="T61" fmla="*/ 35 h 90"/>
                <a:gd name="T62" fmla="*/ 35 w 80"/>
                <a:gd name="T63" fmla="*/ 35 h 90"/>
                <a:gd name="T64" fmla="*/ 20 w 80"/>
                <a:gd name="T65" fmla="*/ 23 h 90"/>
                <a:gd name="T66" fmla="*/ 14 w 80"/>
                <a:gd name="T67" fmla="*/ 17 h 90"/>
                <a:gd name="T68" fmla="*/ 14 w 80"/>
                <a:gd name="T69" fmla="*/ 9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90"/>
                <a:gd name="T107" fmla="*/ 80 w 80"/>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90">
                  <a:moveTo>
                    <a:pt x="16" y="10"/>
                  </a:moveTo>
                  <a:lnTo>
                    <a:pt x="13" y="7"/>
                  </a:lnTo>
                  <a:lnTo>
                    <a:pt x="5" y="4"/>
                  </a:lnTo>
                  <a:lnTo>
                    <a:pt x="3" y="4"/>
                  </a:lnTo>
                  <a:lnTo>
                    <a:pt x="0" y="6"/>
                  </a:lnTo>
                  <a:lnTo>
                    <a:pt x="1" y="21"/>
                  </a:lnTo>
                  <a:lnTo>
                    <a:pt x="6" y="30"/>
                  </a:lnTo>
                  <a:lnTo>
                    <a:pt x="16" y="49"/>
                  </a:lnTo>
                  <a:lnTo>
                    <a:pt x="28" y="50"/>
                  </a:lnTo>
                  <a:lnTo>
                    <a:pt x="37" y="54"/>
                  </a:lnTo>
                  <a:lnTo>
                    <a:pt x="40" y="63"/>
                  </a:lnTo>
                  <a:lnTo>
                    <a:pt x="42" y="75"/>
                  </a:lnTo>
                  <a:lnTo>
                    <a:pt x="50" y="85"/>
                  </a:lnTo>
                  <a:lnTo>
                    <a:pt x="62" y="89"/>
                  </a:lnTo>
                  <a:lnTo>
                    <a:pt x="72" y="86"/>
                  </a:lnTo>
                  <a:lnTo>
                    <a:pt x="79" y="82"/>
                  </a:lnTo>
                  <a:lnTo>
                    <a:pt x="76" y="83"/>
                  </a:lnTo>
                  <a:lnTo>
                    <a:pt x="67" y="86"/>
                  </a:lnTo>
                  <a:lnTo>
                    <a:pt x="67" y="70"/>
                  </a:lnTo>
                  <a:lnTo>
                    <a:pt x="66" y="57"/>
                  </a:lnTo>
                  <a:lnTo>
                    <a:pt x="61" y="43"/>
                  </a:lnTo>
                  <a:lnTo>
                    <a:pt x="70" y="24"/>
                  </a:lnTo>
                  <a:lnTo>
                    <a:pt x="72" y="11"/>
                  </a:lnTo>
                  <a:lnTo>
                    <a:pt x="70" y="6"/>
                  </a:lnTo>
                  <a:lnTo>
                    <a:pt x="64" y="3"/>
                  </a:lnTo>
                  <a:lnTo>
                    <a:pt x="50" y="0"/>
                  </a:lnTo>
                  <a:lnTo>
                    <a:pt x="41" y="0"/>
                  </a:lnTo>
                  <a:lnTo>
                    <a:pt x="38" y="1"/>
                  </a:lnTo>
                  <a:lnTo>
                    <a:pt x="37" y="4"/>
                  </a:lnTo>
                  <a:lnTo>
                    <a:pt x="44" y="28"/>
                  </a:lnTo>
                  <a:lnTo>
                    <a:pt x="46" y="37"/>
                  </a:lnTo>
                  <a:lnTo>
                    <a:pt x="41" y="37"/>
                  </a:lnTo>
                  <a:lnTo>
                    <a:pt x="24" y="25"/>
                  </a:lnTo>
                  <a:lnTo>
                    <a:pt x="17" y="18"/>
                  </a:lnTo>
                  <a:lnTo>
                    <a:pt x="16" y="1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75" name="Freeform 609">
              <a:extLst>
                <a:ext uri="{FF2B5EF4-FFF2-40B4-BE49-F238E27FC236}">
                  <a16:creationId xmlns:a16="http://schemas.microsoft.com/office/drawing/2014/main" id="{02E7C243-2054-4251-9DAE-796ECE270D99}"/>
                </a:ext>
              </a:extLst>
            </p:cNvPr>
            <p:cNvSpPr>
              <a:spLocks/>
            </p:cNvSpPr>
            <p:nvPr/>
          </p:nvSpPr>
          <p:spPr bwMode="auto">
            <a:xfrm>
              <a:off x="1664" y="1310"/>
              <a:ext cx="41" cy="43"/>
            </a:xfrm>
            <a:custGeom>
              <a:avLst/>
              <a:gdLst>
                <a:gd name="T0" fmla="*/ 9 w 48"/>
                <a:gd name="T1" fmla="*/ 2 h 46"/>
                <a:gd name="T2" fmla="*/ 3 w 48"/>
                <a:gd name="T3" fmla="*/ 0 h 46"/>
                <a:gd name="T4" fmla="*/ 2 w 48"/>
                <a:gd name="T5" fmla="*/ 2 h 46"/>
                <a:gd name="T6" fmla="*/ 3 w 48"/>
                <a:gd name="T7" fmla="*/ 12 h 46"/>
                <a:gd name="T8" fmla="*/ 0 w 48"/>
                <a:gd name="T9" fmla="*/ 36 h 46"/>
                <a:gd name="T10" fmla="*/ 14 w 48"/>
                <a:gd name="T11" fmla="*/ 32 h 46"/>
                <a:gd name="T12" fmla="*/ 21 w 48"/>
                <a:gd name="T13" fmla="*/ 42 h 46"/>
                <a:gd name="T14" fmla="*/ 27 w 48"/>
                <a:gd name="T15" fmla="*/ 39 h 46"/>
                <a:gd name="T16" fmla="*/ 35 w 48"/>
                <a:gd name="T17" fmla="*/ 34 h 46"/>
                <a:gd name="T18" fmla="*/ 38 w 48"/>
                <a:gd name="T19" fmla="*/ 26 h 46"/>
                <a:gd name="T20" fmla="*/ 40 w 48"/>
                <a:gd name="T21" fmla="*/ 19 h 46"/>
                <a:gd name="T22" fmla="*/ 35 w 48"/>
                <a:gd name="T23" fmla="*/ 12 h 46"/>
                <a:gd name="T24" fmla="*/ 27 w 48"/>
                <a:gd name="T25" fmla="*/ 3 h 46"/>
                <a:gd name="T26" fmla="*/ 20 w 48"/>
                <a:gd name="T27" fmla="*/ 0 h 46"/>
                <a:gd name="T28" fmla="*/ 14 w 48"/>
                <a:gd name="T29" fmla="*/ 0 h 46"/>
                <a:gd name="T30" fmla="*/ 9 w 48"/>
                <a:gd name="T31" fmla="*/ 2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46"/>
                <a:gd name="T50" fmla="*/ 48 w 4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46">
                  <a:moveTo>
                    <a:pt x="11" y="2"/>
                  </a:moveTo>
                  <a:lnTo>
                    <a:pt x="3" y="0"/>
                  </a:lnTo>
                  <a:lnTo>
                    <a:pt x="2" y="2"/>
                  </a:lnTo>
                  <a:lnTo>
                    <a:pt x="4" y="13"/>
                  </a:lnTo>
                  <a:lnTo>
                    <a:pt x="0" y="38"/>
                  </a:lnTo>
                  <a:lnTo>
                    <a:pt x="16" y="34"/>
                  </a:lnTo>
                  <a:lnTo>
                    <a:pt x="24" y="45"/>
                  </a:lnTo>
                  <a:lnTo>
                    <a:pt x="32" y="42"/>
                  </a:lnTo>
                  <a:lnTo>
                    <a:pt x="41" y="36"/>
                  </a:lnTo>
                  <a:lnTo>
                    <a:pt x="45" y="28"/>
                  </a:lnTo>
                  <a:lnTo>
                    <a:pt x="47" y="20"/>
                  </a:lnTo>
                  <a:lnTo>
                    <a:pt x="41" y="13"/>
                  </a:lnTo>
                  <a:lnTo>
                    <a:pt x="32" y="3"/>
                  </a:lnTo>
                  <a:lnTo>
                    <a:pt x="23" y="0"/>
                  </a:lnTo>
                  <a:lnTo>
                    <a:pt x="16" y="0"/>
                  </a:lnTo>
                  <a:lnTo>
                    <a:pt x="11" y="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76" name="Freeform 610">
              <a:extLst>
                <a:ext uri="{FF2B5EF4-FFF2-40B4-BE49-F238E27FC236}">
                  <a16:creationId xmlns:a16="http://schemas.microsoft.com/office/drawing/2014/main" id="{5EB9984F-3AF2-4B1C-8B2C-A7E6F2BFFD9C}"/>
                </a:ext>
              </a:extLst>
            </p:cNvPr>
            <p:cNvSpPr>
              <a:spLocks/>
            </p:cNvSpPr>
            <p:nvPr/>
          </p:nvSpPr>
          <p:spPr bwMode="auto">
            <a:xfrm>
              <a:off x="1710" y="1293"/>
              <a:ext cx="155" cy="90"/>
            </a:xfrm>
            <a:custGeom>
              <a:avLst/>
              <a:gdLst>
                <a:gd name="T0" fmla="*/ 8 w 181"/>
                <a:gd name="T1" fmla="*/ 0 h 97"/>
                <a:gd name="T2" fmla="*/ 0 w 181"/>
                <a:gd name="T3" fmla="*/ 1 h 97"/>
                <a:gd name="T4" fmla="*/ 3 w 181"/>
                <a:gd name="T5" fmla="*/ 21 h 97"/>
                <a:gd name="T6" fmla="*/ 7 w 181"/>
                <a:gd name="T7" fmla="*/ 28 h 97"/>
                <a:gd name="T8" fmla="*/ 23 w 181"/>
                <a:gd name="T9" fmla="*/ 23 h 97"/>
                <a:gd name="T10" fmla="*/ 29 w 181"/>
                <a:gd name="T11" fmla="*/ 20 h 97"/>
                <a:gd name="T12" fmla="*/ 34 w 181"/>
                <a:gd name="T13" fmla="*/ 43 h 97"/>
                <a:gd name="T14" fmla="*/ 36 w 181"/>
                <a:gd name="T15" fmla="*/ 65 h 97"/>
                <a:gd name="T16" fmla="*/ 34 w 181"/>
                <a:gd name="T17" fmla="*/ 73 h 97"/>
                <a:gd name="T18" fmla="*/ 45 w 181"/>
                <a:gd name="T19" fmla="*/ 81 h 97"/>
                <a:gd name="T20" fmla="*/ 56 w 181"/>
                <a:gd name="T21" fmla="*/ 76 h 97"/>
                <a:gd name="T22" fmla="*/ 65 w 181"/>
                <a:gd name="T23" fmla="*/ 81 h 97"/>
                <a:gd name="T24" fmla="*/ 86 w 181"/>
                <a:gd name="T25" fmla="*/ 89 h 97"/>
                <a:gd name="T26" fmla="*/ 109 w 181"/>
                <a:gd name="T27" fmla="*/ 86 h 97"/>
                <a:gd name="T28" fmla="*/ 110 w 181"/>
                <a:gd name="T29" fmla="*/ 81 h 97"/>
                <a:gd name="T30" fmla="*/ 116 w 181"/>
                <a:gd name="T31" fmla="*/ 78 h 97"/>
                <a:gd name="T32" fmla="*/ 135 w 181"/>
                <a:gd name="T33" fmla="*/ 83 h 97"/>
                <a:gd name="T34" fmla="*/ 140 w 181"/>
                <a:gd name="T35" fmla="*/ 68 h 97"/>
                <a:gd name="T36" fmla="*/ 151 w 181"/>
                <a:gd name="T37" fmla="*/ 64 h 97"/>
                <a:gd name="T38" fmla="*/ 152 w 181"/>
                <a:gd name="T39" fmla="*/ 58 h 97"/>
                <a:gd name="T40" fmla="*/ 148 w 181"/>
                <a:gd name="T41" fmla="*/ 47 h 97"/>
                <a:gd name="T42" fmla="*/ 121 w 181"/>
                <a:gd name="T43" fmla="*/ 40 h 97"/>
                <a:gd name="T44" fmla="*/ 101 w 181"/>
                <a:gd name="T45" fmla="*/ 40 h 97"/>
                <a:gd name="T46" fmla="*/ 86 w 181"/>
                <a:gd name="T47" fmla="*/ 45 h 97"/>
                <a:gd name="T48" fmla="*/ 56 w 181"/>
                <a:gd name="T49" fmla="*/ 29 h 97"/>
                <a:gd name="T50" fmla="*/ 52 w 181"/>
                <a:gd name="T51" fmla="*/ 21 h 97"/>
                <a:gd name="T52" fmla="*/ 45 w 181"/>
                <a:gd name="T53" fmla="*/ 19 h 97"/>
                <a:gd name="T54" fmla="*/ 45 w 181"/>
                <a:gd name="T55" fmla="*/ 16 h 97"/>
                <a:gd name="T56" fmla="*/ 44 w 181"/>
                <a:gd name="T57" fmla="*/ 6 h 97"/>
                <a:gd name="T58" fmla="*/ 32 w 181"/>
                <a:gd name="T59" fmla="*/ 12 h 97"/>
                <a:gd name="T60" fmla="*/ 26 w 181"/>
                <a:gd name="T61" fmla="*/ 6 h 97"/>
                <a:gd name="T62" fmla="*/ 15 w 181"/>
                <a:gd name="T63" fmla="*/ 1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
                <a:gd name="T97" fmla="*/ 0 h 97"/>
                <a:gd name="T98" fmla="*/ 181 w 181"/>
                <a:gd name="T99" fmla="*/ 97 h 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 h="97">
                  <a:moveTo>
                    <a:pt x="12" y="1"/>
                  </a:moveTo>
                  <a:lnTo>
                    <a:pt x="9" y="0"/>
                  </a:lnTo>
                  <a:lnTo>
                    <a:pt x="2" y="0"/>
                  </a:lnTo>
                  <a:lnTo>
                    <a:pt x="0" y="1"/>
                  </a:lnTo>
                  <a:lnTo>
                    <a:pt x="0" y="5"/>
                  </a:lnTo>
                  <a:lnTo>
                    <a:pt x="3" y="23"/>
                  </a:lnTo>
                  <a:lnTo>
                    <a:pt x="3" y="25"/>
                  </a:lnTo>
                  <a:lnTo>
                    <a:pt x="8" y="30"/>
                  </a:lnTo>
                  <a:lnTo>
                    <a:pt x="15" y="31"/>
                  </a:lnTo>
                  <a:lnTo>
                    <a:pt x="27" y="25"/>
                  </a:lnTo>
                  <a:lnTo>
                    <a:pt x="30" y="23"/>
                  </a:lnTo>
                  <a:lnTo>
                    <a:pt x="34" y="22"/>
                  </a:lnTo>
                  <a:lnTo>
                    <a:pt x="38" y="29"/>
                  </a:lnTo>
                  <a:lnTo>
                    <a:pt x="40" y="46"/>
                  </a:lnTo>
                  <a:lnTo>
                    <a:pt x="47" y="69"/>
                  </a:lnTo>
                  <a:lnTo>
                    <a:pt x="42" y="70"/>
                  </a:lnTo>
                  <a:lnTo>
                    <a:pt x="40" y="72"/>
                  </a:lnTo>
                  <a:lnTo>
                    <a:pt x="40" y="79"/>
                  </a:lnTo>
                  <a:lnTo>
                    <a:pt x="46" y="84"/>
                  </a:lnTo>
                  <a:lnTo>
                    <a:pt x="52" y="87"/>
                  </a:lnTo>
                  <a:lnTo>
                    <a:pt x="61" y="84"/>
                  </a:lnTo>
                  <a:lnTo>
                    <a:pt x="65" y="82"/>
                  </a:lnTo>
                  <a:lnTo>
                    <a:pt x="72" y="82"/>
                  </a:lnTo>
                  <a:lnTo>
                    <a:pt x="76" y="87"/>
                  </a:lnTo>
                  <a:lnTo>
                    <a:pt x="88" y="93"/>
                  </a:lnTo>
                  <a:lnTo>
                    <a:pt x="101" y="96"/>
                  </a:lnTo>
                  <a:lnTo>
                    <a:pt x="115" y="94"/>
                  </a:lnTo>
                  <a:lnTo>
                    <a:pt x="127" y="93"/>
                  </a:lnTo>
                  <a:lnTo>
                    <a:pt x="127" y="91"/>
                  </a:lnTo>
                  <a:lnTo>
                    <a:pt x="128" y="87"/>
                  </a:lnTo>
                  <a:lnTo>
                    <a:pt x="131" y="84"/>
                  </a:lnTo>
                  <a:lnTo>
                    <a:pt x="135" y="84"/>
                  </a:lnTo>
                  <a:lnTo>
                    <a:pt x="148" y="91"/>
                  </a:lnTo>
                  <a:lnTo>
                    <a:pt x="158" y="89"/>
                  </a:lnTo>
                  <a:lnTo>
                    <a:pt x="165" y="84"/>
                  </a:lnTo>
                  <a:lnTo>
                    <a:pt x="164" y="73"/>
                  </a:lnTo>
                  <a:lnTo>
                    <a:pt x="171" y="72"/>
                  </a:lnTo>
                  <a:lnTo>
                    <a:pt x="176" y="69"/>
                  </a:lnTo>
                  <a:lnTo>
                    <a:pt x="176" y="64"/>
                  </a:lnTo>
                  <a:lnTo>
                    <a:pt x="178" y="62"/>
                  </a:lnTo>
                  <a:lnTo>
                    <a:pt x="180" y="56"/>
                  </a:lnTo>
                  <a:lnTo>
                    <a:pt x="173" y="51"/>
                  </a:lnTo>
                  <a:lnTo>
                    <a:pt x="152" y="46"/>
                  </a:lnTo>
                  <a:lnTo>
                    <a:pt x="141" y="43"/>
                  </a:lnTo>
                  <a:lnTo>
                    <a:pt x="131" y="42"/>
                  </a:lnTo>
                  <a:lnTo>
                    <a:pt x="118" y="43"/>
                  </a:lnTo>
                  <a:lnTo>
                    <a:pt x="111" y="48"/>
                  </a:lnTo>
                  <a:lnTo>
                    <a:pt x="101" y="48"/>
                  </a:lnTo>
                  <a:lnTo>
                    <a:pt x="87" y="43"/>
                  </a:lnTo>
                  <a:lnTo>
                    <a:pt x="65" y="31"/>
                  </a:lnTo>
                  <a:lnTo>
                    <a:pt x="63" y="26"/>
                  </a:lnTo>
                  <a:lnTo>
                    <a:pt x="61" y="23"/>
                  </a:lnTo>
                  <a:lnTo>
                    <a:pt x="55" y="22"/>
                  </a:lnTo>
                  <a:lnTo>
                    <a:pt x="53" y="21"/>
                  </a:lnTo>
                  <a:lnTo>
                    <a:pt x="52" y="20"/>
                  </a:lnTo>
                  <a:lnTo>
                    <a:pt x="53" y="17"/>
                  </a:lnTo>
                  <a:lnTo>
                    <a:pt x="53" y="11"/>
                  </a:lnTo>
                  <a:lnTo>
                    <a:pt x="51" y="7"/>
                  </a:lnTo>
                  <a:lnTo>
                    <a:pt x="43" y="7"/>
                  </a:lnTo>
                  <a:lnTo>
                    <a:pt x="37" y="13"/>
                  </a:lnTo>
                  <a:lnTo>
                    <a:pt x="33" y="13"/>
                  </a:lnTo>
                  <a:lnTo>
                    <a:pt x="30" y="6"/>
                  </a:lnTo>
                  <a:lnTo>
                    <a:pt x="24" y="3"/>
                  </a:lnTo>
                  <a:lnTo>
                    <a:pt x="18" y="1"/>
                  </a:lnTo>
                  <a:lnTo>
                    <a:pt x="12"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77" name="Freeform 611">
              <a:extLst>
                <a:ext uri="{FF2B5EF4-FFF2-40B4-BE49-F238E27FC236}">
                  <a16:creationId xmlns:a16="http://schemas.microsoft.com/office/drawing/2014/main" id="{77215902-2E5A-42D3-A2CF-FB0B88D42440}"/>
                </a:ext>
              </a:extLst>
            </p:cNvPr>
            <p:cNvSpPr>
              <a:spLocks/>
            </p:cNvSpPr>
            <p:nvPr/>
          </p:nvSpPr>
          <p:spPr bwMode="auto">
            <a:xfrm>
              <a:off x="1628" y="1104"/>
              <a:ext cx="81" cy="97"/>
            </a:xfrm>
            <a:custGeom>
              <a:avLst/>
              <a:gdLst>
                <a:gd name="T0" fmla="*/ 26 w 95"/>
                <a:gd name="T1" fmla="*/ 42 h 104"/>
                <a:gd name="T2" fmla="*/ 23 w 95"/>
                <a:gd name="T3" fmla="*/ 35 h 104"/>
                <a:gd name="T4" fmla="*/ 19 w 95"/>
                <a:gd name="T5" fmla="*/ 30 h 104"/>
                <a:gd name="T6" fmla="*/ 12 w 95"/>
                <a:gd name="T7" fmla="*/ 26 h 104"/>
                <a:gd name="T8" fmla="*/ 2 w 95"/>
                <a:gd name="T9" fmla="*/ 18 h 104"/>
                <a:gd name="T10" fmla="*/ 0 w 95"/>
                <a:gd name="T11" fmla="*/ 9 h 104"/>
                <a:gd name="T12" fmla="*/ 1 w 95"/>
                <a:gd name="T13" fmla="*/ 4 h 104"/>
                <a:gd name="T14" fmla="*/ 5 w 95"/>
                <a:gd name="T15" fmla="*/ 0 h 104"/>
                <a:gd name="T16" fmla="*/ 16 w 95"/>
                <a:gd name="T17" fmla="*/ 1 h 104"/>
                <a:gd name="T18" fmla="*/ 25 w 95"/>
                <a:gd name="T19" fmla="*/ 5 h 104"/>
                <a:gd name="T20" fmla="*/ 26 w 95"/>
                <a:gd name="T21" fmla="*/ 15 h 104"/>
                <a:gd name="T22" fmla="*/ 30 w 95"/>
                <a:gd name="T23" fmla="*/ 20 h 104"/>
                <a:gd name="T24" fmla="*/ 33 w 95"/>
                <a:gd name="T25" fmla="*/ 22 h 104"/>
                <a:gd name="T26" fmla="*/ 38 w 95"/>
                <a:gd name="T27" fmla="*/ 24 h 104"/>
                <a:gd name="T28" fmla="*/ 38 w 95"/>
                <a:gd name="T29" fmla="*/ 20 h 104"/>
                <a:gd name="T30" fmla="*/ 38 w 95"/>
                <a:gd name="T31" fmla="*/ 13 h 104"/>
                <a:gd name="T32" fmla="*/ 43 w 95"/>
                <a:gd name="T33" fmla="*/ 9 h 104"/>
                <a:gd name="T34" fmla="*/ 47 w 95"/>
                <a:gd name="T35" fmla="*/ 9 h 104"/>
                <a:gd name="T36" fmla="*/ 53 w 95"/>
                <a:gd name="T37" fmla="*/ 13 h 104"/>
                <a:gd name="T38" fmla="*/ 51 w 95"/>
                <a:gd name="T39" fmla="*/ 21 h 104"/>
                <a:gd name="T40" fmla="*/ 55 w 95"/>
                <a:gd name="T41" fmla="*/ 36 h 104"/>
                <a:gd name="T42" fmla="*/ 58 w 95"/>
                <a:gd name="T43" fmla="*/ 41 h 104"/>
                <a:gd name="T44" fmla="*/ 61 w 95"/>
                <a:gd name="T45" fmla="*/ 43 h 104"/>
                <a:gd name="T46" fmla="*/ 68 w 95"/>
                <a:gd name="T47" fmla="*/ 33 h 104"/>
                <a:gd name="T48" fmla="*/ 73 w 95"/>
                <a:gd name="T49" fmla="*/ 24 h 104"/>
                <a:gd name="T50" fmla="*/ 76 w 95"/>
                <a:gd name="T51" fmla="*/ 24 h 104"/>
                <a:gd name="T52" fmla="*/ 78 w 95"/>
                <a:gd name="T53" fmla="*/ 26 h 104"/>
                <a:gd name="T54" fmla="*/ 80 w 95"/>
                <a:gd name="T55" fmla="*/ 42 h 104"/>
                <a:gd name="T56" fmla="*/ 76 w 95"/>
                <a:gd name="T57" fmla="*/ 58 h 104"/>
                <a:gd name="T58" fmla="*/ 74 w 95"/>
                <a:gd name="T59" fmla="*/ 71 h 104"/>
                <a:gd name="T60" fmla="*/ 80 w 95"/>
                <a:gd name="T61" fmla="*/ 83 h 104"/>
                <a:gd name="T62" fmla="*/ 76 w 95"/>
                <a:gd name="T63" fmla="*/ 91 h 104"/>
                <a:gd name="T64" fmla="*/ 72 w 95"/>
                <a:gd name="T65" fmla="*/ 96 h 104"/>
                <a:gd name="T66" fmla="*/ 69 w 95"/>
                <a:gd name="T67" fmla="*/ 90 h 104"/>
                <a:gd name="T68" fmla="*/ 68 w 95"/>
                <a:gd name="T69" fmla="*/ 76 h 104"/>
                <a:gd name="T70" fmla="*/ 65 w 95"/>
                <a:gd name="T71" fmla="*/ 69 h 104"/>
                <a:gd name="T72" fmla="*/ 61 w 95"/>
                <a:gd name="T73" fmla="*/ 69 h 104"/>
                <a:gd name="T74" fmla="*/ 59 w 95"/>
                <a:gd name="T75" fmla="*/ 71 h 104"/>
                <a:gd name="T76" fmla="*/ 49 w 95"/>
                <a:gd name="T77" fmla="*/ 67 h 104"/>
                <a:gd name="T78" fmla="*/ 38 w 95"/>
                <a:gd name="T79" fmla="*/ 57 h 104"/>
                <a:gd name="T80" fmla="*/ 26 w 95"/>
                <a:gd name="T81" fmla="*/ 42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
                <a:gd name="T124" fmla="*/ 0 h 104"/>
                <a:gd name="T125" fmla="*/ 95 w 95"/>
                <a:gd name="T126" fmla="*/ 104 h 1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 h="104">
                  <a:moveTo>
                    <a:pt x="30" y="45"/>
                  </a:moveTo>
                  <a:lnTo>
                    <a:pt x="27" y="38"/>
                  </a:lnTo>
                  <a:lnTo>
                    <a:pt x="22" y="32"/>
                  </a:lnTo>
                  <a:lnTo>
                    <a:pt x="14" y="28"/>
                  </a:lnTo>
                  <a:lnTo>
                    <a:pt x="2" y="19"/>
                  </a:lnTo>
                  <a:lnTo>
                    <a:pt x="0" y="10"/>
                  </a:lnTo>
                  <a:lnTo>
                    <a:pt x="1" y="4"/>
                  </a:lnTo>
                  <a:lnTo>
                    <a:pt x="6" y="0"/>
                  </a:lnTo>
                  <a:lnTo>
                    <a:pt x="19" y="1"/>
                  </a:lnTo>
                  <a:lnTo>
                    <a:pt x="29" y="5"/>
                  </a:lnTo>
                  <a:lnTo>
                    <a:pt x="31" y="16"/>
                  </a:lnTo>
                  <a:lnTo>
                    <a:pt x="35" y="21"/>
                  </a:lnTo>
                  <a:lnTo>
                    <a:pt x="39" y="24"/>
                  </a:lnTo>
                  <a:lnTo>
                    <a:pt x="44" y="26"/>
                  </a:lnTo>
                  <a:lnTo>
                    <a:pt x="44" y="21"/>
                  </a:lnTo>
                  <a:lnTo>
                    <a:pt x="45" y="14"/>
                  </a:lnTo>
                  <a:lnTo>
                    <a:pt x="51" y="10"/>
                  </a:lnTo>
                  <a:lnTo>
                    <a:pt x="55" y="10"/>
                  </a:lnTo>
                  <a:lnTo>
                    <a:pt x="62" y="14"/>
                  </a:lnTo>
                  <a:lnTo>
                    <a:pt x="60" y="23"/>
                  </a:lnTo>
                  <a:lnTo>
                    <a:pt x="64" y="39"/>
                  </a:lnTo>
                  <a:lnTo>
                    <a:pt x="68" y="44"/>
                  </a:lnTo>
                  <a:lnTo>
                    <a:pt x="71" y="46"/>
                  </a:lnTo>
                  <a:lnTo>
                    <a:pt x="80" y="35"/>
                  </a:lnTo>
                  <a:lnTo>
                    <a:pt x="86" y="26"/>
                  </a:lnTo>
                  <a:lnTo>
                    <a:pt x="89" y="26"/>
                  </a:lnTo>
                  <a:lnTo>
                    <a:pt x="91" y="28"/>
                  </a:lnTo>
                  <a:lnTo>
                    <a:pt x="94" y="45"/>
                  </a:lnTo>
                  <a:lnTo>
                    <a:pt x="89" y="62"/>
                  </a:lnTo>
                  <a:lnTo>
                    <a:pt x="87" y="76"/>
                  </a:lnTo>
                  <a:lnTo>
                    <a:pt x="94" y="89"/>
                  </a:lnTo>
                  <a:lnTo>
                    <a:pt x="89" y="98"/>
                  </a:lnTo>
                  <a:lnTo>
                    <a:pt x="85" y="103"/>
                  </a:lnTo>
                  <a:lnTo>
                    <a:pt x="81" y="96"/>
                  </a:lnTo>
                  <a:lnTo>
                    <a:pt x="80" y="82"/>
                  </a:lnTo>
                  <a:lnTo>
                    <a:pt x="76" y="74"/>
                  </a:lnTo>
                  <a:lnTo>
                    <a:pt x="72" y="74"/>
                  </a:lnTo>
                  <a:lnTo>
                    <a:pt x="69" y="76"/>
                  </a:lnTo>
                  <a:lnTo>
                    <a:pt x="58" y="72"/>
                  </a:lnTo>
                  <a:lnTo>
                    <a:pt x="44" y="61"/>
                  </a:lnTo>
                  <a:lnTo>
                    <a:pt x="30" y="4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78" name="Freeform 612">
              <a:extLst>
                <a:ext uri="{FF2B5EF4-FFF2-40B4-BE49-F238E27FC236}">
                  <a16:creationId xmlns:a16="http://schemas.microsoft.com/office/drawing/2014/main" id="{C969EF1E-6B73-431A-BC79-E6CD24A7A471}"/>
                </a:ext>
              </a:extLst>
            </p:cNvPr>
            <p:cNvSpPr>
              <a:spLocks/>
            </p:cNvSpPr>
            <p:nvPr/>
          </p:nvSpPr>
          <p:spPr bwMode="auto">
            <a:xfrm>
              <a:off x="1724" y="1145"/>
              <a:ext cx="37" cy="51"/>
            </a:xfrm>
            <a:custGeom>
              <a:avLst/>
              <a:gdLst>
                <a:gd name="T0" fmla="*/ 14 w 44"/>
                <a:gd name="T1" fmla="*/ 0 h 55"/>
                <a:gd name="T2" fmla="*/ 12 w 44"/>
                <a:gd name="T3" fmla="*/ 1 h 55"/>
                <a:gd name="T4" fmla="*/ 8 w 44"/>
                <a:gd name="T5" fmla="*/ 2 h 55"/>
                <a:gd name="T6" fmla="*/ 3 w 44"/>
                <a:gd name="T7" fmla="*/ 9 h 55"/>
                <a:gd name="T8" fmla="*/ 2 w 44"/>
                <a:gd name="T9" fmla="*/ 22 h 55"/>
                <a:gd name="T10" fmla="*/ 0 w 44"/>
                <a:gd name="T11" fmla="*/ 44 h 55"/>
                <a:gd name="T12" fmla="*/ 17 w 44"/>
                <a:gd name="T13" fmla="*/ 50 h 55"/>
                <a:gd name="T14" fmla="*/ 29 w 44"/>
                <a:gd name="T15" fmla="*/ 47 h 55"/>
                <a:gd name="T16" fmla="*/ 34 w 44"/>
                <a:gd name="T17" fmla="*/ 44 h 55"/>
                <a:gd name="T18" fmla="*/ 36 w 44"/>
                <a:gd name="T19" fmla="*/ 37 h 55"/>
                <a:gd name="T20" fmla="*/ 14 w 44"/>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55"/>
                <a:gd name="T35" fmla="*/ 44 w 44"/>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55">
                  <a:moveTo>
                    <a:pt x="17" y="0"/>
                  </a:moveTo>
                  <a:lnTo>
                    <a:pt x="14" y="1"/>
                  </a:lnTo>
                  <a:lnTo>
                    <a:pt x="10" y="2"/>
                  </a:lnTo>
                  <a:lnTo>
                    <a:pt x="4" y="10"/>
                  </a:lnTo>
                  <a:lnTo>
                    <a:pt x="2" y="24"/>
                  </a:lnTo>
                  <a:lnTo>
                    <a:pt x="0" y="47"/>
                  </a:lnTo>
                  <a:lnTo>
                    <a:pt x="20" y="54"/>
                  </a:lnTo>
                  <a:lnTo>
                    <a:pt x="35" y="51"/>
                  </a:lnTo>
                  <a:lnTo>
                    <a:pt x="40" y="47"/>
                  </a:lnTo>
                  <a:lnTo>
                    <a:pt x="43" y="40"/>
                  </a:lnTo>
                  <a:lnTo>
                    <a:pt x="17"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79" name="Freeform 613">
              <a:extLst>
                <a:ext uri="{FF2B5EF4-FFF2-40B4-BE49-F238E27FC236}">
                  <a16:creationId xmlns:a16="http://schemas.microsoft.com/office/drawing/2014/main" id="{72714E86-D8CC-44C1-A718-1FE81A89BA45}"/>
                </a:ext>
              </a:extLst>
            </p:cNvPr>
            <p:cNvSpPr>
              <a:spLocks/>
            </p:cNvSpPr>
            <p:nvPr/>
          </p:nvSpPr>
          <p:spPr bwMode="auto">
            <a:xfrm>
              <a:off x="1840" y="1154"/>
              <a:ext cx="64" cy="136"/>
            </a:xfrm>
            <a:custGeom>
              <a:avLst/>
              <a:gdLst>
                <a:gd name="T0" fmla="*/ 18 w 75"/>
                <a:gd name="T1" fmla="*/ 1 h 146"/>
                <a:gd name="T2" fmla="*/ 12 w 75"/>
                <a:gd name="T3" fmla="*/ 0 h 146"/>
                <a:gd name="T4" fmla="*/ 10 w 75"/>
                <a:gd name="T5" fmla="*/ 1 h 146"/>
                <a:gd name="T6" fmla="*/ 9 w 75"/>
                <a:gd name="T7" fmla="*/ 6 h 146"/>
                <a:gd name="T8" fmla="*/ 10 w 75"/>
                <a:gd name="T9" fmla="*/ 9 h 146"/>
                <a:gd name="T10" fmla="*/ 12 w 75"/>
                <a:gd name="T11" fmla="*/ 13 h 146"/>
                <a:gd name="T12" fmla="*/ 9 w 75"/>
                <a:gd name="T13" fmla="*/ 18 h 146"/>
                <a:gd name="T14" fmla="*/ 6 w 75"/>
                <a:gd name="T15" fmla="*/ 20 h 146"/>
                <a:gd name="T16" fmla="*/ 3 w 75"/>
                <a:gd name="T17" fmla="*/ 26 h 146"/>
                <a:gd name="T18" fmla="*/ 2 w 75"/>
                <a:gd name="T19" fmla="*/ 36 h 146"/>
                <a:gd name="T20" fmla="*/ 0 w 75"/>
                <a:gd name="T21" fmla="*/ 53 h 146"/>
                <a:gd name="T22" fmla="*/ 0 w 75"/>
                <a:gd name="T23" fmla="*/ 60 h 146"/>
                <a:gd name="T24" fmla="*/ 3 w 75"/>
                <a:gd name="T25" fmla="*/ 72 h 146"/>
                <a:gd name="T26" fmla="*/ 2 w 75"/>
                <a:gd name="T27" fmla="*/ 78 h 146"/>
                <a:gd name="T28" fmla="*/ 9 w 75"/>
                <a:gd name="T29" fmla="*/ 78 h 146"/>
                <a:gd name="T30" fmla="*/ 12 w 75"/>
                <a:gd name="T31" fmla="*/ 81 h 146"/>
                <a:gd name="T32" fmla="*/ 12 w 75"/>
                <a:gd name="T33" fmla="*/ 88 h 146"/>
                <a:gd name="T34" fmla="*/ 13 w 75"/>
                <a:gd name="T35" fmla="*/ 95 h 146"/>
                <a:gd name="T36" fmla="*/ 13 w 75"/>
                <a:gd name="T37" fmla="*/ 99 h 146"/>
                <a:gd name="T38" fmla="*/ 12 w 75"/>
                <a:gd name="T39" fmla="*/ 99 h 146"/>
                <a:gd name="T40" fmla="*/ 9 w 75"/>
                <a:gd name="T41" fmla="*/ 103 h 146"/>
                <a:gd name="T42" fmla="*/ 10 w 75"/>
                <a:gd name="T43" fmla="*/ 116 h 146"/>
                <a:gd name="T44" fmla="*/ 10 w 75"/>
                <a:gd name="T45" fmla="*/ 124 h 146"/>
                <a:gd name="T46" fmla="*/ 12 w 75"/>
                <a:gd name="T47" fmla="*/ 129 h 146"/>
                <a:gd name="T48" fmla="*/ 20 w 75"/>
                <a:gd name="T49" fmla="*/ 133 h 146"/>
                <a:gd name="T50" fmla="*/ 33 w 75"/>
                <a:gd name="T51" fmla="*/ 135 h 146"/>
                <a:gd name="T52" fmla="*/ 38 w 75"/>
                <a:gd name="T53" fmla="*/ 133 h 146"/>
                <a:gd name="T54" fmla="*/ 44 w 75"/>
                <a:gd name="T55" fmla="*/ 130 h 146"/>
                <a:gd name="T56" fmla="*/ 45 w 75"/>
                <a:gd name="T57" fmla="*/ 124 h 146"/>
                <a:gd name="T58" fmla="*/ 49 w 75"/>
                <a:gd name="T59" fmla="*/ 116 h 146"/>
                <a:gd name="T60" fmla="*/ 53 w 75"/>
                <a:gd name="T61" fmla="*/ 108 h 146"/>
                <a:gd name="T62" fmla="*/ 57 w 75"/>
                <a:gd name="T63" fmla="*/ 103 h 146"/>
                <a:gd name="T64" fmla="*/ 61 w 75"/>
                <a:gd name="T65" fmla="*/ 97 h 146"/>
                <a:gd name="T66" fmla="*/ 63 w 75"/>
                <a:gd name="T67" fmla="*/ 77 h 146"/>
                <a:gd name="T68" fmla="*/ 58 w 75"/>
                <a:gd name="T69" fmla="*/ 74 h 146"/>
                <a:gd name="T70" fmla="*/ 55 w 75"/>
                <a:gd name="T71" fmla="*/ 72 h 146"/>
                <a:gd name="T72" fmla="*/ 52 w 75"/>
                <a:gd name="T73" fmla="*/ 73 h 146"/>
                <a:gd name="T74" fmla="*/ 49 w 75"/>
                <a:gd name="T75" fmla="*/ 74 h 146"/>
                <a:gd name="T76" fmla="*/ 45 w 75"/>
                <a:gd name="T77" fmla="*/ 73 h 146"/>
                <a:gd name="T78" fmla="*/ 49 w 75"/>
                <a:gd name="T79" fmla="*/ 69 h 146"/>
                <a:gd name="T80" fmla="*/ 51 w 75"/>
                <a:gd name="T81" fmla="*/ 65 h 146"/>
                <a:gd name="T82" fmla="*/ 52 w 75"/>
                <a:gd name="T83" fmla="*/ 52 h 146"/>
                <a:gd name="T84" fmla="*/ 50 w 75"/>
                <a:gd name="T85" fmla="*/ 44 h 146"/>
                <a:gd name="T86" fmla="*/ 45 w 75"/>
                <a:gd name="T87" fmla="*/ 35 h 146"/>
                <a:gd name="T88" fmla="*/ 40 w 75"/>
                <a:gd name="T89" fmla="*/ 26 h 146"/>
                <a:gd name="T90" fmla="*/ 33 w 75"/>
                <a:gd name="T91" fmla="*/ 19 h 146"/>
                <a:gd name="T92" fmla="*/ 29 w 75"/>
                <a:gd name="T93" fmla="*/ 13 h 146"/>
                <a:gd name="T94" fmla="*/ 24 w 75"/>
                <a:gd name="T95" fmla="*/ 10 h 146"/>
                <a:gd name="T96" fmla="*/ 20 w 75"/>
                <a:gd name="T97" fmla="*/ 7 h 146"/>
                <a:gd name="T98" fmla="*/ 17 w 75"/>
                <a:gd name="T99" fmla="*/ 5 h 146"/>
                <a:gd name="T100" fmla="*/ 18 w 75"/>
                <a:gd name="T101" fmla="*/ 1 h 1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146"/>
                <a:gd name="T155" fmla="*/ 75 w 75"/>
                <a:gd name="T156" fmla="*/ 146 h 1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146">
                  <a:moveTo>
                    <a:pt x="21" y="1"/>
                  </a:moveTo>
                  <a:lnTo>
                    <a:pt x="14" y="0"/>
                  </a:lnTo>
                  <a:lnTo>
                    <a:pt x="12" y="1"/>
                  </a:lnTo>
                  <a:lnTo>
                    <a:pt x="10" y="6"/>
                  </a:lnTo>
                  <a:lnTo>
                    <a:pt x="12" y="10"/>
                  </a:lnTo>
                  <a:lnTo>
                    <a:pt x="14" y="14"/>
                  </a:lnTo>
                  <a:lnTo>
                    <a:pt x="11" y="19"/>
                  </a:lnTo>
                  <a:lnTo>
                    <a:pt x="7" y="22"/>
                  </a:lnTo>
                  <a:lnTo>
                    <a:pt x="3" y="28"/>
                  </a:lnTo>
                  <a:lnTo>
                    <a:pt x="2" y="39"/>
                  </a:lnTo>
                  <a:lnTo>
                    <a:pt x="0" y="57"/>
                  </a:lnTo>
                  <a:lnTo>
                    <a:pt x="0" y="64"/>
                  </a:lnTo>
                  <a:lnTo>
                    <a:pt x="4" y="77"/>
                  </a:lnTo>
                  <a:lnTo>
                    <a:pt x="2" y="84"/>
                  </a:lnTo>
                  <a:lnTo>
                    <a:pt x="10" y="84"/>
                  </a:lnTo>
                  <a:lnTo>
                    <a:pt x="14" y="87"/>
                  </a:lnTo>
                  <a:lnTo>
                    <a:pt x="14" y="95"/>
                  </a:lnTo>
                  <a:lnTo>
                    <a:pt x="15" y="102"/>
                  </a:lnTo>
                  <a:lnTo>
                    <a:pt x="15" y="106"/>
                  </a:lnTo>
                  <a:lnTo>
                    <a:pt x="14" y="106"/>
                  </a:lnTo>
                  <a:lnTo>
                    <a:pt x="11" y="111"/>
                  </a:lnTo>
                  <a:lnTo>
                    <a:pt x="12" y="125"/>
                  </a:lnTo>
                  <a:lnTo>
                    <a:pt x="12" y="133"/>
                  </a:lnTo>
                  <a:lnTo>
                    <a:pt x="14" y="139"/>
                  </a:lnTo>
                  <a:lnTo>
                    <a:pt x="23" y="143"/>
                  </a:lnTo>
                  <a:lnTo>
                    <a:pt x="39" y="145"/>
                  </a:lnTo>
                  <a:lnTo>
                    <a:pt x="45" y="143"/>
                  </a:lnTo>
                  <a:lnTo>
                    <a:pt x="51" y="140"/>
                  </a:lnTo>
                  <a:lnTo>
                    <a:pt x="53" y="133"/>
                  </a:lnTo>
                  <a:lnTo>
                    <a:pt x="58" y="124"/>
                  </a:lnTo>
                  <a:lnTo>
                    <a:pt x="62" y="116"/>
                  </a:lnTo>
                  <a:lnTo>
                    <a:pt x="67" y="111"/>
                  </a:lnTo>
                  <a:lnTo>
                    <a:pt x="72" y="104"/>
                  </a:lnTo>
                  <a:lnTo>
                    <a:pt x="74" y="83"/>
                  </a:lnTo>
                  <a:lnTo>
                    <a:pt x="68" y="79"/>
                  </a:lnTo>
                  <a:lnTo>
                    <a:pt x="65" y="77"/>
                  </a:lnTo>
                  <a:lnTo>
                    <a:pt x="61" y="78"/>
                  </a:lnTo>
                  <a:lnTo>
                    <a:pt x="57" y="79"/>
                  </a:lnTo>
                  <a:lnTo>
                    <a:pt x="53" y="78"/>
                  </a:lnTo>
                  <a:lnTo>
                    <a:pt x="58" y="74"/>
                  </a:lnTo>
                  <a:lnTo>
                    <a:pt x="60" y="70"/>
                  </a:lnTo>
                  <a:lnTo>
                    <a:pt x="61" y="56"/>
                  </a:lnTo>
                  <a:lnTo>
                    <a:pt x="59" y="47"/>
                  </a:lnTo>
                  <a:lnTo>
                    <a:pt x="53" y="38"/>
                  </a:lnTo>
                  <a:lnTo>
                    <a:pt x="47" y="28"/>
                  </a:lnTo>
                  <a:lnTo>
                    <a:pt x="39" y="20"/>
                  </a:lnTo>
                  <a:lnTo>
                    <a:pt x="34" y="14"/>
                  </a:lnTo>
                  <a:lnTo>
                    <a:pt x="28" y="11"/>
                  </a:lnTo>
                  <a:lnTo>
                    <a:pt x="23" y="7"/>
                  </a:lnTo>
                  <a:lnTo>
                    <a:pt x="20" y="5"/>
                  </a:lnTo>
                  <a:lnTo>
                    <a:pt x="21"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80" name="Freeform 614">
              <a:extLst>
                <a:ext uri="{FF2B5EF4-FFF2-40B4-BE49-F238E27FC236}">
                  <a16:creationId xmlns:a16="http://schemas.microsoft.com/office/drawing/2014/main" id="{EAC14EAF-0927-4D58-A921-991CDD537FA3}"/>
                </a:ext>
              </a:extLst>
            </p:cNvPr>
            <p:cNvSpPr>
              <a:spLocks/>
            </p:cNvSpPr>
            <p:nvPr/>
          </p:nvSpPr>
          <p:spPr bwMode="auto">
            <a:xfrm>
              <a:off x="1621" y="1537"/>
              <a:ext cx="47" cy="43"/>
            </a:xfrm>
            <a:custGeom>
              <a:avLst/>
              <a:gdLst>
                <a:gd name="T0" fmla="*/ 21 w 55"/>
                <a:gd name="T1" fmla="*/ 15 h 46"/>
                <a:gd name="T2" fmla="*/ 14 w 55"/>
                <a:gd name="T3" fmla="*/ 17 h 46"/>
                <a:gd name="T4" fmla="*/ 9 w 55"/>
                <a:gd name="T5" fmla="*/ 19 h 46"/>
                <a:gd name="T6" fmla="*/ 9 w 55"/>
                <a:gd name="T7" fmla="*/ 22 h 46"/>
                <a:gd name="T8" fmla="*/ 2 w 55"/>
                <a:gd name="T9" fmla="*/ 22 h 46"/>
                <a:gd name="T10" fmla="*/ 1 w 55"/>
                <a:gd name="T11" fmla="*/ 26 h 46"/>
                <a:gd name="T12" fmla="*/ 0 w 55"/>
                <a:gd name="T13" fmla="*/ 34 h 46"/>
                <a:gd name="T14" fmla="*/ 4 w 55"/>
                <a:gd name="T15" fmla="*/ 37 h 46"/>
                <a:gd name="T16" fmla="*/ 12 w 55"/>
                <a:gd name="T17" fmla="*/ 39 h 46"/>
                <a:gd name="T18" fmla="*/ 21 w 55"/>
                <a:gd name="T19" fmla="*/ 42 h 46"/>
                <a:gd name="T20" fmla="*/ 32 w 55"/>
                <a:gd name="T21" fmla="*/ 39 h 46"/>
                <a:gd name="T22" fmla="*/ 41 w 55"/>
                <a:gd name="T23" fmla="*/ 39 h 46"/>
                <a:gd name="T24" fmla="*/ 46 w 55"/>
                <a:gd name="T25" fmla="*/ 42 h 46"/>
                <a:gd name="T26" fmla="*/ 44 w 55"/>
                <a:gd name="T27" fmla="*/ 32 h 46"/>
                <a:gd name="T28" fmla="*/ 38 w 55"/>
                <a:gd name="T29" fmla="*/ 21 h 46"/>
                <a:gd name="T30" fmla="*/ 34 w 55"/>
                <a:gd name="T31" fmla="*/ 8 h 46"/>
                <a:gd name="T32" fmla="*/ 31 w 55"/>
                <a:gd name="T33" fmla="*/ 1 h 46"/>
                <a:gd name="T34" fmla="*/ 27 w 55"/>
                <a:gd name="T35" fmla="*/ 0 h 46"/>
                <a:gd name="T36" fmla="*/ 25 w 55"/>
                <a:gd name="T37" fmla="*/ 1 h 46"/>
                <a:gd name="T38" fmla="*/ 21 w 55"/>
                <a:gd name="T39" fmla="*/ 15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
                <a:gd name="T61" fmla="*/ 0 h 46"/>
                <a:gd name="T62" fmla="*/ 55 w 5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 h="46">
                  <a:moveTo>
                    <a:pt x="25" y="16"/>
                  </a:moveTo>
                  <a:lnTo>
                    <a:pt x="16" y="18"/>
                  </a:lnTo>
                  <a:lnTo>
                    <a:pt x="11" y="20"/>
                  </a:lnTo>
                  <a:lnTo>
                    <a:pt x="10" y="24"/>
                  </a:lnTo>
                  <a:lnTo>
                    <a:pt x="2" y="24"/>
                  </a:lnTo>
                  <a:lnTo>
                    <a:pt x="1" y="28"/>
                  </a:lnTo>
                  <a:lnTo>
                    <a:pt x="0" y="36"/>
                  </a:lnTo>
                  <a:lnTo>
                    <a:pt x="5" y="40"/>
                  </a:lnTo>
                  <a:lnTo>
                    <a:pt x="14" y="42"/>
                  </a:lnTo>
                  <a:lnTo>
                    <a:pt x="25" y="45"/>
                  </a:lnTo>
                  <a:lnTo>
                    <a:pt x="38" y="42"/>
                  </a:lnTo>
                  <a:lnTo>
                    <a:pt x="48" y="42"/>
                  </a:lnTo>
                  <a:lnTo>
                    <a:pt x="54" y="45"/>
                  </a:lnTo>
                  <a:lnTo>
                    <a:pt x="51" y="34"/>
                  </a:lnTo>
                  <a:lnTo>
                    <a:pt x="45" y="22"/>
                  </a:lnTo>
                  <a:lnTo>
                    <a:pt x="40" y="9"/>
                  </a:lnTo>
                  <a:lnTo>
                    <a:pt x="36" y="1"/>
                  </a:lnTo>
                  <a:lnTo>
                    <a:pt x="32" y="0"/>
                  </a:lnTo>
                  <a:lnTo>
                    <a:pt x="29" y="1"/>
                  </a:lnTo>
                  <a:lnTo>
                    <a:pt x="25" y="1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81" name="Freeform 615">
              <a:extLst>
                <a:ext uri="{FF2B5EF4-FFF2-40B4-BE49-F238E27FC236}">
                  <a16:creationId xmlns:a16="http://schemas.microsoft.com/office/drawing/2014/main" id="{C6E0D374-FFBA-4D8C-8BCB-52B6D0902AA7}"/>
                </a:ext>
              </a:extLst>
            </p:cNvPr>
            <p:cNvSpPr>
              <a:spLocks/>
            </p:cNvSpPr>
            <p:nvPr/>
          </p:nvSpPr>
          <p:spPr bwMode="auto">
            <a:xfrm>
              <a:off x="1649" y="1169"/>
              <a:ext cx="30" cy="20"/>
            </a:xfrm>
            <a:custGeom>
              <a:avLst/>
              <a:gdLst>
                <a:gd name="T0" fmla="*/ 14 w 35"/>
                <a:gd name="T1" fmla="*/ 3 h 21"/>
                <a:gd name="T2" fmla="*/ 9 w 35"/>
                <a:gd name="T3" fmla="*/ 0 h 21"/>
                <a:gd name="T4" fmla="*/ 3 w 35"/>
                <a:gd name="T5" fmla="*/ 0 h 21"/>
                <a:gd name="T6" fmla="*/ 0 w 35"/>
                <a:gd name="T7" fmla="*/ 4 h 21"/>
                <a:gd name="T8" fmla="*/ 2 w 35"/>
                <a:gd name="T9" fmla="*/ 8 h 21"/>
                <a:gd name="T10" fmla="*/ 3 w 35"/>
                <a:gd name="T11" fmla="*/ 11 h 21"/>
                <a:gd name="T12" fmla="*/ 10 w 35"/>
                <a:gd name="T13" fmla="*/ 14 h 21"/>
                <a:gd name="T14" fmla="*/ 22 w 35"/>
                <a:gd name="T15" fmla="*/ 19 h 21"/>
                <a:gd name="T16" fmla="*/ 29 w 35"/>
                <a:gd name="T17" fmla="*/ 19 h 21"/>
                <a:gd name="T18" fmla="*/ 29 w 35"/>
                <a:gd name="T19" fmla="*/ 14 h 21"/>
                <a:gd name="T20" fmla="*/ 24 w 35"/>
                <a:gd name="T21" fmla="*/ 8 h 21"/>
                <a:gd name="T22" fmla="*/ 18 w 35"/>
                <a:gd name="T23" fmla="*/ 5 h 21"/>
                <a:gd name="T24" fmla="*/ 14 w 35"/>
                <a:gd name="T25" fmla="*/ 3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1"/>
                <a:gd name="T41" fmla="*/ 35 w 3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1">
                  <a:moveTo>
                    <a:pt x="16" y="3"/>
                  </a:moveTo>
                  <a:lnTo>
                    <a:pt x="10" y="0"/>
                  </a:lnTo>
                  <a:lnTo>
                    <a:pt x="4" y="0"/>
                  </a:lnTo>
                  <a:lnTo>
                    <a:pt x="0" y="4"/>
                  </a:lnTo>
                  <a:lnTo>
                    <a:pt x="2" y="8"/>
                  </a:lnTo>
                  <a:lnTo>
                    <a:pt x="4" y="12"/>
                  </a:lnTo>
                  <a:lnTo>
                    <a:pt x="12" y="15"/>
                  </a:lnTo>
                  <a:lnTo>
                    <a:pt x="26" y="20"/>
                  </a:lnTo>
                  <a:lnTo>
                    <a:pt x="34" y="20"/>
                  </a:lnTo>
                  <a:lnTo>
                    <a:pt x="34" y="15"/>
                  </a:lnTo>
                  <a:lnTo>
                    <a:pt x="28" y="8"/>
                  </a:lnTo>
                  <a:lnTo>
                    <a:pt x="21" y="5"/>
                  </a:lnTo>
                  <a:lnTo>
                    <a:pt x="16" y="3"/>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82" name="Freeform 616">
              <a:extLst>
                <a:ext uri="{FF2B5EF4-FFF2-40B4-BE49-F238E27FC236}">
                  <a16:creationId xmlns:a16="http://schemas.microsoft.com/office/drawing/2014/main" id="{B963A5C2-384D-4420-A45B-32161744447F}"/>
                </a:ext>
              </a:extLst>
            </p:cNvPr>
            <p:cNvSpPr>
              <a:spLocks/>
            </p:cNvSpPr>
            <p:nvPr/>
          </p:nvSpPr>
          <p:spPr bwMode="auto">
            <a:xfrm>
              <a:off x="1613" y="1233"/>
              <a:ext cx="18" cy="18"/>
            </a:xfrm>
            <a:custGeom>
              <a:avLst/>
              <a:gdLst>
                <a:gd name="T0" fmla="*/ 8 w 20"/>
                <a:gd name="T1" fmla="*/ 17 h 19"/>
                <a:gd name="T2" fmla="*/ 14 w 20"/>
                <a:gd name="T3" fmla="*/ 14 h 19"/>
                <a:gd name="T4" fmla="*/ 17 w 20"/>
                <a:gd name="T5" fmla="*/ 9 h 19"/>
                <a:gd name="T6" fmla="*/ 14 w 20"/>
                <a:gd name="T7" fmla="*/ 3 h 19"/>
                <a:gd name="T8" fmla="*/ 8 w 20"/>
                <a:gd name="T9" fmla="*/ 0 h 19"/>
                <a:gd name="T10" fmla="*/ 2 w 20"/>
                <a:gd name="T11" fmla="*/ 3 h 19"/>
                <a:gd name="T12" fmla="*/ 0 w 20"/>
                <a:gd name="T13" fmla="*/ 9 h 19"/>
                <a:gd name="T14" fmla="*/ 2 w 20"/>
                <a:gd name="T15" fmla="*/ 14 h 19"/>
                <a:gd name="T16" fmla="*/ 8 w 20"/>
                <a:gd name="T17" fmla="*/ 1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9" y="18"/>
                  </a:moveTo>
                  <a:lnTo>
                    <a:pt x="16" y="15"/>
                  </a:lnTo>
                  <a:lnTo>
                    <a:pt x="19" y="9"/>
                  </a:lnTo>
                  <a:lnTo>
                    <a:pt x="16" y="3"/>
                  </a:lnTo>
                  <a:lnTo>
                    <a:pt x="9" y="0"/>
                  </a:lnTo>
                  <a:lnTo>
                    <a:pt x="2" y="3"/>
                  </a:lnTo>
                  <a:lnTo>
                    <a:pt x="0" y="9"/>
                  </a:lnTo>
                  <a:lnTo>
                    <a:pt x="2" y="15"/>
                  </a:lnTo>
                  <a:lnTo>
                    <a:pt x="9"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83" name="Freeform 617">
              <a:extLst>
                <a:ext uri="{FF2B5EF4-FFF2-40B4-BE49-F238E27FC236}">
                  <a16:creationId xmlns:a16="http://schemas.microsoft.com/office/drawing/2014/main" id="{77FB1FC0-840B-4142-AAB5-830CFF26FBD3}"/>
                </a:ext>
              </a:extLst>
            </p:cNvPr>
            <p:cNvSpPr>
              <a:spLocks/>
            </p:cNvSpPr>
            <p:nvPr/>
          </p:nvSpPr>
          <p:spPr bwMode="auto">
            <a:xfrm>
              <a:off x="1639" y="1242"/>
              <a:ext cx="18" cy="18"/>
            </a:xfrm>
            <a:custGeom>
              <a:avLst/>
              <a:gdLst>
                <a:gd name="T0" fmla="*/ 7 w 21"/>
                <a:gd name="T1" fmla="*/ 17 h 19"/>
                <a:gd name="T2" fmla="*/ 13 w 21"/>
                <a:gd name="T3" fmla="*/ 14 h 19"/>
                <a:gd name="T4" fmla="*/ 17 w 21"/>
                <a:gd name="T5" fmla="*/ 9 h 19"/>
                <a:gd name="T6" fmla="*/ 13 w 21"/>
                <a:gd name="T7" fmla="*/ 3 h 19"/>
                <a:gd name="T8" fmla="*/ 7 w 21"/>
                <a:gd name="T9" fmla="*/ 0 h 19"/>
                <a:gd name="T10" fmla="*/ 3 w 21"/>
                <a:gd name="T11" fmla="*/ 3 h 19"/>
                <a:gd name="T12" fmla="*/ 0 w 21"/>
                <a:gd name="T13" fmla="*/ 9 h 19"/>
                <a:gd name="T14" fmla="*/ 3 w 21"/>
                <a:gd name="T15" fmla="*/ 14 h 19"/>
                <a:gd name="T16" fmla="*/ 7 w 21"/>
                <a:gd name="T17" fmla="*/ 1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8" y="18"/>
                  </a:moveTo>
                  <a:lnTo>
                    <a:pt x="15" y="15"/>
                  </a:lnTo>
                  <a:lnTo>
                    <a:pt x="20" y="9"/>
                  </a:lnTo>
                  <a:lnTo>
                    <a:pt x="15" y="3"/>
                  </a:lnTo>
                  <a:lnTo>
                    <a:pt x="8" y="0"/>
                  </a:lnTo>
                  <a:lnTo>
                    <a:pt x="3" y="3"/>
                  </a:lnTo>
                  <a:lnTo>
                    <a:pt x="0" y="9"/>
                  </a:lnTo>
                  <a:lnTo>
                    <a:pt x="3" y="15"/>
                  </a:lnTo>
                  <a:lnTo>
                    <a:pt x="8"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84" name="Freeform 618">
              <a:extLst>
                <a:ext uri="{FF2B5EF4-FFF2-40B4-BE49-F238E27FC236}">
                  <a16:creationId xmlns:a16="http://schemas.microsoft.com/office/drawing/2014/main" id="{20227ACD-1B37-4724-8DCF-0BCBD36E7796}"/>
                </a:ext>
              </a:extLst>
            </p:cNvPr>
            <p:cNvSpPr>
              <a:spLocks/>
            </p:cNvSpPr>
            <p:nvPr/>
          </p:nvSpPr>
          <p:spPr bwMode="auto">
            <a:xfrm>
              <a:off x="1663" y="1195"/>
              <a:ext cx="18" cy="18"/>
            </a:xfrm>
            <a:custGeom>
              <a:avLst/>
              <a:gdLst>
                <a:gd name="T0" fmla="*/ 9 w 21"/>
                <a:gd name="T1" fmla="*/ 17 h 19"/>
                <a:gd name="T2" fmla="*/ 17 w 21"/>
                <a:gd name="T3" fmla="*/ 10 h 19"/>
                <a:gd name="T4" fmla="*/ 13 w 21"/>
                <a:gd name="T5" fmla="*/ 4 h 19"/>
                <a:gd name="T6" fmla="*/ 9 w 21"/>
                <a:gd name="T7" fmla="*/ 0 h 19"/>
                <a:gd name="T8" fmla="*/ 1 w 21"/>
                <a:gd name="T9" fmla="*/ 4 h 19"/>
                <a:gd name="T10" fmla="*/ 0 w 21"/>
                <a:gd name="T11" fmla="*/ 10 h 19"/>
                <a:gd name="T12" fmla="*/ 1 w 21"/>
                <a:gd name="T13" fmla="*/ 14 h 19"/>
                <a:gd name="T14" fmla="*/ 9 w 21"/>
                <a:gd name="T15" fmla="*/ 17 h 1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9"/>
                <a:gd name="T26" fmla="*/ 21 w 2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9">
                  <a:moveTo>
                    <a:pt x="10" y="18"/>
                  </a:moveTo>
                  <a:lnTo>
                    <a:pt x="20" y="11"/>
                  </a:lnTo>
                  <a:lnTo>
                    <a:pt x="15" y="4"/>
                  </a:lnTo>
                  <a:lnTo>
                    <a:pt x="10" y="0"/>
                  </a:lnTo>
                  <a:lnTo>
                    <a:pt x="1" y="4"/>
                  </a:lnTo>
                  <a:lnTo>
                    <a:pt x="0" y="11"/>
                  </a:lnTo>
                  <a:lnTo>
                    <a:pt x="1" y="15"/>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85" name="Freeform 619">
              <a:extLst>
                <a:ext uri="{FF2B5EF4-FFF2-40B4-BE49-F238E27FC236}">
                  <a16:creationId xmlns:a16="http://schemas.microsoft.com/office/drawing/2014/main" id="{F50EEBBB-56CB-4C1E-9871-2941314CFE09}"/>
                </a:ext>
              </a:extLst>
            </p:cNvPr>
            <p:cNvSpPr>
              <a:spLocks/>
            </p:cNvSpPr>
            <p:nvPr/>
          </p:nvSpPr>
          <p:spPr bwMode="auto">
            <a:xfrm>
              <a:off x="1527" y="1258"/>
              <a:ext cx="18" cy="18"/>
            </a:xfrm>
            <a:custGeom>
              <a:avLst/>
              <a:gdLst>
                <a:gd name="T0" fmla="*/ 8 w 21"/>
                <a:gd name="T1" fmla="*/ 0 h 19"/>
                <a:gd name="T2" fmla="*/ 15 w 21"/>
                <a:gd name="T3" fmla="*/ 2 h 19"/>
                <a:gd name="T4" fmla="*/ 17 w 21"/>
                <a:gd name="T5" fmla="*/ 7 h 19"/>
                <a:gd name="T6" fmla="*/ 15 w 21"/>
                <a:gd name="T7" fmla="*/ 14 h 19"/>
                <a:gd name="T8" fmla="*/ 8 w 21"/>
                <a:gd name="T9" fmla="*/ 17 h 19"/>
                <a:gd name="T10" fmla="*/ 2 w 21"/>
                <a:gd name="T11" fmla="*/ 14 h 19"/>
                <a:gd name="T12" fmla="*/ 0 w 21"/>
                <a:gd name="T13" fmla="*/ 7 h 19"/>
                <a:gd name="T14" fmla="*/ 2 w 21"/>
                <a:gd name="T15" fmla="*/ 2 h 19"/>
                <a:gd name="T16" fmla="*/ 8 w 2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9" y="0"/>
                  </a:moveTo>
                  <a:lnTo>
                    <a:pt x="17" y="2"/>
                  </a:lnTo>
                  <a:lnTo>
                    <a:pt x="20" y="7"/>
                  </a:lnTo>
                  <a:lnTo>
                    <a:pt x="17" y="15"/>
                  </a:lnTo>
                  <a:lnTo>
                    <a:pt x="9" y="18"/>
                  </a:lnTo>
                  <a:lnTo>
                    <a:pt x="2" y="15"/>
                  </a:lnTo>
                  <a:lnTo>
                    <a:pt x="0" y="7"/>
                  </a:lnTo>
                  <a:lnTo>
                    <a:pt x="2" y="2"/>
                  </a:lnTo>
                  <a:lnTo>
                    <a:pt x="9"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86" name="Freeform 620">
              <a:extLst>
                <a:ext uri="{FF2B5EF4-FFF2-40B4-BE49-F238E27FC236}">
                  <a16:creationId xmlns:a16="http://schemas.microsoft.com/office/drawing/2014/main" id="{1F3E1082-97CD-45AC-AAEF-B630FBF1D854}"/>
                </a:ext>
              </a:extLst>
            </p:cNvPr>
            <p:cNvSpPr>
              <a:spLocks/>
            </p:cNvSpPr>
            <p:nvPr/>
          </p:nvSpPr>
          <p:spPr bwMode="auto">
            <a:xfrm>
              <a:off x="1853" y="1387"/>
              <a:ext cx="55" cy="43"/>
            </a:xfrm>
            <a:custGeom>
              <a:avLst/>
              <a:gdLst>
                <a:gd name="T0" fmla="*/ 13 w 64"/>
                <a:gd name="T1" fmla="*/ 2 h 46"/>
                <a:gd name="T2" fmla="*/ 6 w 64"/>
                <a:gd name="T3" fmla="*/ 2 h 46"/>
                <a:gd name="T4" fmla="*/ 2 w 64"/>
                <a:gd name="T5" fmla="*/ 4 h 46"/>
                <a:gd name="T6" fmla="*/ 0 w 64"/>
                <a:gd name="T7" fmla="*/ 12 h 46"/>
                <a:gd name="T8" fmla="*/ 0 w 64"/>
                <a:gd name="T9" fmla="*/ 23 h 46"/>
                <a:gd name="T10" fmla="*/ 3 w 64"/>
                <a:gd name="T11" fmla="*/ 32 h 46"/>
                <a:gd name="T12" fmla="*/ 10 w 64"/>
                <a:gd name="T13" fmla="*/ 36 h 46"/>
                <a:gd name="T14" fmla="*/ 14 w 64"/>
                <a:gd name="T15" fmla="*/ 39 h 46"/>
                <a:gd name="T16" fmla="*/ 17 w 64"/>
                <a:gd name="T17" fmla="*/ 42 h 46"/>
                <a:gd name="T18" fmla="*/ 22 w 64"/>
                <a:gd name="T19" fmla="*/ 39 h 46"/>
                <a:gd name="T20" fmla="*/ 52 w 64"/>
                <a:gd name="T21" fmla="*/ 37 h 46"/>
                <a:gd name="T22" fmla="*/ 54 w 64"/>
                <a:gd name="T23" fmla="*/ 34 h 46"/>
                <a:gd name="T24" fmla="*/ 48 w 64"/>
                <a:gd name="T25" fmla="*/ 8 h 46"/>
                <a:gd name="T26" fmla="*/ 47 w 64"/>
                <a:gd name="T27" fmla="*/ 4 h 46"/>
                <a:gd name="T28" fmla="*/ 43 w 64"/>
                <a:gd name="T29" fmla="*/ 1 h 46"/>
                <a:gd name="T30" fmla="*/ 36 w 64"/>
                <a:gd name="T31" fmla="*/ 0 h 46"/>
                <a:gd name="T32" fmla="*/ 28 w 64"/>
                <a:gd name="T33" fmla="*/ 2 h 46"/>
                <a:gd name="T34" fmla="*/ 13 w 64"/>
                <a:gd name="T35" fmla="*/ 2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46"/>
                <a:gd name="T56" fmla="*/ 64 w 64"/>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46">
                  <a:moveTo>
                    <a:pt x="15" y="2"/>
                  </a:moveTo>
                  <a:lnTo>
                    <a:pt x="7" y="2"/>
                  </a:lnTo>
                  <a:lnTo>
                    <a:pt x="2" y="4"/>
                  </a:lnTo>
                  <a:lnTo>
                    <a:pt x="0" y="13"/>
                  </a:lnTo>
                  <a:lnTo>
                    <a:pt x="0" y="25"/>
                  </a:lnTo>
                  <a:lnTo>
                    <a:pt x="3" y="34"/>
                  </a:lnTo>
                  <a:lnTo>
                    <a:pt x="12" y="39"/>
                  </a:lnTo>
                  <a:lnTo>
                    <a:pt x="16" y="42"/>
                  </a:lnTo>
                  <a:lnTo>
                    <a:pt x="20" y="45"/>
                  </a:lnTo>
                  <a:lnTo>
                    <a:pt x="26" y="42"/>
                  </a:lnTo>
                  <a:lnTo>
                    <a:pt x="60" y="40"/>
                  </a:lnTo>
                  <a:lnTo>
                    <a:pt x="63" y="36"/>
                  </a:lnTo>
                  <a:lnTo>
                    <a:pt x="56" y="9"/>
                  </a:lnTo>
                  <a:lnTo>
                    <a:pt x="55" y="4"/>
                  </a:lnTo>
                  <a:lnTo>
                    <a:pt x="50" y="1"/>
                  </a:lnTo>
                  <a:lnTo>
                    <a:pt x="42" y="0"/>
                  </a:lnTo>
                  <a:lnTo>
                    <a:pt x="33" y="2"/>
                  </a:lnTo>
                  <a:lnTo>
                    <a:pt x="15" y="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87" name="Freeform 621">
              <a:extLst>
                <a:ext uri="{FF2B5EF4-FFF2-40B4-BE49-F238E27FC236}">
                  <a16:creationId xmlns:a16="http://schemas.microsoft.com/office/drawing/2014/main" id="{3B925CB2-3921-49CB-8929-0D5354997782}"/>
                </a:ext>
              </a:extLst>
            </p:cNvPr>
            <p:cNvSpPr>
              <a:spLocks/>
            </p:cNvSpPr>
            <p:nvPr/>
          </p:nvSpPr>
          <p:spPr bwMode="auto">
            <a:xfrm>
              <a:off x="1892" y="1577"/>
              <a:ext cx="23" cy="30"/>
            </a:xfrm>
            <a:custGeom>
              <a:avLst/>
              <a:gdLst>
                <a:gd name="T0" fmla="*/ 9 w 27"/>
                <a:gd name="T1" fmla="*/ 1 h 33"/>
                <a:gd name="T2" fmla="*/ 8 w 27"/>
                <a:gd name="T3" fmla="*/ 0 h 33"/>
                <a:gd name="T4" fmla="*/ 4 w 27"/>
                <a:gd name="T5" fmla="*/ 1 h 33"/>
                <a:gd name="T6" fmla="*/ 1 w 27"/>
                <a:gd name="T7" fmla="*/ 5 h 33"/>
                <a:gd name="T8" fmla="*/ 0 w 27"/>
                <a:gd name="T9" fmla="*/ 14 h 33"/>
                <a:gd name="T10" fmla="*/ 0 w 27"/>
                <a:gd name="T11" fmla="*/ 20 h 33"/>
                <a:gd name="T12" fmla="*/ 2 w 27"/>
                <a:gd name="T13" fmla="*/ 25 h 33"/>
                <a:gd name="T14" fmla="*/ 5 w 27"/>
                <a:gd name="T15" fmla="*/ 27 h 33"/>
                <a:gd name="T16" fmla="*/ 14 w 27"/>
                <a:gd name="T17" fmla="*/ 29 h 33"/>
                <a:gd name="T18" fmla="*/ 19 w 27"/>
                <a:gd name="T19" fmla="*/ 26 h 33"/>
                <a:gd name="T20" fmla="*/ 22 w 27"/>
                <a:gd name="T21" fmla="*/ 23 h 33"/>
                <a:gd name="T22" fmla="*/ 22 w 27"/>
                <a:gd name="T23" fmla="*/ 11 h 33"/>
                <a:gd name="T24" fmla="*/ 19 w 27"/>
                <a:gd name="T25" fmla="*/ 3 h 33"/>
                <a:gd name="T26" fmla="*/ 14 w 27"/>
                <a:gd name="T27" fmla="*/ 1 h 33"/>
                <a:gd name="T28" fmla="*/ 9 w 27"/>
                <a:gd name="T29" fmla="*/ 1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3"/>
                <a:gd name="T47" fmla="*/ 27 w 27"/>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3">
                  <a:moveTo>
                    <a:pt x="10" y="1"/>
                  </a:moveTo>
                  <a:lnTo>
                    <a:pt x="9" y="0"/>
                  </a:lnTo>
                  <a:lnTo>
                    <a:pt x="5" y="1"/>
                  </a:lnTo>
                  <a:lnTo>
                    <a:pt x="1" y="5"/>
                  </a:lnTo>
                  <a:lnTo>
                    <a:pt x="0" y="15"/>
                  </a:lnTo>
                  <a:lnTo>
                    <a:pt x="0" y="22"/>
                  </a:lnTo>
                  <a:lnTo>
                    <a:pt x="2" y="27"/>
                  </a:lnTo>
                  <a:lnTo>
                    <a:pt x="6" y="30"/>
                  </a:lnTo>
                  <a:lnTo>
                    <a:pt x="16" y="32"/>
                  </a:lnTo>
                  <a:lnTo>
                    <a:pt x="22" y="29"/>
                  </a:lnTo>
                  <a:lnTo>
                    <a:pt x="26" y="25"/>
                  </a:lnTo>
                  <a:lnTo>
                    <a:pt x="26" y="12"/>
                  </a:lnTo>
                  <a:lnTo>
                    <a:pt x="22" y="3"/>
                  </a:lnTo>
                  <a:lnTo>
                    <a:pt x="17" y="1"/>
                  </a:lnTo>
                  <a:lnTo>
                    <a:pt x="10"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88" name="Freeform 622">
              <a:extLst>
                <a:ext uri="{FF2B5EF4-FFF2-40B4-BE49-F238E27FC236}">
                  <a16:creationId xmlns:a16="http://schemas.microsoft.com/office/drawing/2014/main" id="{4D4870AB-8952-43AF-8FD5-DE905E4E35EE}"/>
                </a:ext>
              </a:extLst>
            </p:cNvPr>
            <p:cNvSpPr>
              <a:spLocks/>
            </p:cNvSpPr>
            <p:nvPr/>
          </p:nvSpPr>
          <p:spPr bwMode="auto">
            <a:xfrm>
              <a:off x="1819" y="1740"/>
              <a:ext cx="27" cy="18"/>
            </a:xfrm>
            <a:custGeom>
              <a:avLst/>
              <a:gdLst>
                <a:gd name="T0" fmla="*/ 11 w 31"/>
                <a:gd name="T1" fmla="*/ 17 h 19"/>
                <a:gd name="T2" fmla="*/ 26 w 31"/>
                <a:gd name="T3" fmla="*/ 9 h 19"/>
                <a:gd name="T4" fmla="*/ 21 w 31"/>
                <a:gd name="T5" fmla="*/ 3 h 19"/>
                <a:gd name="T6" fmla="*/ 11 w 31"/>
                <a:gd name="T7" fmla="*/ 0 h 19"/>
                <a:gd name="T8" fmla="*/ 3 w 31"/>
                <a:gd name="T9" fmla="*/ 3 h 19"/>
                <a:gd name="T10" fmla="*/ 0 w 31"/>
                <a:gd name="T11" fmla="*/ 9 h 19"/>
                <a:gd name="T12" fmla="*/ 3 w 31"/>
                <a:gd name="T13" fmla="*/ 14 h 19"/>
                <a:gd name="T14" fmla="*/ 11 w 31"/>
                <a:gd name="T15" fmla="*/ 17 h 19"/>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9"/>
                <a:gd name="T26" fmla="*/ 31 w 3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9">
                  <a:moveTo>
                    <a:pt x="13" y="18"/>
                  </a:moveTo>
                  <a:lnTo>
                    <a:pt x="30" y="9"/>
                  </a:lnTo>
                  <a:lnTo>
                    <a:pt x="24" y="3"/>
                  </a:lnTo>
                  <a:lnTo>
                    <a:pt x="13" y="0"/>
                  </a:lnTo>
                  <a:lnTo>
                    <a:pt x="3" y="3"/>
                  </a:lnTo>
                  <a:lnTo>
                    <a:pt x="0" y="9"/>
                  </a:lnTo>
                  <a:lnTo>
                    <a:pt x="3" y="15"/>
                  </a:lnTo>
                  <a:lnTo>
                    <a:pt x="13"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89" name="Freeform 623">
              <a:extLst>
                <a:ext uri="{FF2B5EF4-FFF2-40B4-BE49-F238E27FC236}">
                  <a16:creationId xmlns:a16="http://schemas.microsoft.com/office/drawing/2014/main" id="{A63D6707-72FA-4E9D-9C4A-2ED689C99696}"/>
                </a:ext>
              </a:extLst>
            </p:cNvPr>
            <p:cNvSpPr>
              <a:spLocks/>
            </p:cNvSpPr>
            <p:nvPr/>
          </p:nvSpPr>
          <p:spPr bwMode="auto">
            <a:xfrm>
              <a:off x="1854" y="1759"/>
              <a:ext cx="18" cy="25"/>
            </a:xfrm>
            <a:custGeom>
              <a:avLst/>
              <a:gdLst>
                <a:gd name="T0" fmla="*/ 8 w 21"/>
                <a:gd name="T1" fmla="*/ 24 h 28"/>
                <a:gd name="T2" fmla="*/ 13 w 21"/>
                <a:gd name="T3" fmla="*/ 21 h 28"/>
                <a:gd name="T4" fmla="*/ 17 w 21"/>
                <a:gd name="T5" fmla="*/ 12 h 28"/>
                <a:gd name="T6" fmla="*/ 13 w 21"/>
                <a:gd name="T7" fmla="*/ 3 h 28"/>
                <a:gd name="T8" fmla="*/ 8 w 21"/>
                <a:gd name="T9" fmla="*/ 0 h 28"/>
                <a:gd name="T10" fmla="*/ 3 w 21"/>
                <a:gd name="T11" fmla="*/ 3 h 28"/>
                <a:gd name="T12" fmla="*/ 0 w 21"/>
                <a:gd name="T13" fmla="*/ 12 h 28"/>
                <a:gd name="T14" fmla="*/ 3 w 21"/>
                <a:gd name="T15" fmla="*/ 21 h 28"/>
                <a:gd name="T16" fmla="*/ 8 w 21"/>
                <a:gd name="T17" fmla="*/ 24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8"/>
                <a:gd name="T29" fmla="*/ 21 w 21"/>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8">
                  <a:moveTo>
                    <a:pt x="9" y="27"/>
                  </a:moveTo>
                  <a:lnTo>
                    <a:pt x="15" y="23"/>
                  </a:lnTo>
                  <a:lnTo>
                    <a:pt x="20" y="13"/>
                  </a:lnTo>
                  <a:lnTo>
                    <a:pt x="15" y="3"/>
                  </a:lnTo>
                  <a:lnTo>
                    <a:pt x="9" y="0"/>
                  </a:lnTo>
                  <a:lnTo>
                    <a:pt x="4" y="3"/>
                  </a:lnTo>
                  <a:lnTo>
                    <a:pt x="0" y="13"/>
                  </a:lnTo>
                  <a:lnTo>
                    <a:pt x="4" y="23"/>
                  </a:lnTo>
                  <a:lnTo>
                    <a:pt x="9" y="27"/>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90" name="Freeform 624">
              <a:extLst>
                <a:ext uri="{FF2B5EF4-FFF2-40B4-BE49-F238E27FC236}">
                  <a16:creationId xmlns:a16="http://schemas.microsoft.com/office/drawing/2014/main" id="{0A7E04AB-9BAE-4230-8D7D-C37EACED44BF}"/>
                </a:ext>
              </a:extLst>
            </p:cNvPr>
            <p:cNvSpPr>
              <a:spLocks/>
            </p:cNvSpPr>
            <p:nvPr/>
          </p:nvSpPr>
          <p:spPr bwMode="auto">
            <a:xfrm>
              <a:off x="1892" y="1723"/>
              <a:ext cx="16" cy="20"/>
            </a:xfrm>
            <a:custGeom>
              <a:avLst/>
              <a:gdLst>
                <a:gd name="T0" fmla="*/ 6 w 19"/>
                <a:gd name="T1" fmla="*/ 19 h 21"/>
                <a:gd name="T2" fmla="*/ 13 w 19"/>
                <a:gd name="T3" fmla="*/ 15 h 21"/>
                <a:gd name="T4" fmla="*/ 15 w 19"/>
                <a:gd name="T5" fmla="*/ 10 h 21"/>
                <a:gd name="T6" fmla="*/ 13 w 19"/>
                <a:gd name="T7" fmla="*/ 3 h 21"/>
                <a:gd name="T8" fmla="*/ 6 w 19"/>
                <a:gd name="T9" fmla="*/ 0 h 21"/>
                <a:gd name="T10" fmla="*/ 2 w 19"/>
                <a:gd name="T11" fmla="*/ 3 h 21"/>
                <a:gd name="T12" fmla="*/ 0 w 19"/>
                <a:gd name="T13" fmla="*/ 10 h 21"/>
                <a:gd name="T14" fmla="*/ 2 w 19"/>
                <a:gd name="T15" fmla="*/ 15 h 21"/>
                <a:gd name="T16" fmla="*/ 6 w 19"/>
                <a:gd name="T17" fmla="*/ 19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1"/>
                <a:gd name="T29" fmla="*/ 19 w 1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1">
                  <a:moveTo>
                    <a:pt x="7" y="20"/>
                  </a:moveTo>
                  <a:lnTo>
                    <a:pt x="15" y="16"/>
                  </a:lnTo>
                  <a:lnTo>
                    <a:pt x="18" y="10"/>
                  </a:lnTo>
                  <a:lnTo>
                    <a:pt x="15" y="3"/>
                  </a:lnTo>
                  <a:lnTo>
                    <a:pt x="7" y="0"/>
                  </a:lnTo>
                  <a:lnTo>
                    <a:pt x="2" y="3"/>
                  </a:lnTo>
                  <a:lnTo>
                    <a:pt x="0" y="10"/>
                  </a:lnTo>
                  <a:lnTo>
                    <a:pt x="2" y="16"/>
                  </a:lnTo>
                  <a:lnTo>
                    <a:pt x="7" y="2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91" name="Freeform 625">
              <a:extLst>
                <a:ext uri="{FF2B5EF4-FFF2-40B4-BE49-F238E27FC236}">
                  <a16:creationId xmlns:a16="http://schemas.microsoft.com/office/drawing/2014/main" id="{32970A63-31FC-4301-855A-E70FB5BC0557}"/>
                </a:ext>
              </a:extLst>
            </p:cNvPr>
            <p:cNvSpPr>
              <a:spLocks/>
            </p:cNvSpPr>
            <p:nvPr/>
          </p:nvSpPr>
          <p:spPr bwMode="auto">
            <a:xfrm>
              <a:off x="1883" y="1131"/>
              <a:ext cx="211" cy="249"/>
            </a:xfrm>
            <a:custGeom>
              <a:avLst/>
              <a:gdLst>
                <a:gd name="T0" fmla="*/ 188 w 247"/>
                <a:gd name="T1" fmla="*/ 75 h 268"/>
                <a:gd name="T2" fmla="*/ 186 w 247"/>
                <a:gd name="T3" fmla="*/ 85 h 268"/>
                <a:gd name="T4" fmla="*/ 177 w 247"/>
                <a:gd name="T5" fmla="*/ 89 h 268"/>
                <a:gd name="T6" fmla="*/ 188 w 247"/>
                <a:gd name="T7" fmla="*/ 95 h 268"/>
                <a:gd name="T8" fmla="*/ 196 w 247"/>
                <a:gd name="T9" fmla="*/ 99 h 268"/>
                <a:gd name="T10" fmla="*/ 179 w 247"/>
                <a:gd name="T11" fmla="*/ 109 h 268"/>
                <a:gd name="T12" fmla="*/ 155 w 247"/>
                <a:gd name="T13" fmla="*/ 128 h 268"/>
                <a:gd name="T14" fmla="*/ 142 w 247"/>
                <a:gd name="T15" fmla="*/ 141 h 268"/>
                <a:gd name="T16" fmla="*/ 133 w 247"/>
                <a:gd name="T17" fmla="*/ 152 h 268"/>
                <a:gd name="T18" fmla="*/ 114 w 247"/>
                <a:gd name="T19" fmla="*/ 155 h 268"/>
                <a:gd name="T20" fmla="*/ 98 w 247"/>
                <a:gd name="T21" fmla="*/ 168 h 268"/>
                <a:gd name="T22" fmla="*/ 108 w 247"/>
                <a:gd name="T23" fmla="*/ 177 h 268"/>
                <a:gd name="T24" fmla="*/ 97 w 247"/>
                <a:gd name="T25" fmla="*/ 191 h 268"/>
                <a:gd name="T26" fmla="*/ 78 w 247"/>
                <a:gd name="T27" fmla="*/ 210 h 268"/>
                <a:gd name="T28" fmla="*/ 71 w 247"/>
                <a:gd name="T29" fmla="*/ 227 h 268"/>
                <a:gd name="T30" fmla="*/ 62 w 247"/>
                <a:gd name="T31" fmla="*/ 243 h 268"/>
                <a:gd name="T32" fmla="*/ 40 w 247"/>
                <a:gd name="T33" fmla="*/ 238 h 268"/>
                <a:gd name="T34" fmla="*/ 20 w 247"/>
                <a:gd name="T35" fmla="*/ 236 h 268"/>
                <a:gd name="T36" fmla="*/ 3 w 247"/>
                <a:gd name="T37" fmla="*/ 212 h 268"/>
                <a:gd name="T38" fmla="*/ 21 w 247"/>
                <a:gd name="T39" fmla="*/ 200 h 268"/>
                <a:gd name="T40" fmla="*/ 24 w 247"/>
                <a:gd name="T41" fmla="*/ 193 h 268"/>
                <a:gd name="T42" fmla="*/ 40 w 247"/>
                <a:gd name="T43" fmla="*/ 202 h 268"/>
                <a:gd name="T44" fmla="*/ 32 w 247"/>
                <a:gd name="T45" fmla="*/ 185 h 268"/>
                <a:gd name="T46" fmla="*/ 26 w 247"/>
                <a:gd name="T47" fmla="*/ 185 h 268"/>
                <a:gd name="T48" fmla="*/ 32 w 247"/>
                <a:gd name="T49" fmla="*/ 164 h 268"/>
                <a:gd name="T50" fmla="*/ 41 w 247"/>
                <a:gd name="T51" fmla="*/ 165 h 268"/>
                <a:gd name="T52" fmla="*/ 62 w 247"/>
                <a:gd name="T53" fmla="*/ 151 h 268"/>
                <a:gd name="T54" fmla="*/ 45 w 247"/>
                <a:gd name="T55" fmla="*/ 151 h 268"/>
                <a:gd name="T56" fmla="*/ 47 w 247"/>
                <a:gd name="T57" fmla="*/ 113 h 268"/>
                <a:gd name="T58" fmla="*/ 55 w 247"/>
                <a:gd name="T59" fmla="*/ 101 h 268"/>
                <a:gd name="T60" fmla="*/ 66 w 247"/>
                <a:gd name="T61" fmla="*/ 130 h 268"/>
                <a:gd name="T62" fmla="*/ 73 w 247"/>
                <a:gd name="T63" fmla="*/ 109 h 268"/>
                <a:gd name="T64" fmla="*/ 94 w 247"/>
                <a:gd name="T65" fmla="*/ 88 h 268"/>
                <a:gd name="T66" fmla="*/ 114 w 247"/>
                <a:gd name="T67" fmla="*/ 81 h 268"/>
                <a:gd name="T68" fmla="*/ 123 w 247"/>
                <a:gd name="T69" fmla="*/ 73 h 268"/>
                <a:gd name="T70" fmla="*/ 79 w 247"/>
                <a:gd name="T71" fmla="*/ 70 h 268"/>
                <a:gd name="T72" fmla="*/ 59 w 247"/>
                <a:gd name="T73" fmla="*/ 64 h 268"/>
                <a:gd name="T74" fmla="*/ 51 w 247"/>
                <a:gd name="T75" fmla="*/ 70 h 268"/>
                <a:gd name="T76" fmla="*/ 40 w 247"/>
                <a:gd name="T77" fmla="*/ 50 h 268"/>
                <a:gd name="T78" fmla="*/ 46 w 247"/>
                <a:gd name="T79" fmla="*/ 34 h 268"/>
                <a:gd name="T80" fmla="*/ 65 w 247"/>
                <a:gd name="T81" fmla="*/ 30 h 268"/>
                <a:gd name="T82" fmla="*/ 85 w 247"/>
                <a:gd name="T83" fmla="*/ 20 h 268"/>
                <a:gd name="T84" fmla="*/ 99 w 247"/>
                <a:gd name="T85" fmla="*/ 9 h 268"/>
                <a:gd name="T86" fmla="*/ 115 w 247"/>
                <a:gd name="T87" fmla="*/ 1 h 268"/>
                <a:gd name="T88" fmla="*/ 160 w 247"/>
                <a:gd name="T89" fmla="*/ 13 h 268"/>
                <a:gd name="T90" fmla="*/ 182 w 247"/>
                <a:gd name="T91" fmla="*/ 11 h 268"/>
                <a:gd name="T92" fmla="*/ 194 w 247"/>
                <a:gd name="T93" fmla="*/ 28 h 268"/>
                <a:gd name="T94" fmla="*/ 198 w 247"/>
                <a:gd name="T95" fmla="*/ 54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
                <a:gd name="T145" fmla="*/ 0 h 268"/>
                <a:gd name="T146" fmla="*/ 247 w 247"/>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 h="268">
                  <a:moveTo>
                    <a:pt x="238" y="68"/>
                  </a:moveTo>
                  <a:lnTo>
                    <a:pt x="246" y="81"/>
                  </a:lnTo>
                  <a:lnTo>
                    <a:pt x="227" y="84"/>
                  </a:lnTo>
                  <a:lnTo>
                    <a:pt x="220" y="81"/>
                  </a:lnTo>
                  <a:lnTo>
                    <a:pt x="210" y="79"/>
                  </a:lnTo>
                  <a:lnTo>
                    <a:pt x="210" y="83"/>
                  </a:lnTo>
                  <a:lnTo>
                    <a:pt x="214" y="89"/>
                  </a:lnTo>
                  <a:lnTo>
                    <a:pt x="218" y="91"/>
                  </a:lnTo>
                  <a:lnTo>
                    <a:pt x="214" y="92"/>
                  </a:lnTo>
                  <a:lnTo>
                    <a:pt x="210" y="92"/>
                  </a:lnTo>
                  <a:lnTo>
                    <a:pt x="207" y="94"/>
                  </a:lnTo>
                  <a:lnTo>
                    <a:pt x="207" y="96"/>
                  </a:lnTo>
                  <a:lnTo>
                    <a:pt x="220" y="96"/>
                  </a:lnTo>
                  <a:lnTo>
                    <a:pt x="222" y="98"/>
                  </a:lnTo>
                  <a:lnTo>
                    <a:pt x="222" y="100"/>
                  </a:lnTo>
                  <a:lnTo>
                    <a:pt x="220" y="102"/>
                  </a:lnTo>
                  <a:lnTo>
                    <a:pt x="217" y="102"/>
                  </a:lnTo>
                  <a:lnTo>
                    <a:pt x="214" y="104"/>
                  </a:lnTo>
                  <a:lnTo>
                    <a:pt x="217" y="108"/>
                  </a:lnTo>
                  <a:lnTo>
                    <a:pt x="230" y="107"/>
                  </a:lnTo>
                  <a:lnTo>
                    <a:pt x="232" y="111"/>
                  </a:lnTo>
                  <a:lnTo>
                    <a:pt x="230" y="113"/>
                  </a:lnTo>
                  <a:lnTo>
                    <a:pt x="223" y="113"/>
                  </a:lnTo>
                  <a:lnTo>
                    <a:pt x="210" y="117"/>
                  </a:lnTo>
                  <a:lnTo>
                    <a:pt x="203" y="122"/>
                  </a:lnTo>
                  <a:lnTo>
                    <a:pt x="195" y="128"/>
                  </a:lnTo>
                  <a:lnTo>
                    <a:pt x="188" y="135"/>
                  </a:lnTo>
                  <a:lnTo>
                    <a:pt x="181" y="138"/>
                  </a:lnTo>
                  <a:lnTo>
                    <a:pt x="173" y="138"/>
                  </a:lnTo>
                  <a:lnTo>
                    <a:pt x="178" y="141"/>
                  </a:lnTo>
                  <a:lnTo>
                    <a:pt x="171" y="149"/>
                  </a:lnTo>
                  <a:lnTo>
                    <a:pt x="166" y="152"/>
                  </a:lnTo>
                  <a:lnTo>
                    <a:pt x="162" y="154"/>
                  </a:lnTo>
                  <a:lnTo>
                    <a:pt x="165" y="156"/>
                  </a:lnTo>
                  <a:lnTo>
                    <a:pt x="161" y="159"/>
                  </a:lnTo>
                  <a:lnTo>
                    <a:pt x="156" y="164"/>
                  </a:lnTo>
                  <a:lnTo>
                    <a:pt x="149" y="161"/>
                  </a:lnTo>
                  <a:lnTo>
                    <a:pt x="142" y="165"/>
                  </a:lnTo>
                  <a:lnTo>
                    <a:pt x="139" y="164"/>
                  </a:lnTo>
                  <a:lnTo>
                    <a:pt x="133" y="167"/>
                  </a:lnTo>
                  <a:lnTo>
                    <a:pt x="129" y="173"/>
                  </a:lnTo>
                  <a:lnTo>
                    <a:pt x="123" y="180"/>
                  </a:lnTo>
                  <a:lnTo>
                    <a:pt x="120" y="181"/>
                  </a:lnTo>
                  <a:lnTo>
                    <a:pt x="115" y="181"/>
                  </a:lnTo>
                  <a:lnTo>
                    <a:pt x="113" y="183"/>
                  </a:lnTo>
                  <a:lnTo>
                    <a:pt x="113" y="188"/>
                  </a:lnTo>
                  <a:lnTo>
                    <a:pt x="121" y="188"/>
                  </a:lnTo>
                  <a:lnTo>
                    <a:pt x="127" y="190"/>
                  </a:lnTo>
                  <a:lnTo>
                    <a:pt x="127" y="193"/>
                  </a:lnTo>
                  <a:lnTo>
                    <a:pt x="125" y="197"/>
                  </a:lnTo>
                  <a:lnTo>
                    <a:pt x="118" y="199"/>
                  </a:lnTo>
                  <a:lnTo>
                    <a:pt x="113" y="206"/>
                  </a:lnTo>
                  <a:lnTo>
                    <a:pt x="109" y="208"/>
                  </a:lnTo>
                  <a:lnTo>
                    <a:pt x="105" y="217"/>
                  </a:lnTo>
                  <a:lnTo>
                    <a:pt x="100" y="221"/>
                  </a:lnTo>
                  <a:lnTo>
                    <a:pt x="91" y="226"/>
                  </a:lnTo>
                  <a:lnTo>
                    <a:pt x="87" y="225"/>
                  </a:lnTo>
                  <a:lnTo>
                    <a:pt x="82" y="228"/>
                  </a:lnTo>
                  <a:lnTo>
                    <a:pt x="80" y="236"/>
                  </a:lnTo>
                  <a:lnTo>
                    <a:pt x="83" y="244"/>
                  </a:lnTo>
                  <a:lnTo>
                    <a:pt x="83" y="251"/>
                  </a:lnTo>
                  <a:lnTo>
                    <a:pt x="81" y="257"/>
                  </a:lnTo>
                  <a:lnTo>
                    <a:pt x="77" y="261"/>
                  </a:lnTo>
                  <a:lnTo>
                    <a:pt x="73" y="262"/>
                  </a:lnTo>
                  <a:lnTo>
                    <a:pt x="60" y="267"/>
                  </a:lnTo>
                  <a:lnTo>
                    <a:pt x="53" y="267"/>
                  </a:lnTo>
                  <a:lnTo>
                    <a:pt x="51" y="261"/>
                  </a:lnTo>
                  <a:lnTo>
                    <a:pt x="47" y="256"/>
                  </a:lnTo>
                  <a:lnTo>
                    <a:pt x="41" y="254"/>
                  </a:lnTo>
                  <a:lnTo>
                    <a:pt x="34" y="253"/>
                  </a:lnTo>
                  <a:lnTo>
                    <a:pt x="27" y="256"/>
                  </a:lnTo>
                  <a:lnTo>
                    <a:pt x="23" y="254"/>
                  </a:lnTo>
                  <a:lnTo>
                    <a:pt x="16" y="248"/>
                  </a:lnTo>
                  <a:lnTo>
                    <a:pt x="1" y="241"/>
                  </a:lnTo>
                  <a:lnTo>
                    <a:pt x="0" y="236"/>
                  </a:lnTo>
                  <a:lnTo>
                    <a:pt x="4" y="228"/>
                  </a:lnTo>
                  <a:lnTo>
                    <a:pt x="9" y="224"/>
                  </a:lnTo>
                  <a:lnTo>
                    <a:pt x="15" y="221"/>
                  </a:lnTo>
                  <a:lnTo>
                    <a:pt x="24" y="218"/>
                  </a:lnTo>
                  <a:lnTo>
                    <a:pt x="24" y="215"/>
                  </a:lnTo>
                  <a:lnTo>
                    <a:pt x="17" y="212"/>
                  </a:lnTo>
                  <a:lnTo>
                    <a:pt x="18" y="208"/>
                  </a:lnTo>
                  <a:lnTo>
                    <a:pt x="24" y="207"/>
                  </a:lnTo>
                  <a:lnTo>
                    <a:pt x="28" y="208"/>
                  </a:lnTo>
                  <a:lnTo>
                    <a:pt x="34" y="215"/>
                  </a:lnTo>
                  <a:lnTo>
                    <a:pt x="38" y="218"/>
                  </a:lnTo>
                  <a:lnTo>
                    <a:pt x="43" y="218"/>
                  </a:lnTo>
                  <a:lnTo>
                    <a:pt x="47" y="217"/>
                  </a:lnTo>
                  <a:lnTo>
                    <a:pt x="45" y="212"/>
                  </a:lnTo>
                  <a:lnTo>
                    <a:pt x="42" y="207"/>
                  </a:lnTo>
                  <a:lnTo>
                    <a:pt x="38" y="202"/>
                  </a:lnTo>
                  <a:lnTo>
                    <a:pt x="37" y="199"/>
                  </a:lnTo>
                  <a:lnTo>
                    <a:pt x="41" y="198"/>
                  </a:lnTo>
                  <a:lnTo>
                    <a:pt x="41" y="192"/>
                  </a:lnTo>
                  <a:lnTo>
                    <a:pt x="37" y="192"/>
                  </a:lnTo>
                  <a:lnTo>
                    <a:pt x="30" y="199"/>
                  </a:lnTo>
                  <a:lnTo>
                    <a:pt x="25" y="197"/>
                  </a:lnTo>
                  <a:lnTo>
                    <a:pt x="26" y="192"/>
                  </a:lnTo>
                  <a:lnTo>
                    <a:pt x="31" y="185"/>
                  </a:lnTo>
                  <a:lnTo>
                    <a:pt x="37" y="176"/>
                  </a:lnTo>
                  <a:lnTo>
                    <a:pt x="41" y="174"/>
                  </a:lnTo>
                  <a:lnTo>
                    <a:pt x="43" y="175"/>
                  </a:lnTo>
                  <a:lnTo>
                    <a:pt x="43" y="176"/>
                  </a:lnTo>
                  <a:lnTo>
                    <a:pt x="48" y="178"/>
                  </a:lnTo>
                  <a:lnTo>
                    <a:pt x="56" y="174"/>
                  </a:lnTo>
                  <a:lnTo>
                    <a:pt x="66" y="168"/>
                  </a:lnTo>
                  <a:lnTo>
                    <a:pt x="73" y="164"/>
                  </a:lnTo>
                  <a:lnTo>
                    <a:pt x="73" y="163"/>
                  </a:lnTo>
                  <a:lnTo>
                    <a:pt x="66" y="163"/>
                  </a:lnTo>
                  <a:lnTo>
                    <a:pt x="63" y="165"/>
                  </a:lnTo>
                  <a:lnTo>
                    <a:pt x="57" y="165"/>
                  </a:lnTo>
                  <a:lnTo>
                    <a:pt x="53" y="163"/>
                  </a:lnTo>
                  <a:lnTo>
                    <a:pt x="56" y="145"/>
                  </a:lnTo>
                  <a:lnTo>
                    <a:pt x="63" y="134"/>
                  </a:lnTo>
                  <a:lnTo>
                    <a:pt x="62" y="131"/>
                  </a:lnTo>
                  <a:lnTo>
                    <a:pt x="55" y="122"/>
                  </a:lnTo>
                  <a:lnTo>
                    <a:pt x="54" y="117"/>
                  </a:lnTo>
                  <a:lnTo>
                    <a:pt x="56" y="112"/>
                  </a:lnTo>
                  <a:lnTo>
                    <a:pt x="60" y="110"/>
                  </a:lnTo>
                  <a:lnTo>
                    <a:pt x="64" y="109"/>
                  </a:lnTo>
                  <a:lnTo>
                    <a:pt x="70" y="110"/>
                  </a:lnTo>
                  <a:lnTo>
                    <a:pt x="73" y="114"/>
                  </a:lnTo>
                  <a:lnTo>
                    <a:pt x="76" y="121"/>
                  </a:lnTo>
                  <a:lnTo>
                    <a:pt x="77" y="140"/>
                  </a:lnTo>
                  <a:lnTo>
                    <a:pt x="80" y="144"/>
                  </a:lnTo>
                  <a:lnTo>
                    <a:pt x="82" y="141"/>
                  </a:lnTo>
                  <a:lnTo>
                    <a:pt x="87" y="135"/>
                  </a:lnTo>
                  <a:lnTo>
                    <a:pt x="86" y="117"/>
                  </a:lnTo>
                  <a:lnTo>
                    <a:pt x="90" y="110"/>
                  </a:lnTo>
                  <a:lnTo>
                    <a:pt x="90" y="107"/>
                  </a:lnTo>
                  <a:lnTo>
                    <a:pt x="92" y="96"/>
                  </a:lnTo>
                  <a:lnTo>
                    <a:pt x="110" y="95"/>
                  </a:lnTo>
                  <a:lnTo>
                    <a:pt x="118" y="96"/>
                  </a:lnTo>
                  <a:lnTo>
                    <a:pt x="122" y="96"/>
                  </a:lnTo>
                  <a:lnTo>
                    <a:pt x="126" y="94"/>
                  </a:lnTo>
                  <a:lnTo>
                    <a:pt x="133" y="87"/>
                  </a:lnTo>
                  <a:lnTo>
                    <a:pt x="140" y="86"/>
                  </a:lnTo>
                  <a:lnTo>
                    <a:pt x="136" y="84"/>
                  </a:lnTo>
                  <a:lnTo>
                    <a:pt x="140" y="82"/>
                  </a:lnTo>
                  <a:lnTo>
                    <a:pt x="144" y="79"/>
                  </a:lnTo>
                  <a:lnTo>
                    <a:pt x="139" y="77"/>
                  </a:lnTo>
                  <a:lnTo>
                    <a:pt x="102" y="79"/>
                  </a:lnTo>
                  <a:lnTo>
                    <a:pt x="99" y="77"/>
                  </a:lnTo>
                  <a:lnTo>
                    <a:pt x="93" y="75"/>
                  </a:lnTo>
                  <a:lnTo>
                    <a:pt x="87" y="74"/>
                  </a:lnTo>
                  <a:lnTo>
                    <a:pt x="76" y="75"/>
                  </a:lnTo>
                  <a:lnTo>
                    <a:pt x="71" y="73"/>
                  </a:lnTo>
                  <a:lnTo>
                    <a:pt x="69" y="69"/>
                  </a:lnTo>
                  <a:lnTo>
                    <a:pt x="66" y="69"/>
                  </a:lnTo>
                  <a:lnTo>
                    <a:pt x="64" y="72"/>
                  </a:lnTo>
                  <a:lnTo>
                    <a:pt x="62" y="75"/>
                  </a:lnTo>
                  <a:lnTo>
                    <a:pt x="60" y="75"/>
                  </a:lnTo>
                  <a:lnTo>
                    <a:pt x="56" y="73"/>
                  </a:lnTo>
                  <a:lnTo>
                    <a:pt x="47" y="65"/>
                  </a:lnTo>
                  <a:lnTo>
                    <a:pt x="44" y="57"/>
                  </a:lnTo>
                  <a:lnTo>
                    <a:pt x="47" y="54"/>
                  </a:lnTo>
                  <a:lnTo>
                    <a:pt x="47" y="47"/>
                  </a:lnTo>
                  <a:lnTo>
                    <a:pt x="44" y="43"/>
                  </a:lnTo>
                  <a:lnTo>
                    <a:pt x="50" y="39"/>
                  </a:lnTo>
                  <a:lnTo>
                    <a:pt x="54" y="37"/>
                  </a:lnTo>
                  <a:lnTo>
                    <a:pt x="60" y="37"/>
                  </a:lnTo>
                  <a:lnTo>
                    <a:pt x="71" y="43"/>
                  </a:lnTo>
                  <a:lnTo>
                    <a:pt x="74" y="36"/>
                  </a:lnTo>
                  <a:lnTo>
                    <a:pt x="76" y="32"/>
                  </a:lnTo>
                  <a:lnTo>
                    <a:pt x="79" y="29"/>
                  </a:lnTo>
                  <a:lnTo>
                    <a:pt x="82" y="28"/>
                  </a:lnTo>
                  <a:lnTo>
                    <a:pt x="93" y="24"/>
                  </a:lnTo>
                  <a:lnTo>
                    <a:pt x="99" y="21"/>
                  </a:lnTo>
                  <a:lnTo>
                    <a:pt x="103" y="27"/>
                  </a:lnTo>
                  <a:lnTo>
                    <a:pt x="105" y="18"/>
                  </a:lnTo>
                  <a:lnTo>
                    <a:pt x="110" y="14"/>
                  </a:lnTo>
                  <a:lnTo>
                    <a:pt x="116" y="10"/>
                  </a:lnTo>
                  <a:lnTo>
                    <a:pt x="126" y="7"/>
                  </a:lnTo>
                  <a:lnTo>
                    <a:pt x="129" y="15"/>
                  </a:lnTo>
                  <a:lnTo>
                    <a:pt x="130" y="4"/>
                  </a:lnTo>
                  <a:lnTo>
                    <a:pt x="135" y="1"/>
                  </a:lnTo>
                  <a:lnTo>
                    <a:pt x="142" y="0"/>
                  </a:lnTo>
                  <a:lnTo>
                    <a:pt x="149" y="1"/>
                  </a:lnTo>
                  <a:lnTo>
                    <a:pt x="187" y="5"/>
                  </a:lnTo>
                  <a:lnTo>
                    <a:pt x="187" y="14"/>
                  </a:lnTo>
                  <a:lnTo>
                    <a:pt x="192" y="7"/>
                  </a:lnTo>
                  <a:lnTo>
                    <a:pt x="200" y="7"/>
                  </a:lnTo>
                  <a:lnTo>
                    <a:pt x="208" y="9"/>
                  </a:lnTo>
                  <a:lnTo>
                    <a:pt x="213" y="12"/>
                  </a:lnTo>
                  <a:lnTo>
                    <a:pt x="227" y="28"/>
                  </a:lnTo>
                  <a:lnTo>
                    <a:pt x="222" y="32"/>
                  </a:lnTo>
                  <a:lnTo>
                    <a:pt x="224" y="30"/>
                  </a:lnTo>
                  <a:lnTo>
                    <a:pt x="227" y="30"/>
                  </a:lnTo>
                  <a:lnTo>
                    <a:pt x="232" y="32"/>
                  </a:lnTo>
                  <a:lnTo>
                    <a:pt x="237" y="41"/>
                  </a:lnTo>
                  <a:lnTo>
                    <a:pt x="233" y="52"/>
                  </a:lnTo>
                  <a:lnTo>
                    <a:pt x="232" y="58"/>
                  </a:lnTo>
                  <a:lnTo>
                    <a:pt x="234" y="64"/>
                  </a:lnTo>
                  <a:lnTo>
                    <a:pt x="238" y="6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92" name="Freeform 626">
              <a:extLst>
                <a:ext uri="{FF2B5EF4-FFF2-40B4-BE49-F238E27FC236}">
                  <a16:creationId xmlns:a16="http://schemas.microsoft.com/office/drawing/2014/main" id="{137C0D43-F6EA-42B0-A2FC-CF7ABB79EA26}"/>
                </a:ext>
              </a:extLst>
            </p:cNvPr>
            <p:cNvSpPr>
              <a:spLocks/>
            </p:cNvSpPr>
            <p:nvPr/>
          </p:nvSpPr>
          <p:spPr bwMode="auto">
            <a:xfrm>
              <a:off x="1207" y="1876"/>
              <a:ext cx="18" cy="18"/>
            </a:xfrm>
            <a:custGeom>
              <a:avLst/>
              <a:gdLst>
                <a:gd name="T0" fmla="*/ 13 w 21"/>
                <a:gd name="T1" fmla="*/ 1 h 19"/>
                <a:gd name="T2" fmla="*/ 3 w 21"/>
                <a:gd name="T3" fmla="*/ 0 h 19"/>
                <a:gd name="T4" fmla="*/ 0 w 21"/>
                <a:gd name="T5" fmla="*/ 3 h 19"/>
                <a:gd name="T6" fmla="*/ 3 w 21"/>
                <a:gd name="T7" fmla="*/ 14 h 19"/>
                <a:gd name="T8" fmla="*/ 13 w 21"/>
                <a:gd name="T9" fmla="*/ 17 h 19"/>
                <a:gd name="T10" fmla="*/ 17 w 21"/>
                <a:gd name="T11" fmla="*/ 13 h 19"/>
                <a:gd name="T12" fmla="*/ 13 w 21"/>
                <a:gd name="T13" fmla="*/ 1 h 19"/>
                <a:gd name="T14" fmla="*/ 0 60000 65536"/>
                <a:gd name="T15" fmla="*/ 0 60000 65536"/>
                <a:gd name="T16" fmla="*/ 0 60000 65536"/>
                <a:gd name="T17" fmla="*/ 0 60000 65536"/>
                <a:gd name="T18" fmla="*/ 0 60000 65536"/>
                <a:gd name="T19" fmla="*/ 0 60000 65536"/>
                <a:gd name="T20" fmla="*/ 0 60000 65536"/>
                <a:gd name="T21" fmla="*/ 0 w 21"/>
                <a:gd name="T22" fmla="*/ 0 h 19"/>
                <a:gd name="T23" fmla="*/ 21 w 2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9">
                  <a:moveTo>
                    <a:pt x="15" y="1"/>
                  </a:moveTo>
                  <a:lnTo>
                    <a:pt x="4" y="0"/>
                  </a:lnTo>
                  <a:lnTo>
                    <a:pt x="0" y="3"/>
                  </a:lnTo>
                  <a:lnTo>
                    <a:pt x="4" y="15"/>
                  </a:lnTo>
                  <a:lnTo>
                    <a:pt x="15" y="18"/>
                  </a:lnTo>
                  <a:lnTo>
                    <a:pt x="20" y="14"/>
                  </a:lnTo>
                  <a:lnTo>
                    <a:pt x="15" y="1"/>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grpSp>
          <p:nvGrpSpPr>
            <p:cNvPr id="293" name="Group 292">
              <a:extLst>
                <a:ext uri="{FF2B5EF4-FFF2-40B4-BE49-F238E27FC236}">
                  <a16:creationId xmlns:a16="http://schemas.microsoft.com/office/drawing/2014/main" id="{10FB93BF-C2F4-4938-9197-71E2C174EECE}"/>
                </a:ext>
              </a:extLst>
            </p:cNvPr>
            <p:cNvGrpSpPr>
              <a:grpSpLocks/>
            </p:cNvGrpSpPr>
            <p:nvPr/>
          </p:nvGrpSpPr>
          <p:grpSpPr bwMode="auto">
            <a:xfrm>
              <a:off x="1872" y="2550"/>
              <a:ext cx="552" cy="1082"/>
              <a:chOff x="1865" y="2550"/>
              <a:chExt cx="552" cy="1082"/>
            </a:xfrm>
          </p:grpSpPr>
          <p:sp>
            <p:nvSpPr>
              <p:cNvPr id="299" name="Freeform 633">
                <a:extLst>
                  <a:ext uri="{FF2B5EF4-FFF2-40B4-BE49-F238E27FC236}">
                    <a16:creationId xmlns:a16="http://schemas.microsoft.com/office/drawing/2014/main" id="{E417C86B-2C65-4418-A830-B848593C13F6}"/>
                  </a:ext>
                </a:extLst>
              </p:cNvPr>
              <p:cNvSpPr>
                <a:spLocks/>
              </p:cNvSpPr>
              <p:nvPr/>
            </p:nvSpPr>
            <p:spPr bwMode="auto">
              <a:xfrm>
                <a:off x="1964" y="2845"/>
                <a:ext cx="162" cy="189"/>
              </a:xfrm>
              <a:custGeom>
                <a:avLst/>
                <a:gdLst>
                  <a:gd name="T0" fmla="*/ 3 w 190"/>
                  <a:gd name="T1" fmla="*/ 86 h 204"/>
                  <a:gd name="T2" fmla="*/ 26 w 190"/>
                  <a:gd name="T3" fmla="*/ 70 h 204"/>
                  <a:gd name="T4" fmla="*/ 21 w 190"/>
                  <a:gd name="T5" fmla="*/ 62 h 204"/>
                  <a:gd name="T6" fmla="*/ 24 w 190"/>
                  <a:gd name="T7" fmla="*/ 42 h 204"/>
                  <a:gd name="T8" fmla="*/ 14 w 190"/>
                  <a:gd name="T9" fmla="*/ 19 h 204"/>
                  <a:gd name="T10" fmla="*/ 36 w 190"/>
                  <a:gd name="T11" fmla="*/ 14 h 204"/>
                  <a:gd name="T12" fmla="*/ 48 w 190"/>
                  <a:gd name="T13" fmla="*/ 4 h 204"/>
                  <a:gd name="T14" fmla="*/ 58 w 190"/>
                  <a:gd name="T15" fmla="*/ 4 h 204"/>
                  <a:gd name="T16" fmla="*/ 66 w 190"/>
                  <a:gd name="T17" fmla="*/ 0 h 204"/>
                  <a:gd name="T18" fmla="*/ 66 w 190"/>
                  <a:gd name="T19" fmla="*/ 19 h 204"/>
                  <a:gd name="T20" fmla="*/ 78 w 190"/>
                  <a:gd name="T21" fmla="*/ 38 h 204"/>
                  <a:gd name="T22" fmla="*/ 99 w 190"/>
                  <a:gd name="T23" fmla="*/ 42 h 204"/>
                  <a:gd name="T24" fmla="*/ 106 w 190"/>
                  <a:gd name="T25" fmla="*/ 53 h 204"/>
                  <a:gd name="T26" fmla="*/ 122 w 190"/>
                  <a:gd name="T27" fmla="*/ 64 h 204"/>
                  <a:gd name="T28" fmla="*/ 131 w 190"/>
                  <a:gd name="T29" fmla="*/ 81 h 204"/>
                  <a:gd name="T30" fmla="*/ 153 w 190"/>
                  <a:gd name="T31" fmla="*/ 87 h 204"/>
                  <a:gd name="T32" fmla="*/ 156 w 190"/>
                  <a:gd name="T33" fmla="*/ 98 h 204"/>
                  <a:gd name="T34" fmla="*/ 161 w 190"/>
                  <a:gd name="T35" fmla="*/ 107 h 204"/>
                  <a:gd name="T36" fmla="*/ 161 w 190"/>
                  <a:gd name="T37" fmla="*/ 142 h 204"/>
                  <a:gd name="T38" fmla="*/ 148 w 190"/>
                  <a:gd name="T39" fmla="*/ 141 h 204"/>
                  <a:gd name="T40" fmla="*/ 131 w 190"/>
                  <a:gd name="T41" fmla="*/ 135 h 204"/>
                  <a:gd name="T42" fmla="*/ 115 w 190"/>
                  <a:gd name="T43" fmla="*/ 145 h 204"/>
                  <a:gd name="T44" fmla="*/ 103 w 190"/>
                  <a:gd name="T45" fmla="*/ 167 h 204"/>
                  <a:gd name="T46" fmla="*/ 95 w 190"/>
                  <a:gd name="T47" fmla="*/ 172 h 204"/>
                  <a:gd name="T48" fmla="*/ 82 w 190"/>
                  <a:gd name="T49" fmla="*/ 176 h 204"/>
                  <a:gd name="T50" fmla="*/ 74 w 190"/>
                  <a:gd name="T51" fmla="*/ 178 h 204"/>
                  <a:gd name="T52" fmla="*/ 69 w 190"/>
                  <a:gd name="T53" fmla="*/ 172 h 204"/>
                  <a:gd name="T54" fmla="*/ 49 w 190"/>
                  <a:gd name="T55" fmla="*/ 176 h 204"/>
                  <a:gd name="T56" fmla="*/ 40 w 190"/>
                  <a:gd name="T57" fmla="*/ 186 h 204"/>
                  <a:gd name="T58" fmla="*/ 35 w 190"/>
                  <a:gd name="T59" fmla="*/ 184 h 204"/>
                  <a:gd name="T60" fmla="*/ 26 w 190"/>
                  <a:gd name="T61" fmla="*/ 147 h 204"/>
                  <a:gd name="T62" fmla="*/ 26 w 190"/>
                  <a:gd name="T63" fmla="*/ 132 h 204"/>
                  <a:gd name="T64" fmla="*/ 10 w 190"/>
                  <a:gd name="T65" fmla="*/ 111 h 204"/>
                  <a:gd name="T66" fmla="*/ 3 w 190"/>
                  <a:gd name="T67" fmla="*/ 98 h 2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0"/>
                  <a:gd name="T103" fmla="*/ 0 h 204"/>
                  <a:gd name="T104" fmla="*/ 190 w 190"/>
                  <a:gd name="T105" fmla="*/ 204 h 2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0" h="204">
                    <a:moveTo>
                      <a:pt x="0" y="94"/>
                    </a:moveTo>
                    <a:lnTo>
                      <a:pt x="3" y="93"/>
                    </a:lnTo>
                    <a:lnTo>
                      <a:pt x="26" y="82"/>
                    </a:lnTo>
                    <a:lnTo>
                      <a:pt x="30" y="76"/>
                    </a:lnTo>
                    <a:lnTo>
                      <a:pt x="30" y="72"/>
                    </a:lnTo>
                    <a:lnTo>
                      <a:pt x="25" y="67"/>
                    </a:lnTo>
                    <a:lnTo>
                      <a:pt x="25" y="54"/>
                    </a:lnTo>
                    <a:lnTo>
                      <a:pt x="28" y="45"/>
                    </a:lnTo>
                    <a:lnTo>
                      <a:pt x="27" y="37"/>
                    </a:lnTo>
                    <a:lnTo>
                      <a:pt x="17" y="20"/>
                    </a:lnTo>
                    <a:lnTo>
                      <a:pt x="37" y="18"/>
                    </a:lnTo>
                    <a:lnTo>
                      <a:pt x="42" y="15"/>
                    </a:lnTo>
                    <a:lnTo>
                      <a:pt x="50" y="10"/>
                    </a:lnTo>
                    <a:lnTo>
                      <a:pt x="56" y="4"/>
                    </a:lnTo>
                    <a:lnTo>
                      <a:pt x="64" y="4"/>
                    </a:lnTo>
                    <a:lnTo>
                      <a:pt x="68" y="4"/>
                    </a:lnTo>
                    <a:lnTo>
                      <a:pt x="73" y="0"/>
                    </a:lnTo>
                    <a:lnTo>
                      <a:pt x="77" y="0"/>
                    </a:lnTo>
                    <a:lnTo>
                      <a:pt x="78" y="5"/>
                    </a:lnTo>
                    <a:lnTo>
                      <a:pt x="77" y="20"/>
                    </a:lnTo>
                    <a:lnTo>
                      <a:pt x="81" y="31"/>
                    </a:lnTo>
                    <a:lnTo>
                      <a:pt x="91" y="41"/>
                    </a:lnTo>
                    <a:lnTo>
                      <a:pt x="104" y="46"/>
                    </a:lnTo>
                    <a:lnTo>
                      <a:pt x="116" y="45"/>
                    </a:lnTo>
                    <a:lnTo>
                      <a:pt x="117" y="51"/>
                    </a:lnTo>
                    <a:lnTo>
                      <a:pt x="124" y="57"/>
                    </a:lnTo>
                    <a:lnTo>
                      <a:pt x="132" y="62"/>
                    </a:lnTo>
                    <a:lnTo>
                      <a:pt x="143" y="69"/>
                    </a:lnTo>
                    <a:lnTo>
                      <a:pt x="151" y="77"/>
                    </a:lnTo>
                    <a:lnTo>
                      <a:pt x="154" y="87"/>
                    </a:lnTo>
                    <a:lnTo>
                      <a:pt x="179" y="89"/>
                    </a:lnTo>
                    <a:lnTo>
                      <a:pt x="179" y="94"/>
                    </a:lnTo>
                    <a:lnTo>
                      <a:pt x="180" y="104"/>
                    </a:lnTo>
                    <a:lnTo>
                      <a:pt x="183" y="106"/>
                    </a:lnTo>
                    <a:lnTo>
                      <a:pt x="187" y="108"/>
                    </a:lnTo>
                    <a:lnTo>
                      <a:pt x="189" y="116"/>
                    </a:lnTo>
                    <a:lnTo>
                      <a:pt x="189" y="136"/>
                    </a:lnTo>
                    <a:lnTo>
                      <a:pt x="189" y="153"/>
                    </a:lnTo>
                    <a:lnTo>
                      <a:pt x="185" y="162"/>
                    </a:lnTo>
                    <a:lnTo>
                      <a:pt x="174" y="152"/>
                    </a:lnTo>
                    <a:lnTo>
                      <a:pt x="162" y="146"/>
                    </a:lnTo>
                    <a:lnTo>
                      <a:pt x="154" y="146"/>
                    </a:lnTo>
                    <a:lnTo>
                      <a:pt x="145" y="147"/>
                    </a:lnTo>
                    <a:lnTo>
                      <a:pt x="135" y="156"/>
                    </a:lnTo>
                    <a:lnTo>
                      <a:pt x="125" y="166"/>
                    </a:lnTo>
                    <a:lnTo>
                      <a:pt x="121" y="180"/>
                    </a:lnTo>
                    <a:lnTo>
                      <a:pt x="116" y="190"/>
                    </a:lnTo>
                    <a:lnTo>
                      <a:pt x="111" y="186"/>
                    </a:lnTo>
                    <a:lnTo>
                      <a:pt x="103" y="186"/>
                    </a:lnTo>
                    <a:lnTo>
                      <a:pt x="96" y="190"/>
                    </a:lnTo>
                    <a:lnTo>
                      <a:pt x="88" y="199"/>
                    </a:lnTo>
                    <a:lnTo>
                      <a:pt x="87" y="192"/>
                    </a:lnTo>
                    <a:lnTo>
                      <a:pt x="85" y="188"/>
                    </a:lnTo>
                    <a:lnTo>
                      <a:pt x="81" y="186"/>
                    </a:lnTo>
                    <a:lnTo>
                      <a:pt x="62" y="183"/>
                    </a:lnTo>
                    <a:lnTo>
                      <a:pt x="58" y="190"/>
                    </a:lnTo>
                    <a:lnTo>
                      <a:pt x="50" y="198"/>
                    </a:lnTo>
                    <a:lnTo>
                      <a:pt x="47" y="201"/>
                    </a:lnTo>
                    <a:lnTo>
                      <a:pt x="43" y="203"/>
                    </a:lnTo>
                    <a:lnTo>
                      <a:pt x="41" y="199"/>
                    </a:lnTo>
                    <a:lnTo>
                      <a:pt x="37" y="180"/>
                    </a:lnTo>
                    <a:lnTo>
                      <a:pt x="31" y="159"/>
                    </a:lnTo>
                    <a:lnTo>
                      <a:pt x="31" y="148"/>
                    </a:lnTo>
                    <a:lnTo>
                      <a:pt x="30" y="142"/>
                    </a:lnTo>
                    <a:lnTo>
                      <a:pt x="25" y="136"/>
                    </a:lnTo>
                    <a:lnTo>
                      <a:pt x="12" y="120"/>
                    </a:lnTo>
                    <a:lnTo>
                      <a:pt x="7" y="113"/>
                    </a:lnTo>
                    <a:lnTo>
                      <a:pt x="3" y="106"/>
                    </a:lnTo>
                    <a:lnTo>
                      <a:pt x="0" y="9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00" name="Freeform 634">
                <a:extLst>
                  <a:ext uri="{FF2B5EF4-FFF2-40B4-BE49-F238E27FC236}">
                    <a16:creationId xmlns:a16="http://schemas.microsoft.com/office/drawing/2014/main" id="{EBB3F99E-4F79-42BA-AAEE-73BC120A4047}"/>
                  </a:ext>
                </a:extLst>
              </p:cNvPr>
              <p:cNvSpPr>
                <a:spLocks/>
              </p:cNvSpPr>
              <p:nvPr/>
            </p:nvSpPr>
            <p:spPr bwMode="auto">
              <a:xfrm>
                <a:off x="1938" y="2551"/>
                <a:ext cx="164" cy="160"/>
              </a:xfrm>
              <a:custGeom>
                <a:avLst/>
                <a:gdLst>
                  <a:gd name="T0" fmla="*/ 155 w 192"/>
                  <a:gd name="T1" fmla="*/ 46 h 173"/>
                  <a:gd name="T2" fmla="*/ 142 w 192"/>
                  <a:gd name="T3" fmla="*/ 35 h 173"/>
                  <a:gd name="T4" fmla="*/ 123 w 192"/>
                  <a:gd name="T5" fmla="*/ 21 h 173"/>
                  <a:gd name="T6" fmla="*/ 108 w 192"/>
                  <a:gd name="T7" fmla="*/ 22 h 173"/>
                  <a:gd name="T8" fmla="*/ 84 w 192"/>
                  <a:gd name="T9" fmla="*/ 30 h 173"/>
                  <a:gd name="T10" fmla="*/ 62 w 192"/>
                  <a:gd name="T11" fmla="*/ 23 h 173"/>
                  <a:gd name="T12" fmla="*/ 49 w 192"/>
                  <a:gd name="T13" fmla="*/ 11 h 173"/>
                  <a:gd name="T14" fmla="*/ 43 w 192"/>
                  <a:gd name="T15" fmla="*/ 3 h 173"/>
                  <a:gd name="T16" fmla="*/ 41 w 192"/>
                  <a:gd name="T17" fmla="*/ 1 h 173"/>
                  <a:gd name="T18" fmla="*/ 38 w 192"/>
                  <a:gd name="T19" fmla="*/ 2 h 173"/>
                  <a:gd name="T20" fmla="*/ 37 w 192"/>
                  <a:gd name="T21" fmla="*/ 6 h 173"/>
                  <a:gd name="T22" fmla="*/ 34 w 192"/>
                  <a:gd name="T23" fmla="*/ 10 h 173"/>
                  <a:gd name="T24" fmla="*/ 35 w 192"/>
                  <a:gd name="T25" fmla="*/ 14 h 173"/>
                  <a:gd name="T26" fmla="*/ 32 w 192"/>
                  <a:gd name="T27" fmla="*/ 18 h 173"/>
                  <a:gd name="T28" fmla="*/ 30 w 192"/>
                  <a:gd name="T29" fmla="*/ 14 h 173"/>
                  <a:gd name="T30" fmla="*/ 32 w 192"/>
                  <a:gd name="T31" fmla="*/ 9 h 173"/>
                  <a:gd name="T32" fmla="*/ 31 w 192"/>
                  <a:gd name="T33" fmla="*/ 4 h 173"/>
                  <a:gd name="T34" fmla="*/ 21 w 192"/>
                  <a:gd name="T35" fmla="*/ 10 h 173"/>
                  <a:gd name="T36" fmla="*/ 11 w 192"/>
                  <a:gd name="T37" fmla="*/ 19 h 173"/>
                  <a:gd name="T38" fmla="*/ 2 w 192"/>
                  <a:gd name="T39" fmla="*/ 27 h 173"/>
                  <a:gd name="T40" fmla="*/ 2 w 192"/>
                  <a:gd name="T41" fmla="*/ 43 h 173"/>
                  <a:gd name="T42" fmla="*/ 3 w 192"/>
                  <a:gd name="T43" fmla="*/ 54 h 173"/>
                  <a:gd name="T44" fmla="*/ 3 w 192"/>
                  <a:gd name="T45" fmla="*/ 73 h 173"/>
                  <a:gd name="T46" fmla="*/ 43 w 192"/>
                  <a:gd name="T47" fmla="*/ 82 h 173"/>
                  <a:gd name="T48" fmla="*/ 56 w 192"/>
                  <a:gd name="T49" fmla="*/ 90 h 173"/>
                  <a:gd name="T50" fmla="*/ 62 w 192"/>
                  <a:gd name="T51" fmla="*/ 89 h 173"/>
                  <a:gd name="T52" fmla="*/ 57 w 192"/>
                  <a:gd name="T53" fmla="*/ 98 h 173"/>
                  <a:gd name="T54" fmla="*/ 58 w 192"/>
                  <a:gd name="T55" fmla="*/ 118 h 173"/>
                  <a:gd name="T56" fmla="*/ 57 w 192"/>
                  <a:gd name="T57" fmla="*/ 129 h 173"/>
                  <a:gd name="T58" fmla="*/ 63 w 192"/>
                  <a:gd name="T59" fmla="*/ 152 h 173"/>
                  <a:gd name="T60" fmla="*/ 91 w 192"/>
                  <a:gd name="T61" fmla="*/ 159 h 173"/>
                  <a:gd name="T62" fmla="*/ 116 w 192"/>
                  <a:gd name="T63" fmla="*/ 136 h 173"/>
                  <a:gd name="T64" fmla="*/ 109 w 192"/>
                  <a:gd name="T65" fmla="*/ 129 h 173"/>
                  <a:gd name="T66" fmla="*/ 103 w 192"/>
                  <a:gd name="T67" fmla="*/ 123 h 173"/>
                  <a:gd name="T68" fmla="*/ 100 w 192"/>
                  <a:gd name="T69" fmla="*/ 114 h 173"/>
                  <a:gd name="T70" fmla="*/ 97 w 192"/>
                  <a:gd name="T71" fmla="*/ 109 h 173"/>
                  <a:gd name="T72" fmla="*/ 117 w 192"/>
                  <a:gd name="T73" fmla="*/ 114 h 173"/>
                  <a:gd name="T74" fmla="*/ 133 w 192"/>
                  <a:gd name="T75" fmla="*/ 118 h 173"/>
                  <a:gd name="T76" fmla="*/ 142 w 192"/>
                  <a:gd name="T77" fmla="*/ 111 h 173"/>
                  <a:gd name="T78" fmla="*/ 152 w 192"/>
                  <a:gd name="T79" fmla="*/ 109 h 173"/>
                  <a:gd name="T80" fmla="*/ 145 w 192"/>
                  <a:gd name="T81" fmla="*/ 91 h 173"/>
                  <a:gd name="T82" fmla="*/ 144 w 192"/>
                  <a:gd name="T83" fmla="*/ 80 h 173"/>
                  <a:gd name="T84" fmla="*/ 153 w 192"/>
                  <a:gd name="T85" fmla="*/ 68 h 173"/>
                  <a:gd name="T86" fmla="*/ 158 w 192"/>
                  <a:gd name="T87" fmla="*/ 56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
                  <a:gd name="T133" fmla="*/ 0 h 173"/>
                  <a:gd name="T134" fmla="*/ 192 w 192"/>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 h="173">
                    <a:moveTo>
                      <a:pt x="191" y="57"/>
                    </a:moveTo>
                    <a:lnTo>
                      <a:pt x="182" y="50"/>
                    </a:lnTo>
                    <a:lnTo>
                      <a:pt x="174" y="43"/>
                    </a:lnTo>
                    <a:lnTo>
                      <a:pt x="166" y="38"/>
                    </a:lnTo>
                    <a:lnTo>
                      <a:pt x="156" y="34"/>
                    </a:lnTo>
                    <a:lnTo>
                      <a:pt x="144" y="23"/>
                    </a:lnTo>
                    <a:lnTo>
                      <a:pt x="136" y="22"/>
                    </a:lnTo>
                    <a:lnTo>
                      <a:pt x="126" y="24"/>
                    </a:lnTo>
                    <a:lnTo>
                      <a:pt x="116" y="26"/>
                    </a:lnTo>
                    <a:lnTo>
                      <a:pt x="98" y="32"/>
                    </a:lnTo>
                    <a:lnTo>
                      <a:pt x="87" y="31"/>
                    </a:lnTo>
                    <a:lnTo>
                      <a:pt x="73" y="25"/>
                    </a:lnTo>
                    <a:lnTo>
                      <a:pt x="68" y="21"/>
                    </a:lnTo>
                    <a:lnTo>
                      <a:pt x="57" y="12"/>
                    </a:lnTo>
                    <a:lnTo>
                      <a:pt x="53" y="5"/>
                    </a:lnTo>
                    <a:lnTo>
                      <a:pt x="50" y="3"/>
                    </a:lnTo>
                    <a:lnTo>
                      <a:pt x="48" y="3"/>
                    </a:lnTo>
                    <a:lnTo>
                      <a:pt x="48" y="1"/>
                    </a:lnTo>
                    <a:lnTo>
                      <a:pt x="44" y="0"/>
                    </a:lnTo>
                    <a:lnTo>
                      <a:pt x="44" y="2"/>
                    </a:lnTo>
                    <a:lnTo>
                      <a:pt x="44" y="4"/>
                    </a:lnTo>
                    <a:lnTo>
                      <a:pt x="43" y="7"/>
                    </a:lnTo>
                    <a:lnTo>
                      <a:pt x="42" y="8"/>
                    </a:lnTo>
                    <a:lnTo>
                      <a:pt x="40" y="11"/>
                    </a:lnTo>
                    <a:lnTo>
                      <a:pt x="40" y="14"/>
                    </a:lnTo>
                    <a:lnTo>
                      <a:pt x="41" y="15"/>
                    </a:lnTo>
                    <a:lnTo>
                      <a:pt x="40" y="19"/>
                    </a:lnTo>
                    <a:lnTo>
                      <a:pt x="37" y="20"/>
                    </a:lnTo>
                    <a:lnTo>
                      <a:pt x="35" y="17"/>
                    </a:lnTo>
                    <a:lnTo>
                      <a:pt x="35" y="15"/>
                    </a:lnTo>
                    <a:lnTo>
                      <a:pt x="37" y="13"/>
                    </a:lnTo>
                    <a:lnTo>
                      <a:pt x="37" y="10"/>
                    </a:lnTo>
                    <a:lnTo>
                      <a:pt x="36" y="8"/>
                    </a:lnTo>
                    <a:lnTo>
                      <a:pt x="36" y="4"/>
                    </a:lnTo>
                    <a:lnTo>
                      <a:pt x="30" y="6"/>
                    </a:lnTo>
                    <a:lnTo>
                      <a:pt x="25" y="11"/>
                    </a:lnTo>
                    <a:lnTo>
                      <a:pt x="22" y="15"/>
                    </a:lnTo>
                    <a:lnTo>
                      <a:pt x="13" y="21"/>
                    </a:lnTo>
                    <a:lnTo>
                      <a:pt x="5" y="25"/>
                    </a:lnTo>
                    <a:lnTo>
                      <a:pt x="2" y="29"/>
                    </a:lnTo>
                    <a:lnTo>
                      <a:pt x="0" y="34"/>
                    </a:lnTo>
                    <a:lnTo>
                      <a:pt x="2" y="46"/>
                    </a:lnTo>
                    <a:lnTo>
                      <a:pt x="3" y="48"/>
                    </a:lnTo>
                    <a:lnTo>
                      <a:pt x="4" y="58"/>
                    </a:lnTo>
                    <a:lnTo>
                      <a:pt x="2" y="70"/>
                    </a:lnTo>
                    <a:lnTo>
                      <a:pt x="4" y="79"/>
                    </a:lnTo>
                    <a:lnTo>
                      <a:pt x="13" y="84"/>
                    </a:lnTo>
                    <a:lnTo>
                      <a:pt x="50" y="89"/>
                    </a:lnTo>
                    <a:lnTo>
                      <a:pt x="52" y="97"/>
                    </a:lnTo>
                    <a:lnTo>
                      <a:pt x="65" y="97"/>
                    </a:lnTo>
                    <a:lnTo>
                      <a:pt x="71" y="95"/>
                    </a:lnTo>
                    <a:lnTo>
                      <a:pt x="73" y="96"/>
                    </a:lnTo>
                    <a:lnTo>
                      <a:pt x="73" y="101"/>
                    </a:lnTo>
                    <a:lnTo>
                      <a:pt x="67" y="106"/>
                    </a:lnTo>
                    <a:lnTo>
                      <a:pt x="65" y="115"/>
                    </a:lnTo>
                    <a:lnTo>
                      <a:pt x="68" y="128"/>
                    </a:lnTo>
                    <a:lnTo>
                      <a:pt x="74" y="131"/>
                    </a:lnTo>
                    <a:lnTo>
                      <a:pt x="67" y="139"/>
                    </a:lnTo>
                    <a:lnTo>
                      <a:pt x="71" y="147"/>
                    </a:lnTo>
                    <a:lnTo>
                      <a:pt x="74" y="164"/>
                    </a:lnTo>
                    <a:lnTo>
                      <a:pt x="88" y="165"/>
                    </a:lnTo>
                    <a:lnTo>
                      <a:pt x="107" y="172"/>
                    </a:lnTo>
                    <a:lnTo>
                      <a:pt x="127" y="151"/>
                    </a:lnTo>
                    <a:lnTo>
                      <a:pt x="136" y="147"/>
                    </a:lnTo>
                    <a:lnTo>
                      <a:pt x="136" y="138"/>
                    </a:lnTo>
                    <a:lnTo>
                      <a:pt x="128" y="139"/>
                    </a:lnTo>
                    <a:lnTo>
                      <a:pt x="125" y="138"/>
                    </a:lnTo>
                    <a:lnTo>
                      <a:pt x="121" y="133"/>
                    </a:lnTo>
                    <a:lnTo>
                      <a:pt x="120" y="127"/>
                    </a:lnTo>
                    <a:lnTo>
                      <a:pt x="117" y="123"/>
                    </a:lnTo>
                    <a:lnTo>
                      <a:pt x="113" y="122"/>
                    </a:lnTo>
                    <a:lnTo>
                      <a:pt x="113" y="118"/>
                    </a:lnTo>
                    <a:lnTo>
                      <a:pt x="126" y="121"/>
                    </a:lnTo>
                    <a:lnTo>
                      <a:pt x="137" y="123"/>
                    </a:lnTo>
                    <a:lnTo>
                      <a:pt x="140" y="129"/>
                    </a:lnTo>
                    <a:lnTo>
                      <a:pt x="156" y="128"/>
                    </a:lnTo>
                    <a:lnTo>
                      <a:pt x="156" y="123"/>
                    </a:lnTo>
                    <a:lnTo>
                      <a:pt x="166" y="120"/>
                    </a:lnTo>
                    <a:lnTo>
                      <a:pt x="174" y="120"/>
                    </a:lnTo>
                    <a:lnTo>
                      <a:pt x="178" y="118"/>
                    </a:lnTo>
                    <a:lnTo>
                      <a:pt x="178" y="114"/>
                    </a:lnTo>
                    <a:lnTo>
                      <a:pt x="170" y="98"/>
                    </a:lnTo>
                    <a:lnTo>
                      <a:pt x="168" y="93"/>
                    </a:lnTo>
                    <a:lnTo>
                      <a:pt x="168" y="86"/>
                    </a:lnTo>
                    <a:lnTo>
                      <a:pt x="169" y="77"/>
                    </a:lnTo>
                    <a:lnTo>
                      <a:pt x="179" y="74"/>
                    </a:lnTo>
                    <a:lnTo>
                      <a:pt x="178" y="64"/>
                    </a:lnTo>
                    <a:lnTo>
                      <a:pt x="185" y="61"/>
                    </a:lnTo>
                    <a:lnTo>
                      <a:pt x="191" y="57"/>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01" name="Freeform 635">
                <a:extLst>
                  <a:ext uri="{FF2B5EF4-FFF2-40B4-BE49-F238E27FC236}">
                    <a16:creationId xmlns:a16="http://schemas.microsoft.com/office/drawing/2014/main" id="{44DF2D71-A40A-42EE-AAFF-702BAA69DD10}"/>
                  </a:ext>
                </a:extLst>
              </p:cNvPr>
              <p:cNvSpPr>
                <a:spLocks/>
              </p:cNvSpPr>
              <p:nvPr/>
            </p:nvSpPr>
            <p:spPr bwMode="auto">
              <a:xfrm>
                <a:off x="2082" y="2604"/>
                <a:ext cx="48" cy="80"/>
              </a:xfrm>
              <a:custGeom>
                <a:avLst/>
                <a:gdLst>
                  <a:gd name="T0" fmla="*/ 47 w 57"/>
                  <a:gd name="T1" fmla="*/ 27 h 87"/>
                  <a:gd name="T2" fmla="*/ 19 w 57"/>
                  <a:gd name="T3" fmla="*/ 0 h 87"/>
                  <a:gd name="T4" fmla="*/ 14 w 57"/>
                  <a:gd name="T5" fmla="*/ 3 h 87"/>
                  <a:gd name="T6" fmla="*/ 9 w 57"/>
                  <a:gd name="T7" fmla="*/ 6 h 87"/>
                  <a:gd name="T8" fmla="*/ 10 w 57"/>
                  <a:gd name="T9" fmla="*/ 15 h 87"/>
                  <a:gd name="T10" fmla="*/ 2 w 57"/>
                  <a:gd name="T11" fmla="*/ 17 h 87"/>
                  <a:gd name="T12" fmla="*/ 0 w 57"/>
                  <a:gd name="T13" fmla="*/ 27 h 87"/>
                  <a:gd name="T14" fmla="*/ 1 w 57"/>
                  <a:gd name="T15" fmla="*/ 33 h 87"/>
                  <a:gd name="T16" fmla="*/ 2 w 57"/>
                  <a:gd name="T17" fmla="*/ 38 h 87"/>
                  <a:gd name="T18" fmla="*/ 8 w 57"/>
                  <a:gd name="T19" fmla="*/ 52 h 87"/>
                  <a:gd name="T20" fmla="*/ 13 w 57"/>
                  <a:gd name="T21" fmla="*/ 53 h 87"/>
                  <a:gd name="T22" fmla="*/ 14 w 57"/>
                  <a:gd name="T23" fmla="*/ 56 h 87"/>
                  <a:gd name="T24" fmla="*/ 16 w 57"/>
                  <a:gd name="T25" fmla="*/ 64 h 87"/>
                  <a:gd name="T26" fmla="*/ 14 w 57"/>
                  <a:gd name="T27" fmla="*/ 70 h 87"/>
                  <a:gd name="T28" fmla="*/ 14 w 57"/>
                  <a:gd name="T29" fmla="*/ 75 h 87"/>
                  <a:gd name="T30" fmla="*/ 16 w 57"/>
                  <a:gd name="T31" fmla="*/ 79 h 87"/>
                  <a:gd name="T32" fmla="*/ 22 w 57"/>
                  <a:gd name="T33" fmla="*/ 77 h 87"/>
                  <a:gd name="T34" fmla="*/ 24 w 57"/>
                  <a:gd name="T35" fmla="*/ 77 h 87"/>
                  <a:gd name="T36" fmla="*/ 33 w 57"/>
                  <a:gd name="T37" fmla="*/ 75 h 87"/>
                  <a:gd name="T38" fmla="*/ 36 w 57"/>
                  <a:gd name="T39" fmla="*/ 75 h 87"/>
                  <a:gd name="T40" fmla="*/ 41 w 57"/>
                  <a:gd name="T41" fmla="*/ 76 h 87"/>
                  <a:gd name="T42" fmla="*/ 36 w 57"/>
                  <a:gd name="T43" fmla="*/ 68 h 87"/>
                  <a:gd name="T44" fmla="*/ 35 w 57"/>
                  <a:gd name="T45" fmla="*/ 59 h 87"/>
                  <a:gd name="T46" fmla="*/ 33 w 57"/>
                  <a:gd name="T47" fmla="*/ 58 h 87"/>
                  <a:gd name="T48" fmla="*/ 28 w 57"/>
                  <a:gd name="T49" fmla="*/ 50 h 87"/>
                  <a:gd name="T50" fmla="*/ 28 w 57"/>
                  <a:gd name="T51" fmla="*/ 43 h 87"/>
                  <a:gd name="T52" fmla="*/ 32 w 57"/>
                  <a:gd name="T53" fmla="*/ 37 h 87"/>
                  <a:gd name="T54" fmla="*/ 35 w 57"/>
                  <a:gd name="T55" fmla="*/ 37 h 87"/>
                  <a:gd name="T56" fmla="*/ 37 w 57"/>
                  <a:gd name="T57" fmla="*/ 38 h 87"/>
                  <a:gd name="T58" fmla="*/ 40 w 57"/>
                  <a:gd name="T59" fmla="*/ 35 h 87"/>
                  <a:gd name="T60" fmla="*/ 41 w 57"/>
                  <a:gd name="T61" fmla="*/ 33 h 87"/>
                  <a:gd name="T62" fmla="*/ 44 w 57"/>
                  <a:gd name="T63" fmla="*/ 29 h 87"/>
                  <a:gd name="T64" fmla="*/ 47 w 57"/>
                  <a:gd name="T65" fmla="*/ 2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87"/>
                  <a:gd name="T101" fmla="*/ 57 w 57"/>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87">
                    <a:moveTo>
                      <a:pt x="56" y="29"/>
                    </a:moveTo>
                    <a:lnTo>
                      <a:pt x="23" y="0"/>
                    </a:lnTo>
                    <a:lnTo>
                      <a:pt x="17" y="3"/>
                    </a:lnTo>
                    <a:lnTo>
                      <a:pt x="11" y="6"/>
                    </a:lnTo>
                    <a:lnTo>
                      <a:pt x="12" y="16"/>
                    </a:lnTo>
                    <a:lnTo>
                      <a:pt x="2" y="19"/>
                    </a:lnTo>
                    <a:lnTo>
                      <a:pt x="0" y="29"/>
                    </a:lnTo>
                    <a:lnTo>
                      <a:pt x="1" y="36"/>
                    </a:lnTo>
                    <a:lnTo>
                      <a:pt x="2" y="41"/>
                    </a:lnTo>
                    <a:lnTo>
                      <a:pt x="10" y="57"/>
                    </a:lnTo>
                    <a:lnTo>
                      <a:pt x="15" y="58"/>
                    </a:lnTo>
                    <a:lnTo>
                      <a:pt x="17" y="61"/>
                    </a:lnTo>
                    <a:lnTo>
                      <a:pt x="19" y="70"/>
                    </a:lnTo>
                    <a:lnTo>
                      <a:pt x="17" y="76"/>
                    </a:lnTo>
                    <a:lnTo>
                      <a:pt x="17" y="82"/>
                    </a:lnTo>
                    <a:lnTo>
                      <a:pt x="19" y="86"/>
                    </a:lnTo>
                    <a:lnTo>
                      <a:pt x="26" y="84"/>
                    </a:lnTo>
                    <a:lnTo>
                      <a:pt x="29" y="84"/>
                    </a:lnTo>
                    <a:lnTo>
                      <a:pt x="39" y="82"/>
                    </a:lnTo>
                    <a:lnTo>
                      <a:pt x="43" y="82"/>
                    </a:lnTo>
                    <a:lnTo>
                      <a:pt x="49" y="83"/>
                    </a:lnTo>
                    <a:lnTo>
                      <a:pt x="43" y="74"/>
                    </a:lnTo>
                    <a:lnTo>
                      <a:pt x="42" y="64"/>
                    </a:lnTo>
                    <a:lnTo>
                      <a:pt x="39" y="63"/>
                    </a:lnTo>
                    <a:lnTo>
                      <a:pt x="33" y="54"/>
                    </a:lnTo>
                    <a:lnTo>
                      <a:pt x="33" y="47"/>
                    </a:lnTo>
                    <a:lnTo>
                      <a:pt x="38" y="40"/>
                    </a:lnTo>
                    <a:lnTo>
                      <a:pt x="41" y="40"/>
                    </a:lnTo>
                    <a:lnTo>
                      <a:pt x="44" y="41"/>
                    </a:lnTo>
                    <a:lnTo>
                      <a:pt x="48" y="38"/>
                    </a:lnTo>
                    <a:lnTo>
                      <a:pt x="49" y="36"/>
                    </a:lnTo>
                    <a:lnTo>
                      <a:pt x="52" y="32"/>
                    </a:lnTo>
                    <a:lnTo>
                      <a:pt x="56" y="2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02" name="Freeform 636">
                <a:extLst>
                  <a:ext uri="{FF2B5EF4-FFF2-40B4-BE49-F238E27FC236}">
                    <a16:creationId xmlns:a16="http://schemas.microsoft.com/office/drawing/2014/main" id="{716B767C-8212-4F68-A546-E377295E4046}"/>
                  </a:ext>
                </a:extLst>
              </p:cNvPr>
              <p:cNvSpPr>
                <a:spLocks/>
              </p:cNvSpPr>
              <p:nvPr/>
            </p:nvSpPr>
            <p:spPr bwMode="auto">
              <a:xfrm>
                <a:off x="2111" y="2629"/>
                <a:ext cx="42" cy="53"/>
              </a:xfrm>
              <a:custGeom>
                <a:avLst/>
                <a:gdLst>
                  <a:gd name="T0" fmla="*/ 18 w 49"/>
                  <a:gd name="T1" fmla="*/ 0 h 57"/>
                  <a:gd name="T2" fmla="*/ 29 w 49"/>
                  <a:gd name="T3" fmla="*/ 5 h 57"/>
                  <a:gd name="T4" fmla="*/ 41 w 49"/>
                  <a:gd name="T5" fmla="*/ 8 h 57"/>
                  <a:gd name="T6" fmla="*/ 39 w 49"/>
                  <a:gd name="T7" fmla="*/ 13 h 57"/>
                  <a:gd name="T8" fmla="*/ 33 w 49"/>
                  <a:gd name="T9" fmla="*/ 20 h 57"/>
                  <a:gd name="T10" fmla="*/ 33 w 49"/>
                  <a:gd name="T11" fmla="*/ 25 h 57"/>
                  <a:gd name="T12" fmla="*/ 34 w 49"/>
                  <a:gd name="T13" fmla="*/ 27 h 57"/>
                  <a:gd name="T14" fmla="*/ 39 w 49"/>
                  <a:gd name="T15" fmla="*/ 33 h 57"/>
                  <a:gd name="T16" fmla="*/ 39 w 49"/>
                  <a:gd name="T17" fmla="*/ 34 h 57"/>
                  <a:gd name="T18" fmla="*/ 37 w 49"/>
                  <a:gd name="T19" fmla="*/ 40 h 57"/>
                  <a:gd name="T20" fmla="*/ 37 w 49"/>
                  <a:gd name="T21" fmla="*/ 43 h 57"/>
                  <a:gd name="T22" fmla="*/ 33 w 49"/>
                  <a:gd name="T23" fmla="*/ 47 h 57"/>
                  <a:gd name="T24" fmla="*/ 31 w 49"/>
                  <a:gd name="T25" fmla="*/ 47 h 57"/>
                  <a:gd name="T26" fmla="*/ 28 w 49"/>
                  <a:gd name="T27" fmla="*/ 46 h 57"/>
                  <a:gd name="T28" fmla="*/ 25 w 49"/>
                  <a:gd name="T29" fmla="*/ 46 h 57"/>
                  <a:gd name="T30" fmla="*/ 18 w 49"/>
                  <a:gd name="T31" fmla="*/ 46 h 57"/>
                  <a:gd name="T32" fmla="*/ 16 w 49"/>
                  <a:gd name="T33" fmla="*/ 48 h 57"/>
                  <a:gd name="T34" fmla="*/ 18 w 49"/>
                  <a:gd name="T35" fmla="*/ 52 h 57"/>
                  <a:gd name="T36" fmla="*/ 13 w 49"/>
                  <a:gd name="T37" fmla="*/ 50 h 57"/>
                  <a:gd name="T38" fmla="*/ 9 w 49"/>
                  <a:gd name="T39" fmla="*/ 43 h 57"/>
                  <a:gd name="T40" fmla="*/ 6 w 49"/>
                  <a:gd name="T41" fmla="*/ 33 h 57"/>
                  <a:gd name="T42" fmla="*/ 3 w 49"/>
                  <a:gd name="T43" fmla="*/ 31 h 57"/>
                  <a:gd name="T44" fmla="*/ 0 w 49"/>
                  <a:gd name="T45" fmla="*/ 24 h 57"/>
                  <a:gd name="T46" fmla="*/ 0 w 49"/>
                  <a:gd name="T47" fmla="*/ 17 h 57"/>
                  <a:gd name="T48" fmla="*/ 2 w 49"/>
                  <a:gd name="T49" fmla="*/ 10 h 57"/>
                  <a:gd name="T50" fmla="*/ 5 w 49"/>
                  <a:gd name="T51" fmla="*/ 11 h 57"/>
                  <a:gd name="T52" fmla="*/ 9 w 49"/>
                  <a:gd name="T53" fmla="*/ 11 h 57"/>
                  <a:gd name="T54" fmla="*/ 12 w 49"/>
                  <a:gd name="T55" fmla="*/ 9 h 57"/>
                  <a:gd name="T56" fmla="*/ 13 w 49"/>
                  <a:gd name="T57" fmla="*/ 6 h 57"/>
                  <a:gd name="T58" fmla="*/ 15 w 49"/>
                  <a:gd name="T59" fmla="*/ 3 h 57"/>
                  <a:gd name="T60" fmla="*/ 18 w 49"/>
                  <a:gd name="T61" fmla="*/ 0 h 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
                  <a:gd name="T94" fmla="*/ 0 h 57"/>
                  <a:gd name="T95" fmla="*/ 49 w 49"/>
                  <a:gd name="T96" fmla="*/ 57 h 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 h="57">
                    <a:moveTo>
                      <a:pt x="21" y="0"/>
                    </a:moveTo>
                    <a:lnTo>
                      <a:pt x="34" y="5"/>
                    </a:lnTo>
                    <a:lnTo>
                      <a:pt x="48" y="9"/>
                    </a:lnTo>
                    <a:lnTo>
                      <a:pt x="46" y="14"/>
                    </a:lnTo>
                    <a:lnTo>
                      <a:pt x="39" y="22"/>
                    </a:lnTo>
                    <a:lnTo>
                      <a:pt x="39" y="27"/>
                    </a:lnTo>
                    <a:lnTo>
                      <a:pt x="40" y="29"/>
                    </a:lnTo>
                    <a:lnTo>
                      <a:pt x="45" y="35"/>
                    </a:lnTo>
                    <a:lnTo>
                      <a:pt x="45" y="37"/>
                    </a:lnTo>
                    <a:lnTo>
                      <a:pt x="43" y="43"/>
                    </a:lnTo>
                    <a:lnTo>
                      <a:pt x="43" y="46"/>
                    </a:lnTo>
                    <a:lnTo>
                      <a:pt x="39" y="51"/>
                    </a:lnTo>
                    <a:lnTo>
                      <a:pt x="36" y="51"/>
                    </a:lnTo>
                    <a:lnTo>
                      <a:pt x="33" y="49"/>
                    </a:lnTo>
                    <a:lnTo>
                      <a:pt x="29" y="50"/>
                    </a:lnTo>
                    <a:lnTo>
                      <a:pt x="21" y="50"/>
                    </a:lnTo>
                    <a:lnTo>
                      <a:pt x="19" y="52"/>
                    </a:lnTo>
                    <a:lnTo>
                      <a:pt x="21" y="56"/>
                    </a:lnTo>
                    <a:lnTo>
                      <a:pt x="15" y="54"/>
                    </a:lnTo>
                    <a:lnTo>
                      <a:pt x="10" y="46"/>
                    </a:lnTo>
                    <a:lnTo>
                      <a:pt x="7" y="35"/>
                    </a:lnTo>
                    <a:lnTo>
                      <a:pt x="4" y="33"/>
                    </a:lnTo>
                    <a:lnTo>
                      <a:pt x="0" y="26"/>
                    </a:lnTo>
                    <a:lnTo>
                      <a:pt x="0" y="18"/>
                    </a:lnTo>
                    <a:lnTo>
                      <a:pt x="2" y="11"/>
                    </a:lnTo>
                    <a:lnTo>
                      <a:pt x="6" y="12"/>
                    </a:lnTo>
                    <a:lnTo>
                      <a:pt x="11" y="12"/>
                    </a:lnTo>
                    <a:lnTo>
                      <a:pt x="14" y="10"/>
                    </a:lnTo>
                    <a:lnTo>
                      <a:pt x="15" y="6"/>
                    </a:lnTo>
                    <a:lnTo>
                      <a:pt x="17" y="3"/>
                    </a:lnTo>
                    <a:lnTo>
                      <a:pt x="21"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03" name="Freeform 637">
                <a:extLst>
                  <a:ext uri="{FF2B5EF4-FFF2-40B4-BE49-F238E27FC236}">
                    <a16:creationId xmlns:a16="http://schemas.microsoft.com/office/drawing/2014/main" id="{5359E262-C0D1-4F8B-918F-8F818C048C13}"/>
                  </a:ext>
                </a:extLst>
              </p:cNvPr>
              <p:cNvSpPr>
                <a:spLocks/>
              </p:cNvSpPr>
              <p:nvPr/>
            </p:nvSpPr>
            <p:spPr bwMode="auto">
              <a:xfrm>
                <a:off x="2146" y="2640"/>
                <a:ext cx="43" cy="38"/>
              </a:xfrm>
              <a:custGeom>
                <a:avLst/>
                <a:gdLst>
                  <a:gd name="T0" fmla="*/ 42 w 50"/>
                  <a:gd name="T1" fmla="*/ 15 h 41"/>
                  <a:gd name="T2" fmla="*/ 28 w 50"/>
                  <a:gd name="T3" fmla="*/ 6 h 41"/>
                  <a:gd name="T4" fmla="*/ 7 w 50"/>
                  <a:gd name="T5" fmla="*/ 0 h 41"/>
                  <a:gd name="T6" fmla="*/ 7 w 50"/>
                  <a:gd name="T7" fmla="*/ 2 h 41"/>
                  <a:gd name="T8" fmla="*/ 6 w 50"/>
                  <a:gd name="T9" fmla="*/ 4 h 41"/>
                  <a:gd name="T10" fmla="*/ 0 w 50"/>
                  <a:gd name="T11" fmla="*/ 12 h 41"/>
                  <a:gd name="T12" fmla="*/ 0 w 50"/>
                  <a:gd name="T13" fmla="*/ 16 h 41"/>
                  <a:gd name="T14" fmla="*/ 1 w 50"/>
                  <a:gd name="T15" fmla="*/ 19 h 41"/>
                  <a:gd name="T16" fmla="*/ 3 w 50"/>
                  <a:gd name="T17" fmla="*/ 22 h 41"/>
                  <a:gd name="T18" fmla="*/ 3 w 50"/>
                  <a:gd name="T19" fmla="*/ 25 h 41"/>
                  <a:gd name="T20" fmla="*/ 2 w 50"/>
                  <a:gd name="T21" fmla="*/ 31 h 41"/>
                  <a:gd name="T22" fmla="*/ 2 w 50"/>
                  <a:gd name="T23" fmla="*/ 32 h 41"/>
                  <a:gd name="T24" fmla="*/ 0 w 50"/>
                  <a:gd name="T25" fmla="*/ 37 h 41"/>
                  <a:gd name="T26" fmla="*/ 4 w 50"/>
                  <a:gd name="T27" fmla="*/ 37 h 41"/>
                  <a:gd name="T28" fmla="*/ 10 w 50"/>
                  <a:gd name="T29" fmla="*/ 35 h 41"/>
                  <a:gd name="T30" fmla="*/ 13 w 50"/>
                  <a:gd name="T31" fmla="*/ 35 h 41"/>
                  <a:gd name="T32" fmla="*/ 19 w 50"/>
                  <a:gd name="T33" fmla="*/ 37 h 41"/>
                  <a:gd name="T34" fmla="*/ 22 w 50"/>
                  <a:gd name="T35" fmla="*/ 37 h 41"/>
                  <a:gd name="T36" fmla="*/ 26 w 50"/>
                  <a:gd name="T37" fmla="*/ 34 h 41"/>
                  <a:gd name="T38" fmla="*/ 28 w 50"/>
                  <a:gd name="T39" fmla="*/ 29 h 41"/>
                  <a:gd name="T40" fmla="*/ 32 w 50"/>
                  <a:gd name="T41" fmla="*/ 23 h 41"/>
                  <a:gd name="T42" fmla="*/ 37 w 50"/>
                  <a:gd name="T43" fmla="*/ 20 h 41"/>
                  <a:gd name="T44" fmla="*/ 42 w 50"/>
                  <a:gd name="T45" fmla="*/ 15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41"/>
                  <a:gd name="T71" fmla="*/ 50 w 50"/>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41">
                    <a:moveTo>
                      <a:pt x="49" y="16"/>
                    </a:moveTo>
                    <a:lnTo>
                      <a:pt x="32" y="7"/>
                    </a:lnTo>
                    <a:lnTo>
                      <a:pt x="8" y="0"/>
                    </a:lnTo>
                    <a:lnTo>
                      <a:pt x="8" y="2"/>
                    </a:lnTo>
                    <a:lnTo>
                      <a:pt x="7" y="4"/>
                    </a:lnTo>
                    <a:lnTo>
                      <a:pt x="0" y="13"/>
                    </a:lnTo>
                    <a:lnTo>
                      <a:pt x="0" y="17"/>
                    </a:lnTo>
                    <a:lnTo>
                      <a:pt x="1" y="20"/>
                    </a:lnTo>
                    <a:lnTo>
                      <a:pt x="4" y="24"/>
                    </a:lnTo>
                    <a:lnTo>
                      <a:pt x="4" y="27"/>
                    </a:lnTo>
                    <a:lnTo>
                      <a:pt x="2" y="33"/>
                    </a:lnTo>
                    <a:lnTo>
                      <a:pt x="2" y="35"/>
                    </a:lnTo>
                    <a:lnTo>
                      <a:pt x="0" y="40"/>
                    </a:lnTo>
                    <a:lnTo>
                      <a:pt x="5" y="40"/>
                    </a:lnTo>
                    <a:lnTo>
                      <a:pt x="12" y="38"/>
                    </a:lnTo>
                    <a:lnTo>
                      <a:pt x="15" y="38"/>
                    </a:lnTo>
                    <a:lnTo>
                      <a:pt x="22" y="40"/>
                    </a:lnTo>
                    <a:lnTo>
                      <a:pt x="26" y="40"/>
                    </a:lnTo>
                    <a:lnTo>
                      <a:pt x="30" y="37"/>
                    </a:lnTo>
                    <a:lnTo>
                      <a:pt x="33" y="31"/>
                    </a:lnTo>
                    <a:lnTo>
                      <a:pt x="37" y="25"/>
                    </a:lnTo>
                    <a:lnTo>
                      <a:pt x="43" y="22"/>
                    </a:lnTo>
                    <a:lnTo>
                      <a:pt x="49" y="1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04" name="Freeform 638">
                <a:extLst>
                  <a:ext uri="{FF2B5EF4-FFF2-40B4-BE49-F238E27FC236}">
                    <a16:creationId xmlns:a16="http://schemas.microsoft.com/office/drawing/2014/main" id="{AE68C5C6-D38E-4EEE-83C6-30C4B19D1DD6}"/>
                  </a:ext>
                </a:extLst>
              </p:cNvPr>
              <p:cNvSpPr>
                <a:spLocks/>
              </p:cNvSpPr>
              <p:nvPr/>
            </p:nvSpPr>
            <p:spPr bwMode="auto">
              <a:xfrm>
                <a:off x="1865" y="2550"/>
                <a:ext cx="139" cy="222"/>
              </a:xfrm>
              <a:custGeom>
                <a:avLst/>
                <a:gdLst>
                  <a:gd name="T0" fmla="*/ 118 w 163"/>
                  <a:gd name="T1" fmla="*/ 189 h 240"/>
                  <a:gd name="T2" fmla="*/ 110 w 163"/>
                  <a:gd name="T3" fmla="*/ 221 h 240"/>
                  <a:gd name="T4" fmla="*/ 103 w 163"/>
                  <a:gd name="T5" fmla="*/ 219 h 240"/>
                  <a:gd name="T6" fmla="*/ 106 w 163"/>
                  <a:gd name="T7" fmla="*/ 200 h 240"/>
                  <a:gd name="T8" fmla="*/ 78 w 163"/>
                  <a:gd name="T9" fmla="*/ 197 h 240"/>
                  <a:gd name="T10" fmla="*/ 75 w 163"/>
                  <a:gd name="T11" fmla="*/ 188 h 240"/>
                  <a:gd name="T12" fmla="*/ 68 w 163"/>
                  <a:gd name="T13" fmla="*/ 179 h 240"/>
                  <a:gd name="T14" fmla="*/ 46 w 163"/>
                  <a:gd name="T15" fmla="*/ 172 h 240"/>
                  <a:gd name="T16" fmla="*/ 31 w 163"/>
                  <a:gd name="T17" fmla="*/ 164 h 240"/>
                  <a:gd name="T18" fmla="*/ 22 w 163"/>
                  <a:gd name="T19" fmla="*/ 155 h 240"/>
                  <a:gd name="T20" fmla="*/ 3 w 163"/>
                  <a:gd name="T21" fmla="*/ 146 h 240"/>
                  <a:gd name="T22" fmla="*/ 13 w 163"/>
                  <a:gd name="T23" fmla="*/ 130 h 240"/>
                  <a:gd name="T24" fmla="*/ 17 w 163"/>
                  <a:gd name="T25" fmla="*/ 104 h 240"/>
                  <a:gd name="T26" fmla="*/ 18 w 163"/>
                  <a:gd name="T27" fmla="*/ 66 h 240"/>
                  <a:gd name="T28" fmla="*/ 19 w 163"/>
                  <a:gd name="T29" fmla="*/ 56 h 240"/>
                  <a:gd name="T30" fmla="*/ 19 w 163"/>
                  <a:gd name="T31" fmla="*/ 49 h 240"/>
                  <a:gd name="T32" fmla="*/ 42 w 163"/>
                  <a:gd name="T33" fmla="*/ 31 h 240"/>
                  <a:gd name="T34" fmla="*/ 62 w 163"/>
                  <a:gd name="T35" fmla="*/ 19 h 240"/>
                  <a:gd name="T36" fmla="*/ 73 w 163"/>
                  <a:gd name="T37" fmla="*/ 9 h 240"/>
                  <a:gd name="T38" fmla="*/ 87 w 163"/>
                  <a:gd name="T39" fmla="*/ 5 h 240"/>
                  <a:gd name="T40" fmla="*/ 103 w 163"/>
                  <a:gd name="T41" fmla="*/ 0 h 240"/>
                  <a:gd name="T42" fmla="*/ 107 w 163"/>
                  <a:gd name="T43" fmla="*/ 3 h 240"/>
                  <a:gd name="T44" fmla="*/ 100 w 163"/>
                  <a:gd name="T45" fmla="*/ 6 h 240"/>
                  <a:gd name="T46" fmla="*/ 84 w 163"/>
                  <a:gd name="T47" fmla="*/ 19 h 240"/>
                  <a:gd name="T48" fmla="*/ 75 w 163"/>
                  <a:gd name="T49" fmla="*/ 27 h 240"/>
                  <a:gd name="T50" fmla="*/ 75 w 163"/>
                  <a:gd name="T51" fmla="*/ 43 h 240"/>
                  <a:gd name="T52" fmla="*/ 77 w 163"/>
                  <a:gd name="T53" fmla="*/ 54 h 240"/>
                  <a:gd name="T54" fmla="*/ 77 w 163"/>
                  <a:gd name="T55" fmla="*/ 73 h 240"/>
                  <a:gd name="T56" fmla="*/ 116 w 163"/>
                  <a:gd name="T57" fmla="*/ 83 h 240"/>
                  <a:gd name="T58" fmla="*/ 129 w 163"/>
                  <a:gd name="T59" fmla="*/ 91 h 240"/>
                  <a:gd name="T60" fmla="*/ 136 w 163"/>
                  <a:gd name="T61" fmla="*/ 89 h 240"/>
                  <a:gd name="T62" fmla="*/ 130 w 163"/>
                  <a:gd name="T63" fmla="*/ 99 h 240"/>
                  <a:gd name="T64" fmla="*/ 131 w 163"/>
                  <a:gd name="T65" fmla="*/ 119 h 240"/>
                  <a:gd name="T66" fmla="*/ 130 w 163"/>
                  <a:gd name="T67" fmla="*/ 130 h 240"/>
                  <a:gd name="T68" fmla="*/ 138 w 163"/>
                  <a:gd name="T69" fmla="*/ 151 h 240"/>
                  <a:gd name="T70" fmla="*/ 135 w 163"/>
                  <a:gd name="T71" fmla="*/ 148 h 240"/>
                  <a:gd name="T72" fmla="*/ 110 w 163"/>
                  <a:gd name="T73" fmla="*/ 145 h 240"/>
                  <a:gd name="T74" fmla="*/ 117 w 163"/>
                  <a:gd name="T75" fmla="*/ 154 h 240"/>
                  <a:gd name="T76" fmla="*/ 116 w 163"/>
                  <a:gd name="T77" fmla="*/ 159 h 240"/>
                  <a:gd name="T78" fmla="*/ 111 w 163"/>
                  <a:gd name="T79" fmla="*/ 160 h 240"/>
                  <a:gd name="T80" fmla="*/ 116 w 163"/>
                  <a:gd name="T81" fmla="*/ 176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
                  <a:gd name="T124" fmla="*/ 0 h 240"/>
                  <a:gd name="T125" fmla="*/ 163 w 163"/>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 h="240">
                    <a:moveTo>
                      <a:pt x="136" y="190"/>
                    </a:moveTo>
                    <a:lnTo>
                      <a:pt x="138" y="204"/>
                    </a:lnTo>
                    <a:lnTo>
                      <a:pt x="137" y="209"/>
                    </a:lnTo>
                    <a:lnTo>
                      <a:pt x="129" y="239"/>
                    </a:lnTo>
                    <a:lnTo>
                      <a:pt x="125" y="237"/>
                    </a:lnTo>
                    <a:lnTo>
                      <a:pt x="121" y="237"/>
                    </a:lnTo>
                    <a:lnTo>
                      <a:pt x="128" y="223"/>
                    </a:lnTo>
                    <a:lnTo>
                      <a:pt x="124" y="216"/>
                    </a:lnTo>
                    <a:lnTo>
                      <a:pt x="103" y="215"/>
                    </a:lnTo>
                    <a:lnTo>
                      <a:pt x="92" y="213"/>
                    </a:lnTo>
                    <a:lnTo>
                      <a:pt x="88" y="207"/>
                    </a:lnTo>
                    <a:lnTo>
                      <a:pt x="88" y="203"/>
                    </a:lnTo>
                    <a:lnTo>
                      <a:pt x="88" y="200"/>
                    </a:lnTo>
                    <a:lnTo>
                      <a:pt x="80" y="194"/>
                    </a:lnTo>
                    <a:lnTo>
                      <a:pt x="70" y="189"/>
                    </a:lnTo>
                    <a:lnTo>
                      <a:pt x="54" y="186"/>
                    </a:lnTo>
                    <a:lnTo>
                      <a:pt x="45" y="181"/>
                    </a:lnTo>
                    <a:lnTo>
                      <a:pt x="36" y="177"/>
                    </a:lnTo>
                    <a:lnTo>
                      <a:pt x="29" y="169"/>
                    </a:lnTo>
                    <a:lnTo>
                      <a:pt x="26" y="168"/>
                    </a:lnTo>
                    <a:lnTo>
                      <a:pt x="0" y="163"/>
                    </a:lnTo>
                    <a:lnTo>
                      <a:pt x="4" y="158"/>
                    </a:lnTo>
                    <a:lnTo>
                      <a:pt x="11" y="151"/>
                    </a:lnTo>
                    <a:lnTo>
                      <a:pt x="15" y="141"/>
                    </a:lnTo>
                    <a:lnTo>
                      <a:pt x="20" y="127"/>
                    </a:lnTo>
                    <a:lnTo>
                      <a:pt x="20" y="112"/>
                    </a:lnTo>
                    <a:lnTo>
                      <a:pt x="20" y="89"/>
                    </a:lnTo>
                    <a:lnTo>
                      <a:pt x="21" y="71"/>
                    </a:lnTo>
                    <a:lnTo>
                      <a:pt x="21" y="65"/>
                    </a:lnTo>
                    <a:lnTo>
                      <a:pt x="22" y="60"/>
                    </a:lnTo>
                    <a:lnTo>
                      <a:pt x="21" y="54"/>
                    </a:lnTo>
                    <a:lnTo>
                      <a:pt x="22" y="53"/>
                    </a:lnTo>
                    <a:lnTo>
                      <a:pt x="36" y="49"/>
                    </a:lnTo>
                    <a:lnTo>
                      <a:pt x="49" y="33"/>
                    </a:lnTo>
                    <a:lnTo>
                      <a:pt x="54" y="22"/>
                    </a:lnTo>
                    <a:lnTo>
                      <a:pt x="73" y="21"/>
                    </a:lnTo>
                    <a:lnTo>
                      <a:pt x="81" y="13"/>
                    </a:lnTo>
                    <a:lnTo>
                      <a:pt x="86" y="10"/>
                    </a:lnTo>
                    <a:lnTo>
                      <a:pt x="91" y="7"/>
                    </a:lnTo>
                    <a:lnTo>
                      <a:pt x="102" y="5"/>
                    </a:lnTo>
                    <a:lnTo>
                      <a:pt x="109" y="2"/>
                    </a:lnTo>
                    <a:lnTo>
                      <a:pt x="121" y="0"/>
                    </a:lnTo>
                    <a:lnTo>
                      <a:pt x="124" y="0"/>
                    </a:lnTo>
                    <a:lnTo>
                      <a:pt x="126" y="3"/>
                    </a:lnTo>
                    <a:lnTo>
                      <a:pt x="124" y="4"/>
                    </a:lnTo>
                    <a:lnTo>
                      <a:pt x="117" y="7"/>
                    </a:lnTo>
                    <a:lnTo>
                      <a:pt x="108" y="16"/>
                    </a:lnTo>
                    <a:lnTo>
                      <a:pt x="99" y="21"/>
                    </a:lnTo>
                    <a:lnTo>
                      <a:pt x="91" y="25"/>
                    </a:lnTo>
                    <a:lnTo>
                      <a:pt x="88" y="29"/>
                    </a:lnTo>
                    <a:lnTo>
                      <a:pt x="86" y="34"/>
                    </a:lnTo>
                    <a:lnTo>
                      <a:pt x="88" y="47"/>
                    </a:lnTo>
                    <a:lnTo>
                      <a:pt x="89" y="49"/>
                    </a:lnTo>
                    <a:lnTo>
                      <a:pt x="90" y="58"/>
                    </a:lnTo>
                    <a:lnTo>
                      <a:pt x="88" y="70"/>
                    </a:lnTo>
                    <a:lnTo>
                      <a:pt x="90" y="79"/>
                    </a:lnTo>
                    <a:lnTo>
                      <a:pt x="99" y="85"/>
                    </a:lnTo>
                    <a:lnTo>
                      <a:pt x="136" y="90"/>
                    </a:lnTo>
                    <a:lnTo>
                      <a:pt x="138" y="98"/>
                    </a:lnTo>
                    <a:lnTo>
                      <a:pt x="151" y="98"/>
                    </a:lnTo>
                    <a:lnTo>
                      <a:pt x="156" y="96"/>
                    </a:lnTo>
                    <a:lnTo>
                      <a:pt x="159" y="96"/>
                    </a:lnTo>
                    <a:lnTo>
                      <a:pt x="159" y="102"/>
                    </a:lnTo>
                    <a:lnTo>
                      <a:pt x="153" y="107"/>
                    </a:lnTo>
                    <a:lnTo>
                      <a:pt x="151" y="116"/>
                    </a:lnTo>
                    <a:lnTo>
                      <a:pt x="154" y="129"/>
                    </a:lnTo>
                    <a:lnTo>
                      <a:pt x="162" y="132"/>
                    </a:lnTo>
                    <a:lnTo>
                      <a:pt x="153" y="140"/>
                    </a:lnTo>
                    <a:lnTo>
                      <a:pt x="156" y="148"/>
                    </a:lnTo>
                    <a:lnTo>
                      <a:pt x="162" y="163"/>
                    </a:lnTo>
                    <a:lnTo>
                      <a:pt x="158" y="163"/>
                    </a:lnTo>
                    <a:lnTo>
                      <a:pt x="158" y="160"/>
                    </a:lnTo>
                    <a:lnTo>
                      <a:pt x="154" y="154"/>
                    </a:lnTo>
                    <a:lnTo>
                      <a:pt x="129" y="157"/>
                    </a:lnTo>
                    <a:lnTo>
                      <a:pt x="130" y="166"/>
                    </a:lnTo>
                    <a:lnTo>
                      <a:pt x="137" y="166"/>
                    </a:lnTo>
                    <a:lnTo>
                      <a:pt x="140" y="175"/>
                    </a:lnTo>
                    <a:lnTo>
                      <a:pt x="136" y="172"/>
                    </a:lnTo>
                    <a:lnTo>
                      <a:pt x="131" y="172"/>
                    </a:lnTo>
                    <a:lnTo>
                      <a:pt x="130" y="173"/>
                    </a:lnTo>
                    <a:lnTo>
                      <a:pt x="130" y="182"/>
                    </a:lnTo>
                    <a:lnTo>
                      <a:pt x="136" y="19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05" name="Freeform 639">
                <a:extLst>
                  <a:ext uri="{FF2B5EF4-FFF2-40B4-BE49-F238E27FC236}">
                    <a16:creationId xmlns:a16="http://schemas.microsoft.com/office/drawing/2014/main" id="{C862F8A0-3D4F-4A00-8F05-DB422018740F}"/>
                  </a:ext>
                </a:extLst>
              </p:cNvPr>
              <p:cNvSpPr>
                <a:spLocks/>
              </p:cNvSpPr>
              <p:nvPr/>
            </p:nvSpPr>
            <p:spPr bwMode="auto">
              <a:xfrm>
                <a:off x="1930" y="3015"/>
                <a:ext cx="249" cy="610"/>
              </a:xfrm>
              <a:custGeom>
                <a:avLst/>
                <a:gdLst>
                  <a:gd name="T0" fmla="*/ 76 w 292"/>
                  <a:gd name="T1" fmla="*/ 33 h 658"/>
                  <a:gd name="T2" fmla="*/ 64 w 292"/>
                  <a:gd name="T3" fmla="*/ 53 h 658"/>
                  <a:gd name="T4" fmla="*/ 44 w 292"/>
                  <a:gd name="T5" fmla="*/ 104 h 658"/>
                  <a:gd name="T6" fmla="*/ 35 w 292"/>
                  <a:gd name="T7" fmla="*/ 226 h 658"/>
                  <a:gd name="T8" fmla="*/ 23 w 292"/>
                  <a:gd name="T9" fmla="*/ 259 h 658"/>
                  <a:gd name="T10" fmla="*/ 23 w 292"/>
                  <a:gd name="T11" fmla="*/ 269 h 658"/>
                  <a:gd name="T12" fmla="*/ 20 w 292"/>
                  <a:gd name="T13" fmla="*/ 297 h 658"/>
                  <a:gd name="T14" fmla="*/ 20 w 292"/>
                  <a:gd name="T15" fmla="*/ 305 h 658"/>
                  <a:gd name="T16" fmla="*/ 18 w 292"/>
                  <a:gd name="T17" fmla="*/ 352 h 658"/>
                  <a:gd name="T18" fmla="*/ 21 w 292"/>
                  <a:gd name="T19" fmla="*/ 388 h 658"/>
                  <a:gd name="T20" fmla="*/ 7 w 292"/>
                  <a:gd name="T21" fmla="*/ 407 h 658"/>
                  <a:gd name="T22" fmla="*/ 0 w 292"/>
                  <a:gd name="T23" fmla="*/ 489 h 658"/>
                  <a:gd name="T24" fmla="*/ 3 w 292"/>
                  <a:gd name="T25" fmla="*/ 511 h 658"/>
                  <a:gd name="T26" fmla="*/ 52 w 292"/>
                  <a:gd name="T27" fmla="*/ 540 h 658"/>
                  <a:gd name="T28" fmla="*/ 94 w 292"/>
                  <a:gd name="T29" fmla="*/ 591 h 658"/>
                  <a:gd name="T30" fmla="*/ 109 w 292"/>
                  <a:gd name="T31" fmla="*/ 598 h 658"/>
                  <a:gd name="T32" fmla="*/ 88 w 292"/>
                  <a:gd name="T33" fmla="*/ 567 h 658"/>
                  <a:gd name="T34" fmla="*/ 67 w 292"/>
                  <a:gd name="T35" fmla="*/ 562 h 658"/>
                  <a:gd name="T36" fmla="*/ 53 w 292"/>
                  <a:gd name="T37" fmla="*/ 522 h 658"/>
                  <a:gd name="T38" fmla="*/ 51 w 292"/>
                  <a:gd name="T39" fmla="*/ 493 h 658"/>
                  <a:gd name="T40" fmla="*/ 69 w 292"/>
                  <a:gd name="T41" fmla="*/ 468 h 658"/>
                  <a:gd name="T42" fmla="*/ 88 w 292"/>
                  <a:gd name="T43" fmla="*/ 448 h 658"/>
                  <a:gd name="T44" fmla="*/ 85 w 292"/>
                  <a:gd name="T45" fmla="*/ 424 h 658"/>
                  <a:gd name="T46" fmla="*/ 70 w 292"/>
                  <a:gd name="T47" fmla="*/ 412 h 658"/>
                  <a:gd name="T48" fmla="*/ 76 w 292"/>
                  <a:gd name="T49" fmla="*/ 390 h 658"/>
                  <a:gd name="T50" fmla="*/ 104 w 292"/>
                  <a:gd name="T51" fmla="*/ 352 h 658"/>
                  <a:gd name="T52" fmla="*/ 114 w 292"/>
                  <a:gd name="T53" fmla="*/ 326 h 658"/>
                  <a:gd name="T54" fmla="*/ 104 w 292"/>
                  <a:gd name="T55" fmla="*/ 309 h 658"/>
                  <a:gd name="T56" fmla="*/ 132 w 292"/>
                  <a:gd name="T57" fmla="*/ 288 h 658"/>
                  <a:gd name="T58" fmla="*/ 148 w 292"/>
                  <a:gd name="T59" fmla="*/ 270 h 658"/>
                  <a:gd name="T60" fmla="*/ 181 w 292"/>
                  <a:gd name="T61" fmla="*/ 269 h 658"/>
                  <a:gd name="T62" fmla="*/ 202 w 292"/>
                  <a:gd name="T63" fmla="*/ 245 h 658"/>
                  <a:gd name="T64" fmla="*/ 192 w 292"/>
                  <a:gd name="T65" fmla="*/ 200 h 658"/>
                  <a:gd name="T66" fmla="*/ 187 w 292"/>
                  <a:gd name="T67" fmla="*/ 178 h 658"/>
                  <a:gd name="T68" fmla="*/ 187 w 292"/>
                  <a:gd name="T69" fmla="*/ 139 h 658"/>
                  <a:gd name="T70" fmla="*/ 205 w 292"/>
                  <a:gd name="T71" fmla="*/ 110 h 658"/>
                  <a:gd name="T72" fmla="*/ 248 w 292"/>
                  <a:gd name="T73" fmla="*/ 64 h 658"/>
                  <a:gd name="T74" fmla="*/ 239 w 292"/>
                  <a:gd name="T75" fmla="*/ 53 h 658"/>
                  <a:gd name="T76" fmla="*/ 230 w 292"/>
                  <a:gd name="T77" fmla="*/ 68 h 658"/>
                  <a:gd name="T78" fmla="*/ 181 w 292"/>
                  <a:gd name="T79" fmla="*/ 80 h 658"/>
                  <a:gd name="T80" fmla="*/ 158 w 292"/>
                  <a:gd name="T81" fmla="*/ 25 h 658"/>
                  <a:gd name="T82" fmla="*/ 133 w 292"/>
                  <a:gd name="T83" fmla="*/ 13 h 658"/>
                  <a:gd name="T84" fmla="*/ 125 w 292"/>
                  <a:gd name="T85" fmla="*/ 0 h 658"/>
                  <a:gd name="T86" fmla="*/ 111 w 292"/>
                  <a:gd name="T87" fmla="*/ 9 h 658"/>
                  <a:gd name="T88" fmla="*/ 88 w 292"/>
                  <a:gd name="T89" fmla="*/ 0 h 658"/>
                  <a:gd name="T90" fmla="*/ 77 w 292"/>
                  <a:gd name="T91" fmla="*/ 15 h 6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2"/>
                  <a:gd name="T139" fmla="*/ 0 h 658"/>
                  <a:gd name="T140" fmla="*/ 292 w 292"/>
                  <a:gd name="T141" fmla="*/ 658 h 6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2" h="658">
                    <a:moveTo>
                      <a:pt x="90" y="16"/>
                    </a:moveTo>
                    <a:lnTo>
                      <a:pt x="90" y="24"/>
                    </a:lnTo>
                    <a:lnTo>
                      <a:pt x="89" y="36"/>
                    </a:lnTo>
                    <a:lnTo>
                      <a:pt x="82" y="40"/>
                    </a:lnTo>
                    <a:lnTo>
                      <a:pt x="78" y="47"/>
                    </a:lnTo>
                    <a:lnTo>
                      <a:pt x="75" y="57"/>
                    </a:lnTo>
                    <a:lnTo>
                      <a:pt x="65" y="73"/>
                    </a:lnTo>
                    <a:lnTo>
                      <a:pt x="54" y="96"/>
                    </a:lnTo>
                    <a:lnTo>
                      <a:pt x="52" y="112"/>
                    </a:lnTo>
                    <a:lnTo>
                      <a:pt x="52" y="144"/>
                    </a:lnTo>
                    <a:lnTo>
                      <a:pt x="51" y="232"/>
                    </a:lnTo>
                    <a:lnTo>
                      <a:pt x="41" y="244"/>
                    </a:lnTo>
                    <a:lnTo>
                      <a:pt x="35" y="253"/>
                    </a:lnTo>
                    <a:lnTo>
                      <a:pt x="33" y="262"/>
                    </a:lnTo>
                    <a:lnTo>
                      <a:pt x="27" y="279"/>
                    </a:lnTo>
                    <a:lnTo>
                      <a:pt x="24" y="280"/>
                    </a:lnTo>
                    <a:lnTo>
                      <a:pt x="24" y="283"/>
                    </a:lnTo>
                    <a:lnTo>
                      <a:pt x="27" y="290"/>
                    </a:lnTo>
                    <a:lnTo>
                      <a:pt x="24" y="300"/>
                    </a:lnTo>
                    <a:lnTo>
                      <a:pt x="26" y="307"/>
                    </a:lnTo>
                    <a:lnTo>
                      <a:pt x="24" y="320"/>
                    </a:lnTo>
                    <a:lnTo>
                      <a:pt x="21" y="322"/>
                    </a:lnTo>
                    <a:lnTo>
                      <a:pt x="21" y="329"/>
                    </a:lnTo>
                    <a:lnTo>
                      <a:pt x="23" y="329"/>
                    </a:lnTo>
                    <a:lnTo>
                      <a:pt x="23" y="367"/>
                    </a:lnTo>
                    <a:lnTo>
                      <a:pt x="21" y="375"/>
                    </a:lnTo>
                    <a:lnTo>
                      <a:pt x="21" y="380"/>
                    </a:lnTo>
                    <a:lnTo>
                      <a:pt x="24" y="388"/>
                    </a:lnTo>
                    <a:lnTo>
                      <a:pt x="25" y="406"/>
                    </a:lnTo>
                    <a:lnTo>
                      <a:pt x="25" y="418"/>
                    </a:lnTo>
                    <a:lnTo>
                      <a:pt x="23" y="426"/>
                    </a:lnTo>
                    <a:lnTo>
                      <a:pt x="14" y="433"/>
                    </a:lnTo>
                    <a:lnTo>
                      <a:pt x="8" y="439"/>
                    </a:lnTo>
                    <a:lnTo>
                      <a:pt x="4" y="450"/>
                    </a:lnTo>
                    <a:lnTo>
                      <a:pt x="3" y="527"/>
                    </a:lnTo>
                    <a:lnTo>
                      <a:pt x="0" y="528"/>
                    </a:lnTo>
                    <a:lnTo>
                      <a:pt x="1" y="532"/>
                    </a:lnTo>
                    <a:lnTo>
                      <a:pt x="3" y="540"/>
                    </a:lnTo>
                    <a:lnTo>
                      <a:pt x="4" y="551"/>
                    </a:lnTo>
                    <a:lnTo>
                      <a:pt x="16" y="563"/>
                    </a:lnTo>
                    <a:lnTo>
                      <a:pt x="59" y="565"/>
                    </a:lnTo>
                    <a:lnTo>
                      <a:pt x="61" y="583"/>
                    </a:lnTo>
                    <a:lnTo>
                      <a:pt x="61" y="608"/>
                    </a:lnTo>
                    <a:lnTo>
                      <a:pt x="65" y="635"/>
                    </a:lnTo>
                    <a:lnTo>
                      <a:pt x="110" y="637"/>
                    </a:lnTo>
                    <a:lnTo>
                      <a:pt x="124" y="657"/>
                    </a:lnTo>
                    <a:lnTo>
                      <a:pt x="127" y="650"/>
                    </a:lnTo>
                    <a:lnTo>
                      <a:pt x="128" y="645"/>
                    </a:lnTo>
                    <a:lnTo>
                      <a:pt x="128" y="635"/>
                    </a:lnTo>
                    <a:lnTo>
                      <a:pt x="115" y="621"/>
                    </a:lnTo>
                    <a:lnTo>
                      <a:pt x="103" y="612"/>
                    </a:lnTo>
                    <a:lnTo>
                      <a:pt x="98" y="613"/>
                    </a:lnTo>
                    <a:lnTo>
                      <a:pt x="85" y="610"/>
                    </a:lnTo>
                    <a:lnTo>
                      <a:pt x="78" y="606"/>
                    </a:lnTo>
                    <a:lnTo>
                      <a:pt x="72" y="597"/>
                    </a:lnTo>
                    <a:lnTo>
                      <a:pt x="65" y="583"/>
                    </a:lnTo>
                    <a:lnTo>
                      <a:pt x="62" y="563"/>
                    </a:lnTo>
                    <a:lnTo>
                      <a:pt x="61" y="559"/>
                    </a:lnTo>
                    <a:lnTo>
                      <a:pt x="59" y="546"/>
                    </a:lnTo>
                    <a:lnTo>
                      <a:pt x="60" y="532"/>
                    </a:lnTo>
                    <a:lnTo>
                      <a:pt x="63" y="526"/>
                    </a:lnTo>
                    <a:lnTo>
                      <a:pt x="68" y="523"/>
                    </a:lnTo>
                    <a:lnTo>
                      <a:pt x="81" y="505"/>
                    </a:lnTo>
                    <a:lnTo>
                      <a:pt x="93" y="497"/>
                    </a:lnTo>
                    <a:lnTo>
                      <a:pt x="101" y="490"/>
                    </a:lnTo>
                    <a:lnTo>
                      <a:pt x="103" y="483"/>
                    </a:lnTo>
                    <a:lnTo>
                      <a:pt x="104" y="471"/>
                    </a:lnTo>
                    <a:lnTo>
                      <a:pt x="104" y="463"/>
                    </a:lnTo>
                    <a:lnTo>
                      <a:pt x="100" y="457"/>
                    </a:lnTo>
                    <a:lnTo>
                      <a:pt x="92" y="454"/>
                    </a:lnTo>
                    <a:lnTo>
                      <a:pt x="86" y="450"/>
                    </a:lnTo>
                    <a:lnTo>
                      <a:pt x="82" y="444"/>
                    </a:lnTo>
                    <a:lnTo>
                      <a:pt x="81" y="434"/>
                    </a:lnTo>
                    <a:lnTo>
                      <a:pt x="84" y="425"/>
                    </a:lnTo>
                    <a:lnTo>
                      <a:pt x="89" y="421"/>
                    </a:lnTo>
                    <a:lnTo>
                      <a:pt x="98" y="421"/>
                    </a:lnTo>
                    <a:lnTo>
                      <a:pt x="114" y="399"/>
                    </a:lnTo>
                    <a:lnTo>
                      <a:pt x="122" y="380"/>
                    </a:lnTo>
                    <a:lnTo>
                      <a:pt x="122" y="369"/>
                    </a:lnTo>
                    <a:lnTo>
                      <a:pt x="134" y="366"/>
                    </a:lnTo>
                    <a:lnTo>
                      <a:pt x="134" y="352"/>
                    </a:lnTo>
                    <a:lnTo>
                      <a:pt x="122" y="346"/>
                    </a:lnTo>
                    <a:lnTo>
                      <a:pt x="120" y="338"/>
                    </a:lnTo>
                    <a:lnTo>
                      <a:pt x="122" y="333"/>
                    </a:lnTo>
                    <a:lnTo>
                      <a:pt x="128" y="330"/>
                    </a:lnTo>
                    <a:lnTo>
                      <a:pt x="151" y="333"/>
                    </a:lnTo>
                    <a:lnTo>
                      <a:pt x="155" y="311"/>
                    </a:lnTo>
                    <a:lnTo>
                      <a:pt x="158" y="300"/>
                    </a:lnTo>
                    <a:lnTo>
                      <a:pt x="165" y="293"/>
                    </a:lnTo>
                    <a:lnTo>
                      <a:pt x="173" y="291"/>
                    </a:lnTo>
                    <a:lnTo>
                      <a:pt x="181" y="293"/>
                    </a:lnTo>
                    <a:lnTo>
                      <a:pt x="200" y="293"/>
                    </a:lnTo>
                    <a:lnTo>
                      <a:pt x="212" y="290"/>
                    </a:lnTo>
                    <a:lnTo>
                      <a:pt x="221" y="285"/>
                    </a:lnTo>
                    <a:lnTo>
                      <a:pt x="230" y="276"/>
                    </a:lnTo>
                    <a:lnTo>
                      <a:pt x="237" y="264"/>
                    </a:lnTo>
                    <a:lnTo>
                      <a:pt x="238" y="250"/>
                    </a:lnTo>
                    <a:lnTo>
                      <a:pt x="231" y="231"/>
                    </a:lnTo>
                    <a:lnTo>
                      <a:pt x="225" y="216"/>
                    </a:lnTo>
                    <a:lnTo>
                      <a:pt x="219" y="205"/>
                    </a:lnTo>
                    <a:lnTo>
                      <a:pt x="218" y="198"/>
                    </a:lnTo>
                    <a:lnTo>
                      <a:pt x="219" y="192"/>
                    </a:lnTo>
                    <a:lnTo>
                      <a:pt x="217" y="173"/>
                    </a:lnTo>
                    <a:lnTo>
                      <a:pt x="217" y="158"/>
                    </a:lnTo>
                    <a:lnTo>
                      <a:pt x="219" y="150"/>
                    </a:lnTo>
                    <a:lnTo>
                      <a:pt x="231" y="132"/>
                    </a:lnTo>
                    <a:lnTo>
                      <a:pt x="233" y="128"/>
                    </a:lnTo>
                    <a:lnTo>
                      <a:pt x="240" y="119"/>
                    </a:lnTo>
                    <a:lnTo>
                      <a:pt x="250" y="108"/>
                    </a:lnTo>
                    <a:lnTo>
                      <a:pt x="287" y="81"/>
                    </a:lnTo>
                    <a:lnTo>
                      <a:pt x="291" y="69"/>
                    </a:lnTo>
                    <a:lnTo>
                      <a:pt x="289" y="63"/>
                    </a:lnTo>
                    <a:lnTo>
                      <a:pt x="283" y="60"/>
                    </a:lnTo>
                    <a:lnTo>
                      <a:pt x="280" y="57"/>
                    </a:lnTo>
                    <a:lnTo>
                      <a:pt x="280" y="55"/>
                    </a:lnTo>
                    <a:lnTo>
                      <a:pt x="275" y="57"/>
                    </a:lnTo>
                    <a:lnTo>
                      <a:pt x="270" y="73"/>
                    </a:lnTo>
                    <a:lnTo>
                      <a:pt x="267" y="82"/>
                    </a:lnTo>
                    <a:lnTo>
                      <a:pt x="266" y="87"/>
                    </a:lnTo>
                    <a:lnTo>
                      <a:pt x="212" y="86"/>
                    </a:lnTo>
                    <a:lnTo>
                      <a:pt x="229" y="51"/>
                    </a:lnTo>
                    <a:lnTo>
                      <a:pt x="191" y="34"/>
                    </a:lnTo>
                    <a:lnTo>
                      <a:pt x="185" y="27"/>
                    </a:lnTo>
                    <a:lnTo>
                      <a:pt x="168" y="20"/>
                    </a:lnTo>
                    <a:lnTo>
                      <a:pt x="158" y="15"/>
                    </a:lnTo>
                    <a:lnTo>
                      <a:pt x="156" y="14"/>
                    </a:lnTo>
                    <a:lnTo>
                      <a:pt x="157" y="5"/>
                    </a:lnTo>
                    <a:lnTo>
                      <a:pt x="151" y="1"/>
                    </a:lnTo>
                    <a:lnTo>
                      <a:pt x="147" y="0"/>
                    </a:lnTo>
                    <a:lnTo>
                      <a:pt x="141" y="3"/>
                    </a:lnTo>
                    <a:lnTo>
                      <a:pt x="130" y="15"/>
                    </a:lnTo>
                    <a:lnTo>
                      <a:pt x="130" y="10"/>
                    </a:lnTo>
                    <a:lnTo>
                      <a:pt x="127" y="4"/>
                    </a:lnTo>
                    <a:lnTo>
                      <a:pt x="118" y="3"/>
                    </a:lnTo>
                    <a:lnTo>
                      <a:pt x="103" y="0"/>
                    </a:lnTo>
                    <a:lnTo>
                      <a:pt x="100" y="6"/>
                    </a:lnTo>
                    <a:lnTo>
                      <a:pt x="96" y="12"/>
                    </a:lnTo>
                    <a:lnTo>
                      <a:pt x="90" y="16"/>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06" name="Freeform 640">
                <a:extLst>
                  <a:ext uri="{FF2B5EF4-FFF2-40B4-BE49-F238E27FC236}">
                    <a16:creationId xmlns:a16="http://schemas.microsoft.com/office/drawing/2014/main" id="{E1B51245-78B7-4577-977B-DA1797FB635A}"/>
                  </a:ext>
                </a:extLst>
              </p:cNvPr>
              <p:cNvSpPr>
                <a:spLocks/>
              </p:cNvSpPr>
              <p:nvPr/>
            </p:nvSpPr>
            <p:spPr bwMode="auto">
              <a:xfrm>
                <a:off x="1927" y="2654"/>
                <a:ext cx="490" cy="529"/>
              </a:xfrm>
              <a:custGeom>
                <a:avLst/>
                <a:gdLst>
                  <a:gd name="T0" fmla="*/ 296 w 574"/>
                  <a:gd name="T1" fmla="*/ 460 h 571"/>
                  <a:gd name="T2" fmla="*/ 355 w 574"/>
                  <a:gd name="T3" fmla="*/ 384 h 571"/>
                  <a:gd name="T4" fmla="*/ 410 w 574"/>
                  <a:gd name="T5" fmla="*/ 353 h 571"/>
                  <a:gd name="T6" fmla="*/ 435 w 574"/>
                  <a:gd name="T7" fmla="*/ 262 h 571"/>
                  <a:gd name="T8" fmla="*/ 487 w 574"/>
                  <a:gd name="T9" fmla="*/ 157 h 571"/>
                  <a:gd name="T10" fmla="*/ 474 w 574"/>
                  <a:gd name="T11" fmla="*/ 126 h 571"/>
                  <a:gd name="T12" fmla="*/ 411 w 574"/>
                  <a:gd name="T13" fmla="*/ 102 h 571"/>
                  <a:gd name="T14" fmla="*/ 347 w 574"/>
                  <a:gd name="T15" fmla="*/ 91 h 571"/>
                  <a:gd name="T16" fmla="*/ 337 w 574"/>
                  <a:gd name="T17" fmla="*/ 71 h 571"/>
                  <a:gd name="T18" fmla="*/ 271 w 574"/>
                  <a:gd name="T19" fmla="*/ 87 h 571"/>
                  <a:gd name="T20" fmla="*/ 266 w 574"/>
                  <a:gd name="T21" fmla="*/ 82 h 571"/>
                  <a:gd name="T22" fmla="*/ 296 w 574"/>
                  <a:gd name="T23" fmla="*/ 47 h 571"/>
                  <a:gd name="T24" fmla="*/ 271 w 574"/>
                  <a:gd name="T25" fmla="*/ 9 h 571"/>
                  <a:gd name="T26" fmla="*/ 248 w 574"/>
                  <a:gd name="T27" fmla="*/ 9 h 571"/>
                  <a:gd name="T28" fmla="*/ 236 w 574"/>
                  <a:gd name="T29" fmla="*/ 22 h 571"/>
                  <a:gd name="T30" fmla="*/ 218 w 574"/>
                  <a:gd name="T31" fmla="*/ 22 h 571"/>
                  <a:gd name="T32" fmla="*/ 205 w 574"/>
                  <a:gd name="T33" fmla="*/ 22 h 571"/>
                  <a:gd name="T34" fmla="*/ 186 w 574"/>
                  <a:gd name="T35" fmla="*/ 24 h 571"/>
                  <a:gd name="T36" fmla="*/ 169 w 574"/>
                  <a:gd name="T37" fmla="*/ 27 h 571"/>
                  <a:gd name="T38" fmla="*/ 162 w 574"/>
                  <a:gd name="T39" fmla="*/ 3 h 571"/>
                  <a:gd name="T40" fmla="*/ 144 w 574"/>
                  <a:gd name="T41" fmla="*/ 10 h 571"/>
                  <a:gd name="T42" fmla="*/ 119 w 574"/>
                  <a:gd name="T43" fmla="*/ 7 h 571"/>
                  <a:gd name="T44" fmla="*/ 113 w 574"/>
                  <a:gd name="T45" fmla="*/ 13 h 571"/>
                  <a:gd name="T46" fmla="*/ 125 w 574"/>
                  <a:gd name="T47" fmla="*/ 23 h 571"/>
                  <a:gd name="T48" fmla="*/ 85 w 574"/>
                  <a:gd name="T49" fmla="*/ 48 h 571"/>
                  <a:gd name="T50" fmla="*/ 47 w 574"/>
                  <a:gd name="T51" fmla="*/ 41 h 571"/>
                  <a:gd name="T52" fmla="*/ 53 w 574"/>
                  <a:gd name="T53" fmla="*/ 55 h 571"/>
                  <a:gd name="T54" fmla="*/ 53 w 574"/>
                  <a:gd name="T55" fmla="*/ 70 h 571"/>
                  <a:gd name="T56" fmla="*/ 46 w 574"/>
                  <a:gd name="T57" fmla="*/ 122 h 571"/>
                  <a:gd name="T58" fmla="*/ 23 w 574"/>
                  <a:gd name="T59" fmla="*/ 124 h 571"/>
                  <a:gd name="T60" fmla="*/ 5 w 574"/>
                  <a:gd name="T61" fmla="*/ 147 h 571"/>
                  <a:gd name="T62" fmla="*/ 4 w 574"/>
                  <a:gd name="T63" fmla="*/ 180 h 571"/>
                  <a:gd name="T64" fmla="*/ 12 w 574"/>
                  <a:gd name="T65" fmla="*/ 183 h 571"/>
                  <a:gd name="T66" fmla="*/ 27 w 574"/>
                  <a:gd name="T67" fmla="*/ 190 h 571"/>
                  <a:gd name="T68" fmla="*/ 38 w 574"/>
                  <a:gd name="T69" fmla="*/ 206 h 571"/>
                  <a:gd name="T70" fmla="*/ 78 w 574"/>
                  <a:gd name="T71" fmla="*/ 200 h 571"/>
                  <a:gd name="T72" fmla="*/ 94 w 574"/>
                  <a:gd name="T73" fmla="*/ 195 h 571"/>
                  <a:gd name="T74" fmla="*/ 102 w 574"/>
                  <a:gd name="T75" fmla="*/ 208 h 571"/>
                  <a:gd name="T76" fmla="*/ 135 w 574"/>
                  <a:gd name="T77" fmla="*/ 232 h 571"/>
                  <a:gd name="T78" fmla="*/ 158 w 574"/>
                  <a:gd name="T79" fmla="*/ 256 h 571"/>
                  <a:gd name="T80" fmla="*/ 188 w 574"/>
                  <a:gd name="T81" fmla="*/ 279 h 571"/>
                  <a:gd name="T82" fmla="*/ 197 w 574"/>
                  <a:gd name="T83" fmla="*/ 297 h 571"/>
                  <a:gd name="T84" fmla="*/ 196 w 574"/>
                  <a:gd name="T85" fmla="*/ 342 h 571"/>
                  <a:gd name="T86" fmla="*/ 218 w 574"/>
                  <a:gd name="T87" fmla="*/ 390 h 571"/>
                  <a:gd name="T88" fmla="*/ 232 w 574"/>
                  <a:gd name="T89" fmla="*/ 400 h 571"/>
                  <a:gd name="T90" fmla="*/ 248 w 574"/>
                  <a:gd name="T91" fmla="*/ 424 h 571"/>
                  <a:gd name="T92" fmla="*/ 200 w 574"/>
                  <a:gd name="T93" fmla="*/ 479 h 571"/>
                  <a:gd name="T94" fmla="*/ 210 w 574"/>
                  <a:gd name="T95" fmla="*/ 488 h 571"/>
                  <a:gd name="T96" fmla="*/ 255 w 574"/>
                  <a:gd name="T97" fmla="*/ 523 h 5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571"/>
                  <a:gd name="T149" fmla="*/ 574 w 574"/>
                  <a:gd name="T150" fmla="*/ 571 h 5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571">
                    <a:moveTo>
                      <a:pt x="312" y="559"/>
                    </a:moveTo>
                    <a:lnTo>
                      <a:pt x="317" y="550"/>
                    </a:lnTo>
                    <a:lnTo>
                      <a:pt x="331" y="526"/>
                    </a:lnTo>
                    <a:lnTo>
                      <a:pt x="347" y="496"/>
                    </a:lnTo>
                    <a:lnTo>
                      <a:pt x="362" y="457"/>
                    </a:lnTo>
                    <a:lnTo>
                      <a:pt x="370" y="447"/>
                    </a:lnTo>
                    <a:lnTo>
                      <a:pt x="389" y="431"/>
                    </a:lnTo>
                    <a:lnTo>
                      <a:pt x="416" y="415"/>
                    </a:lnTo>
                    <a:lnTo>
                      <a:pt x="448" y="404"/>
                    </a:lnTo>
                    <a:lnTo>
                      <a:pt x="458" y="399"/>
                    </a:lnTo>
                    <a:lnTo>
                      <a:pt x="468" y="392"/>
                    </a:lnTo>
                    <a:lnTo>
                      <a:pt x="480" y="381"/>
                    </a:lnTo>
                    <a:lnTo>
                      <a:pt x="491" y="364"/>
                    </a:lnTo>
                    <a:lnTo>
                      <a:pt x="500" y="344"/>
                    </a:lnTo>
                    <a:lnTo>
                      <a:pt x="507" y="317"/>
                    </a:lnTo>
                    <a:lnTo>
                      <a:pt x="509" y="283"/>
                    </a:lnTo>
                    <a:lnTo>
                      <a:pt x="553" y="216"/>
                    </a:lnTo>
                    <a:lnTo>
                      <a:pt x="563" y="203"/>
                    </a:lnTo>
                    <a:lnTo>
                      <a:pt x="569" y="190"/>
                    </a:lnTo>
                    <a:lnTo>
                      <a:pt x="571" y="170"/>
                    </a:lnTo>
                    <a:lnTo>
                      <a:pt x="573" y="166"/>
                    </a:lnTo>
                    <a:lnTo>
                      <a:pt x="571" y="155"/>
                    </a:lnTo>
                    <a:lnTo>
                      <a:pt x="563" y="142"/>
                    </a:lnTo>
                    <a:lnTo>
                      <a:pt x="555" y="136"/>
                    </a:lnTo>
                    <a:lnTo>
                      <a:pt x="540" y="133"/>
                    </a:lnTo>
                    <a:lnTo>
                      <a:pt x="521" y="120"/>
                    </a:lnTo>
                    <a:lnTo>
                      <a:pt x="501" y="112"/>
                    </a:lnTo>
                    <a:lnTo>
                      <a:pt x="482" y="110"/>
                    </a:lnTo>
                    <a:lnTo>
                      <a:pt x="428" y="94"/>
                    </a:lnTo>
                    <a:lnTo>
                      <a:pt x="421" y="93"/>
                    </a:lnTo>
                    <a:lnTo>
                      <a:pt x="414" y="95"/>
                    </a:lnTo>
                    <a:lnTo>
                      <a:pt x="407" y="98"/>
                    </a:lnTo>
                    <a:lnTo>
                      <a:pt x="413" y="82"/>
                    </a:lnTo>
                    <a:lnTo>
                      <a:pt x="410" y="77"/>
                    </a:lnTo>
                    <a:lnTo>
                      <a:pt x="405" y="76"/>
                    </a:lnTo>
                    <a:lnTo>
                      <a:pt x="395" y="77"/>
                    </a:lnTo>
                    <a:lnTo>
                      <a:pt x="362" y="71"/>
                    </a:lnTo>
                    <a:lnTo>
                      <a:pt x="340" y="78"/>
                    </a:lnTo>
                    <a:lnTo>
                      <a:pt x="329" y="85"/>
                    </a:lnTo>
                    <a:lnTo>
                      <a:pt x="317" y="94"/>
                    </a:lnTo>
                    <a:lnTo>
                      <a:pt x="308" y="97"/>
                    </a:lnTo>
                    <a:lnTo>
                      <a:pt x="299" y="98"/>
                    </a:lnTo>
                    <a:lnTo>
                      <a:pt x="306" y="95"/>
                    </a:lnTo>
                    <a:lnTo>
                      <a:pt x="312" y="89"/>
                    </a:lnTo>
                    <a:lnTo>
                      <a:pt x="317" y="84"/>
                    </a:lnTo>
                    <a:lnTo>
                      <a:pt x="330" y="69"/>
                    </a:lnTo>
                    <a:lnTo>
                      <a:pt x="339" y="62"/>
                    </a:lnTo>
                    <a:lnTo>
                      <a:pt x="347" y="51"/>
                    </a:lnTo>
                    <a:lnTo>
                      <a:pt x="347" y="46"/>
                    </a:lnTo>
                    <a:lnTo>
                      <a:pt x="342" y="35"/>
                    </a:lnTo>
                    <a:lnTo>
                      <a:pt x="335" y="26"/>
                    </a:lnTo>
                    <a:lnTo>
                      <a:pt x="318" y="10"/>
                    </a:lnTo>
                    <a:lnTo>
                      <a:pt x="303" y="0"/>
                    </a:lnTo>
                    <a:lnTo>
                      <a:pt x="302" y="0"/>
                    </a:lnTo>
                    <a:lnTo>
                      <a:pt x="298" y="5"/>
                    </a:lnTo>
                    <a:lnTo>
                      <a:pt x="291" y="10"/>
                    </a:lnTo>
                    <a:lnTo>
                      <a:pt x="285" y="22"/>
                    </a:lnTo>
                    <a:lnTo>
                      <a:pt x="282" y="23"/>
                    </a:lnTo>
                    <a:lnTo>
                      <a:pt x="281" y="24"/>
                    </a:lnTo>
                    <a:lnTo>
                      <a:pt x="277" y="24"/>
                    </a:lnTo>
                    <a:lnTo>
                      <a:pt x="270" y="23"/>
                    </a:lnTo>
                    <a:lnTo>
                      <a:pt x="265" y="23"/>
                    </a:lnTo>
                    <a:lnTo>
                      <a:pt x="260" y="24"/>
                    </a:lnTo>
                    <a:lnTo>
                      <a:pt x="255" y="24"/>
                    </a:lnTo>
                    <a:lnTo>
                      <a:pt x="253" y="24"/>
                    </a:lnTo>
                    <a:lnTo>
                      <a:pt x="250" y="23"/>
                    </a:lnTo>
                    <a:lnTo>
                      <a:pt x="248" y="22"/>
                    </a:lnTo>
                    <a:lnTo>
                      <a:pt x="240" y="24"/>
                    </a:lnTo>
                    <a:lnTo>
                      <a:pt x="234" y="23"/>
                    </a:lnTo>
                    <a:lnTo>
                      <a:pt x="233" y="25"/>
                    </a:lnTo>
                    <a:lnTo>
                      <a:pt x="234" y="29"/>
                    </a:lnTo>
                    <a:lnTo>
                      <a:pt x="218" y="26"/>
                    </a:lnTo>
                    <a:lnTo>
                      <a:pt x="209" y="29"/>
                    </a:lnTo>
                    <a:lnTo>
                      <a:pt x="205" y="29"/>
                    </a:lnTo>
                    <a:lnTo>
                      <a:pt x="199" y="31"/>
                    </a:lnTo>
                    <a:lnTo>
                      <a:pt x="198" y="29"/>
                    </a:lnTo>
                    <a:lnTo>
                      <a:pt x="198" y="20"/>
                    </a:lnTo>
                    <a:lnTo>
                      <a:pt x="198" y="13"/>
                    </a:lnTo>
                    <a:lnTo>
                      <a:pt x="195" y="3"/>
                    </a:lnTo>
                    <a:lnTo>
                      <a:pt x="190" y="3"/>
                    </a:lnTo>
                    <a:lnTo>
                      <a:pt x="190" y="5"/>
                    </a:lnTo>
                    <a:lnTo>
                      <a:pt x="185" y="8"/>
                    </a:lnTo>
                    <a:lnTo>
                      <a:pt x="179" y="7"/>
                    </a:lnTo>
                    <a:lnTo>
                      <a:pt x="169" y="11"/>
                    </a:lnTo>
                    <a:lnTo>
                      <a:pt x="167" y="15"/>
                    </a:lnTo>
                    <a:lnTo>
                      <a:pt x="152" y="16"/>
                    </a:lnTo>
                    <a:lnTo>
                      <a:pt x="149" y="11"/>
                    </a:lnTo>
                    <a:lnTo>
                      <a:pt x="139" y="8"/>
                    </a:lnTo>
                    <a:lnTo>
                      <a:pt x="125" y="5"/>
                    </a:lnTo>
                    <a:lnTo>
                      <a:pt x="125" y="10"/>
                    </a:lnTo>
                    <a:lnTo>
                      <a:pt x="130" y="11"/>
                    </a:lnTo>
                    <a:lnTo>
                      <a:pt x="132" y="14"/>
                    </a:lnTo>
                    <a:lnTo>
                      <a:pt x="133" y="20"/>
                    </a:lnTo>
                    <a:lnTo>
                      <a:pt x="134" y="24"/>
                    </a:lnTo>
                    <a:lnTo>
                      <a:pt x="136" y="26"/>
                    </a:lnTo>
                    <a:lnTo>
                      <a:pt x="146" y="25"/>
                    </a:lnTo>
                    <a:lnTo>
                      <a:pt x="146" y="34"/>
                    </a:lnTo>
                    <a:lnTo>
                      <a:pt x="140" y="39"/>
                    </a:lnTo>
                    <a:lnTo>
                      <a:pt x="119" y="59"/>
                    </a:lnTo>
                    <a:lnTo>
                      <a:pt x="100" y="52"/>
                    </a:lnTo>
                    <a:lnTo>
                      <a:pt x="83" y="51"/>
                    </a:lnTo>
                    <a:lnTo>
                      <a:pt x="82" y="44"/>
                    </a:lnTo>
                    <a:lnTo>
                      <a:pt x="80" y="41"/>
                    </a:lnTo>
                    <a:lnTo>
                      <a:pt x="55" y="44"/>
                    </a:lnTo>
                    <a:lnTo>
                      <a:pt x="56" y="52"/>
                    </a:lnTo>
                    <a:lnTo>
                      <a:pt x="63" y="52"/>
                    </a:lnTo>
                    <a:lnTo>
                      <a:pt x="66" y="61"/>
                    </a:lnTo>
                    <a:lnTo>
                      <a:pt x="62" y="59"/>
                    </a:lnTo>
                    <a:lnTo>
                      <a:pt x="57" y="59"/>
                    </a:lnTo>
                    <a:lnTo>
                      <a:pt x="56" y="60"/>
                    </a:lnTo>
                    <a:lnTo>
                      <a:pt x="56" y="69"/>
                    </a:lnTo>
                    <a:lnTo>
                      <a:pt x="62" y="76"/>
                    </a:lnTo>
                    <a:lnTo>
                      <a:pt x="64" y="92"/>
                    </a:lnTo>
                    <a:lnTo>
                      <a:pt x="64" y="96"/>
                    </a:lnTo>
                    <a:lnTo>
                      <a:pt x="55" y="125"/>
                    </a:lnTo>
                    <a:lnTo>
                      <a:pt x="54" y="132"/>
                    </a:lnTo>
                    <a:lnTo>
                      <a:pt x="48" y="132"/>
                    </a:lnTo>
                    <a:lnTo>
                      <a:pt x="44" y="131"/>
                    </a:lnTo>
                    <a:lnTo>
                      <a:pt x="38" y="132"/>
                    </a:lnTo>
                    <a:lnTo>
                      <a:pt x="27" y="134"/>
                    </a:lnTo>
                    <a:lnTo>
                      <a:pt x="17" y="139"/>
                    </a:lnTo>
                    <a:lnTo>
                      <a:pt x="12" y="147"/>
                    </a:lnTo>
                    <a:lnTo>
                      <a:pt x="11" y="152"/>
                    </a:lnTo>
                    <a:lnTo>
                      <a:pt x="6" y="159"/>
                    </a:lnTo>
                    <a:lnTo>
                      <a:pt x="1" y="167"/>
                    </a:lnTo>
                    <a:lnTo>
                      <a:pt x="0" y="176"/>
                    </a:lnTo>
                    <a:lnTo>
                      <a:pt x="2" y="188"/>
                    </a:lnTo>
                    <a:lnTo>
                      <a:pt x="5" y="194"/>
                    </a:lnTo>
                    <a:lnTo>
                      <a:pt x="5" y="198"/>
                    </a:lnTo>
                    <a:lnTo>
                      <a:pt x="4" y="200"/>
                    </a:lnTo>
                    <a:lnTo>
                      <a:pt x="11" y="198"/>
                    </a:lnTo>
                    <a:lnTo>
                      <a:pt x="14" y="198"/>
                    </a:lnTo>
                    <a:lnTo>
                      <a:pt x="16" y="201"/>
                    </a:lnTo>
                    <a:lnTo>
                      <a:pt x="17" y="202"/>
                    </a:lnTo>
                    <a:lnTo>
                      <a:pt x="23" y="204"/>
                    </a:lnTo>
                    <a:lnTo>
                      <a:pt x="32" y="205"/>
                    </a:lnTo>
                    <a:lnTo>
                      <a:pt x="38" y="202"/>
                    </a:lnTo>
                    <a:lnTo>
                      <a:pt x="44" y="196"/>
                    </a:lnTo>
                    <a:lnTo>
                      <a:pt x="44" y="221"/>
                    </a:lnTo>
                    <a:lnTo>
                      <a:pt x="45" y="222"/>
                    </a:lnTo>
                    <a:lnTo>
                      <a:pt x="52" y="225"/>
                    </a:lnTo>
                    <a:lnTo>
                      <a:pt x="79" y="224"/>
                    </a:lnTo>
                    <a:lnTo>
                      <a:pt x="84" y="222"/>
                    </a:lnTo>
                    <a:lnTo>
                      <a:pt x="91" y="216"/>
                    </a:lnTo>
                    <a:lnTo>
                      <a:pt x="97" y="211"/>
                    </a:lnTo>
                    <a:lnTo>
                      <a:pt x="106" y="211"/>
                    </a:lnTo>
                    <a:lnTo>
                      <a:pt x="109" y="212"/>
                    </a:lnTo>
                    <a:lnTo>
                      <a:pt x="110" y="210"/>
                    </a:lnTo>
                    <a:lnTo>
                      <a:pt x="115" y="206"/>
                    </a:lnTo>
                    <a:lnTo>
                      <a:pt x="120" y="206"/>
                    </a:lnTo>
                    <a:lnTo>
                      <a:pt x="121" y="212"/>
                    </a:lnTo>
                    <a:lnTo>
                      <a:pt x="120" y="225"/>
                    </a:lnTo>
                    <a:lnTo>
                      <a:pt x="122" y="238"/>
                    </a:lnTo>
                    <a:lnTo>
                      <a:pt x="134" y="247"/>
                    </a:lnTo>
                    <a:lnTo>
                      <a:pt x="146" y="251"/>
                    </a:lnTo>
                    <a:lnTo>
                      <a:pt x="158" y="250"/>
                    </a:lnTo>
                    <a:lnTo>
                      <a:pt x="161" y="257"/>
                    </a:lnTo>
                    <a:lnTo>
                      <a:pt x="166" y="263"/>
                    </a:lnTo>
                    <a:lnTo>
                      <a:pt x="174" y="267"/>
                    </a:lnTo>
                    <a:lnTo>
                      <a:pt x="185" y="276"/>
                    </a:lnTo>
                    <a:lnTo>
                      <a:pt x="193" y="284"/>
                    </a:lnTo>
                    <a:lnTo>
                      <a:pt x="196" y="294"/>
                    </a:lnTo>
                    <a:lnTo>
                      <a:pt x="221" y="295"/>
                    </a:lnTo>
                    <a:lnTo>
                      <a:pt x="220" y="301"/>
                    </a:lnTo>
                    <a:lnTo>
                      <a:pt x="222" y="310"/>
                    </a:lnTo>
                    <a:lnTo>
                      <a:pt x="227" y="311"/>
                    </a:lnTo>
                    <a:lnTo>
                      <a:pt x="230" y="314"/>
                    </a:lnTo>
                    <a:lnTo>
                      <a:pt x="231" y="321"/>
                    </a:lnTo>
                    <a:lnTo>
                      <a:pt x="231" y="342"/>
                    </a:lnTo>
                    <a:lnTo>
                      <a:pt x="230" y="358"/>
                    </a:lnTo>
                    <a:lnTo>
                      <a:pt x="227" y="367"/>
                    </a:lnTo>
                    <a:lnTo>
                      <a:pt x="230" y="369"/>
                    </a:lnTo>
                    <a:lnTo>
                      <a:pt x="231" y="378"/>
                    </a:lnTo>
                    <a:lnTo>
                      <a:pt x="235" y="414"/>
                    </a:lnTo>
                    <a:lnTo>
                      <a:pt x="242" y="419"/>
                    </a:lnTo>
                    <a:lnTo>
                      <a:pt x="255" y="421"/>
                    </a:lnTo>
                    <a:lnTo>
                      <a:pt x="260" y="420"/>
                    </a:lnTo>
                    <a:lnTo>
                      <a:pt x="263" y="420"/>
                    </a:lnTo>
                    <a:lnTo>
                      <a:pt x="268" y="422"/>
                    </a:lnTo>
                    <a:lnTo>
                      <a:pt x="272" y="432"/>
                    </a:lnTo>
                    <a:lnTo>
                      <a:pt x="275" y="447"/>
                    </a:lnTo>
                    <a:lnTo>
                      <a:pt x="283" y="449"/>
                    </a:lnTo>
                    <a:lnTo>
                      <a:pt x="289" y="451"/>
                    </a:lnTo>
                    <a:lnTo>
                      <a:pt x="291" y="458"/>
                    </a:lnTo>
                    <a:lnTo>
                      <a:pt x="287" y="469"/>
                    </a:lnTo>
                    <a:lnTo>
                      <a:pt x="251" y="498"/>
                    </a:lnTo>
                    <a:lnTo>
                      <a:pt x="240" y="508"/>
                    </a:lnTo>
                    <a:lnTo>
                      <a:pt x="234" y="517"/>
                    </a:lnTo>
                    <a:lnTo>
                      <a:pt x="232" y="522"/>
                    </a:lnTo>
                    <a:lnTo>
                      <a:pt x="238" y="521"/>
                    </a:lnTo>
                    <a:lnTo>
                      <a:pt x="242" y="522"/>
                    </a:lnTo>
                    <a:lnTo>
                      <a:pt x="246" y="527"/>
                    </a:lnTo>
                    <a:lnTo>
                      <a:pt x="258" y="537"/>
                    </a:lnTo>
                    <a:lnTo>
                      <a:pt x="270" y="541"/>
                    </a:lnTo>
                    <a:lnTo>
                      <a:pt x="283" y="549"/>
                    </a:lnTo>
                    <a:lnTo>
                      <a:pt x="299" y="565"/>
                    </a:lnTo>
                    <a:lnTo>
                      <a:pt x="303" y="570"/>
                    </a:lnTo>
                    <a:lnTo>
                      <a:pt x="312" y="559"/>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07" name="Freeform 641">
                <a:extLst>
                  <a:ext uri="{FF2B5EF4-FFF2-40B4-BE49-F238E27FC236}">
                    <a16:creationId xmlns:a16="http://schemas.microsoft.com/office/drawing/2014/main" id="{33D6F2A6-DED4-4D27-9B3C-1BD0378FE6BB}"/>
                  </a:ext>
                </a:extLst>
              </p:cNvPr>
              <p:cNvSpPr>
                <a:spLocks/>
              </p:cNvSpPr>
              <p:nvPr/>
            </p:nvSpPr>
            <p:spPr bwMode="auto">
              <a:xfrm>
                <a:off x="1896" y="2933"/>
                <a:ext cx="141" cy="699"/>
              </a:xfrm>
              <a:custGeom>
                <a:avLst/>
                <a:gdLst>
                  <a:gd name="T0" fmla="*/ 133 w 165"/>
                  <a:gd name="T1" fmla="*/ 693 h 754"/>
                  <a:gd name="T2" fmla="*/ 120 w 165"/>
                  <a:gd name="T3" fmla="*/ 685 h 754"/>
                  <a:gd name="T4" fmla="*/ 104 w 165"/>
                  <a:gd name="T5" fmla="*/ 693 h 754"/>
                  <a:gd name="T6" fmla="*/ 95 w 165"/>
                  <a:gd name="T7" fmla="*/ 691 h 754"/>
                  <a:gd name="T8" fmla="*/ 95 w 165"/>
                  <a:gd name="T9" fmla="*/ 676 h 754"/>
                  <a:gd name="T10" fmla="*/ 85 w 165"/>
                  <a:gd name="T11" fmla="*/ 691 h 754"/>
                  <a:gd name="T12" fmla="*/ 64 w 165"/>
                  <a:gd name="T13" fmla="*/ 673 h 754"/>
                  <a:gd name="T14" fmla="*/ 51 w 165"/>
                  <a:gd name="T15" fmla="*/ 661 h 754"/>
                  <a:gd name="T16" fmla="*/ 67 w 165"/>
                  <a:gd name="T17" fmla="*/ 640 h 754"/>
                  <a:gd name="T18" fmla="*/ 61 w 165"/>
                  <a:gd name="T19" fmla="*/ 629 h 754"/>
                  <a:gd name="T20" fmla="*/ 42 w 165"/>
                  <a:gd name="T21" fmla="*/ 623 h 754"/>
                  <a:gd name="T22" fmla="*/ 31 w 165"/>
                  <a:gd name="T23" fmla="*/ 633 h 754"/>
                  <a:gd name="T24" fmla="*/ 1 w 165"/>
                  <a:gd name="T25" fmla="*/ 593 h 754"/>
                  <a:gd name="T26" fmla="*/ 2 w 165"/>
                  <a:gd name="T27" fmla="*/ 542 h 754"/>
                  <a:gd name="T28" fmla="*/ 25 w 165"/>
                  <a:gd name="T29" fmla="*/ 470 h 754"/>
                  <a:gd name="T30" fmla="*/ 28 w 165"/>
                  <a:gd name="T31" fmla="*/ 417 h 754"/>
                  <a:gd name="T32" fmla="*/ 31 w 165"/>
                  <a:gd name="T33" fmla="*/ 383 h 754"/>
                  <a:gd name="T34" fmla="*/ 26 w 165"/>
                  <a:gd name="T35" fmla="*/ 366 h 754"/>
                  <a:gd name="T36" fmla="*/ 35 w 165"/>
                  <a:gd name="T37" fmla="*/ 359 h 754"/>
                  <a:gd name="T38" fmla="*/ 45 w 165"/>
                  <a:gd name="T39" fmla="*/ 339 h 754"/>
                  <a:gd name="T40" fmla="*/ 46 w 165"/>
                  <a:gd name="T41" fmla="*/ 321 h 754"/>
                  <a:gd name="T42" fmla="*/ 44 w 165"/>
                  <a:gd name="T43" fmla="*/ 310 h 754"/>
                  <a:gd name="T44" fmla="*/ 37 w 165"/>
                  <a:gd name="T45" fmla="*/ 320 h 754"/>
                  <a:gd name="T46" fmla="*/ 35 w 165"/>
                  <a:gd name="T47" fmla="*/ 339 h 754"/>
                  <a:gd name="T48" fmla="*/ 28 w 165"/>
                  <a:gd name="T49" fmla="*/ 350 h 754"/>
                  <a:gd name="T50" fmla="*/ 39 w 165"/>
                  <a:gd name="T51" fmla="*/ 281 h 754"/>
                  <a:gd name="T52" fmla="*/ 45 w 165"/>
                  <a:gd name="T53" fmla="*/ 222 h 754"/>
                  <a:gd name="T54" fmla="*/ 54 w 165"/>
                  <a:gd name="T55" fmla="*/ 191 h 754"/>
                  <a:gd name="T56" fmla="*/ 62 w 165"/>
                  <a:gd name="T57" fmla="*/ 150 h 754"/>
                  <a:gd name="T58" fmla="*/ 65 w 165"/>
                  <a:gd name="T59" fmla="*/ 121 h 754"/>
                  <a:gd name="T60" fmla="*/ 64 w 165"/>
                  <a:gd name="T61" fmla="*/ 96 h 754"/>
                  <a:gd name="T62" fmla="*/ 68 w 165"/>
                  <a:gd name="T63" fmla="*/ 69 h 754"/>
                  <a:gd name="T64" fmla="*/ 63 w 165"/>
                  <a:gd name="T65" fmla="*/ 34 h 754"/>
                  <a:gd name="T66" fmla="*/ 44 w 165"/>
                  <a:gd name="T67" fmla="*/ 11 h 754"/>
                  <a:gd name="T68" fmla="*/ 51 w 165"/>
                  <a:gd name="T69" fmla="*/ 6 h 754"/>
                  <a:gd name="T70" fmla="*/ 69 w 165"/>
                  <a:gd name="T71" fmla="*/ 7 h 754"/>
                  <a:gd name="T72" fmla="*/ 85 w 165"/>
                  <a:gd name="T73" fmla="*/ 32 h 754"/>
                  <a:gd name="T74" fmla="*/ 95 w 165"/>
                  <a:gd name="T75" fmla="*/ 56 h 754"/>
                  <a:gd name="T76" fmla="*/ 104 w 165"/>
                  <a:gd name="T77" fmla="*/ 98 h 754"/>
                  <a:gd name="T78" fmla="*/ 109 w 165"/>
                  <a:gd name="T79" fmla="*/ 105 h 754"/>
                  <a:gd name="T80" fmla="*/ 104 w 165"/>
                  <a:gd name="T81" fmla="*/ 119 h 754"/>
                  <a:gd name="T82" fmla="*/ 97 w 165"/>
                  <a:gd name="T83" fmla="*/ 135 h 754"/>
                  <a:gd name="T84" fmla="*/ 79 w 165"/>
                  <a:gd name="T85" fmla="*/ 171 h 754"/>
                  <a:gd name="T86" fmla="*/ 77 w 165"/>
                  <a:gd name="T87" fmla="*/ 215 h 754"/>
                  <a:gd name="T88" fmla="*/ 68 w 165"/>
                  <a:gd name="T89" fmla="*/ 308 h 754"/>
                  <a:gd name="T90" fmla="*/ 61 w 165"/>
                  <a:gd name="T91" fmla="*/ 324 h 754"/>
                  <a:gd name="T92" fmla="*/ 54 w 165"/>
                  <a:gd name="T93" fmla="*/ 341 h 754"/>
                  <a:gd name="T94" fmla="*/ 56 w 165"/>
                  <a:gd name="T95" fmla="*/ 350 h 754"/>
                  <a:gd name="T96" fmla="*/ 55 w 165"/>
                  <a:gd name="T97" fmla="*/ 366 h 754"/>
                  <a:gd name="T98" fmla="*/ 50 w 165"/>
                  <a:gd name="T99" fmla="*/ 381 h 754"/>
                  <a:gd name="T100" fmla="*/ 53 w 165"/>
                  <a:gd name="T101" fmla="*/ 388 h 754"/>
                  <a:gd name="T102" fmla="*/ 51 w 165"/>
                  <a:gd name="T103" fmla="*/ 429 h 754"/>
                  <a:gd name="T104" fmla="*/ 53 w 165"/>
                  <a:gd name="T105" fmla="*/ 440 h 754"/>
                  <a:gd name="T106" fmla="*/ 54 w 165"/>
                  <a:gd name="T107" fmla="*/ 469 h 754"/>
                  <a:gd name="T108" fmla="*/ 44 w 165"/>
                  <a:gd name="T109" fmla="*/ 483 h 754"/>
                  <a:gd name="T110" fmla="*/ 36 w 165"/>
                  <a:gd name="T111" fmla="*/ 499 h 754"/>
                  <a:gd name="T112" fmla="*/ 33 w 165"/>
                  <a:gd name="T113" fmla="*/ 572 h 754"/>
                  <a:gd name="T114" fmla="*/ 35 w 165"/>
                  <a:gd name="T115" fmla="*/ 582 h 754"/>
                  <a:gd name="T116" fmla="*/ 46 w 165"/>
                  <a:gd name="T117" fmla="*/ 604 h 754"/>
                  <a:gd name="T118" fmla="*/ 85 w 165"/>
                  <a:gd name="T119" fmla="*/ 623 h 754"/>
                  <a:gd name="T120" fmla="*/ 88 w 165"/>
                  <a:gd name="T121" fmla="*/ 670 h 754"/>
                  <a:gd name="T122" fmla="*/ 140 w 165"/>
                  <a:gd name="T123" fmla="*/ 691 h 7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
                  <a:gd name="T187" fmla="*/ 0 h 754"/>
                  <a:gd name="T188" fmla="*/ 165 w 165"/>
                  <a:gd name="T189" fmla="*/ 754 h 7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 h="754">
                    <a:moveTo>
                      <a:pt x="164" y="745"/>
                    </a:moveTo>
                    <a:lnTo>
                      <a:pt x="156" y="748"/>
                    </a:lnTo>
                    <a:lnTo>
                      <a:pt x="148" y="745"/>
                    </a:lnTo>
                    <a:lnTo>
                      <a:pt x="141" y="739"/>
                    </a:lnTo>
                    <a:lnTo>
                      <a:pt x="131" y="740"/>
                    </a:lnTo>
                    <a:lnTo>
                      <a:pt x="122" y="747"/>
                    </a:lnTo>
                    <a:lnTo>
                      <a:pt x="114" y="753"/>
                    </a:lnTo>
                    <a:lnTo>
                      <a:pt x="111" y="745"/>
                    </a:lnTo>
                    <a:lnTo>
                      <a:pt x="113" y="735"/>
                    </a:lnTo>
                    <a:lnTo>
                      <a:pt x="111" y="729"/>
                    </a:lnTo>
                    <a:lnTo>
                      <a:pt x="100" y="733"/>
                    </a:lnTo>
                    <a:lnTo>
                      <a:pt x="100" y="745"/>
                    </a:lnTo>
                    <a:lnTo>
                      <a:pt x="81" y="745"/>
                    </a:lnTo>
                    <a:lnTo>
                      <a:pt x="75" y="726"/>
                    </a:lnTo>
                    <a:lnTo>
                      <a:pt x="60" y="727"/>
                    </a:lnTo>
                    <a:lnTo>
                      <a:pt x="60" y="713"/>
                    </a:lnTo>
                    <a:lnTo>
                      <a:pt x="72" y="709"/>
                    </a:lnTo>
                    <a:lnTo>
                      <a:pt x="78" y="690"/>
                    </a:lnTo>
                    <a:lnTo>
                      <a:pt x="75" y="684"/>
                    </a:lnTo>
                    <a:lnTo>
                      <a:pt x="71" y="679"/>
                    </a:lnTo>
                    <a:lnTo>
                      <a:pt x="62" y="674"/>
                    </a:lnTo>
                    <a:lnTo>
                      <a:pt x="49" y="672"/>
                    </a:lnTo>
                    <a:lnTo>
                      <a:pt x="41" y="676"/>
                    </a:lnTo>
                    <a:lnTo>
                      <a:pt x="36" y="683"/>
                    </a:lnTo>
                    <a:lnTo>
                      <a:pt x="3" y="650"/>
                    </a:lnTo>
                    <a:lnTo>
                      <a:pt x="1" y="640"/>
                    </a:lnTo>
                    <a:lnTo>
                      <a:pt x="0" y="624"/>
                    </a:lnTo>
                    <a:lnTo>
                      <a:pt x="2" y="585"/>
                    </a:lnTo>
                    <a:lnTo>
                      <a:pt x="10" y="531"/>
                    </a:lnTo>
                    <a:lnTo>
                      <a:pt x="29" y="507"/>
                    </a:lnTo>
                    <a:lnTo>
                      <a:pt x="33" y="482"/>
                    </a:lnTo>
                    <a:lnTo>
                      <a:pt x="33" y="450"/>
                    </a:lnTo>
                    <a:lnTo>
                      <a:pt x="17" y="431"/>
                    </a:lnTo>
                    <a:lnTo>
                      <a:pt x="36" y="413"/>
                    </a:lnTo>
                    <a:lnTo>
                      <a:pt x="39" y="395"/>
                    </a:lnTo>
                    <a:lnTo>
                      <a:pt x="30" y="395"/>
                    </a:lnTo>
                    <a:lnTo>
                      <a:pt x="34" y="387"/>
                    </a:lnTo>
                    <a:lnTo>
                      <a:pt x="41" y="387"/>
                    </a:lnTo>
                    <a:lnTo>
                      <a:pt x="51" y="382"/>
                    </a:lnTo>
                    <a:lnTo>
                      <a:pt x="53" y="366"/>
                    </a:lnTo>
                    <a:lnTo>
                      <a:pt x="53" y="355"/>
                    </a:lnTo>
                    <a:lnTo>
                      <a:pt x="54" y="346"/>
                    </a:lnTo>
                    <a:lnTo>
                      <a:pt x="60" y="330"/>
                    </a:lnTo>
                    <a:lnTo>
                      <a:pt x="51" y="334"/>
                    </a:lnTo>
                    <a:lnTo>
                      <a:pt x="47" y="341"/>
                    </a:lnTo>
                    <a:lnTo>
                      <a:pt x="43" y="345"/>
                    </a:lnTo>
                    <a:lnTo>
                      <a:pt x="41" y="350"/>
                    </a:lnTo>
                    <a:lnTo>
                      <a:pt x="41" y="366"/>
                    </a:lnTo>
                    <a:lnTo>
                      <a:pt x="35" y="375"/>
                    </a:lnTo>
                    <a:lnTo>
                      <a:pt x="33" y="377"/>
                    </a:lnTo>
                    <a:lnTo>
                      <a:pt x="30" y="350"/>
                    </a:lnTo>
                    <a:lnTo>
                      <a:pt x="46" y="303"/>
                    </a:lnTo>
                    <a:lnTo>
                      <a:pt x="53" y="269"/>
                    </a:lnTo>
                    <a:lnTo>
                      <a:pt x="53" y="239"/>
                    </a:lnTo>
                    <a:lnTo>
                      <a:pt x="56" y="224"/>
                    </a:lnTo>
                    <a:lnTo>
                      <a:pt x="63" y="206"/>
                    </a:lnTo>
                    <a:lnTo>
                      <a:pt x="72" y="186"/>
                    </a:lnTo>
                    <a:lnTo>
                      <a:pt x="72" y="162"/>
                    </a:lnTo>
                    <a:lnTo>
                      <a:pt x="75" y="141"/>
                    </a:lnTo>
                    <a:lnTo>
                      <a:pt x="76" y="131"/>
                    </a:lnTo>
                    <a:lnTo>
                      <a:pt x="75" y="115"/>
                    </a:lnTo>
                    <a:lnTo>
                      <a:pt x="75" y="104"/>
                    </a:lnTo>
                    <a:lnTo>
                      <a:pt x="78" y="95"/>
                    </a:lnTo>
                    <a:lnTo>
                      <a:pt x="80" y="74"/>
                    </a:lnTo>
                    <a:lnTo>
                      <a:pt x="79" y="57"/>
                    </a:lnTo>
                    <a:lnTo>
                      <a:pt x="74" y="37"/>
                    </a:lnTo>
                    <a:lnTo>
                      <a:pt x="65" y="22"/>
                    </a:lnTo>
                    <a:lnTo>
                      <a:pt x="52" y="12"/>
                    </a:lnTo>
                    <a:lnTo>
                      <a:pt x="49" y="10"/>
                    </a:lnTo>
                    <a:lnTo>
                      <a:pt x="60" y="7"/>
                    </a:lnTo>
                    <a:lnTo>
                      <a:pt x="79" y="0"/>
                    </a:lnTo>
                    <a:lnTo>
                      <a:pt x="81" y="8"/>
                    </a:lnTo>
                    <a:lnTo>
                      <a:pt x="88" y="19"/>
                    </a:lnTo>
                    <a:lnTo>
                      <a:pt x="99" y="34"/>
                    </a:lnTo>
                    <a:lnTo>
                      <a:pt x="107" y="46"/>
                    </a:lnTo>
                    <a:lnTo>
                      <a:pt x="111" y="60"/>
                    </a:lnTo>
                    <a:lnTo>
                      <a:pt x="120" y="104"/>
                    </a:lnTo>
                    <a:lnTo>
                      <a:pt x="122" y="106"/>
                    </a:lnTo>
                    <a:lnTo>
                      <a:pt x="128" y="105"/>
                    </a:lnTo>
                    <a:lnTo>
                      <a:pt x="128" y="113"/>
                    </a:lnTo>
                    <a:lnTo>
                      <a:pt x="127" y="124"/>
                    </a:lnTo>
                    <a:lnTo>
                      <a:pt x="122" y="128"/>
                    </a:lnTo>
                    <a:lnTo>
                      <a:pt x="117" y="134"/>
                    </a:lnTo>
                    <a:lnTo>
                      <a:pt x="113" y="146"/>
                    </a:lnTo>
                    <a:lnTo>
                      <a:pt x="103" y="161"/>
                    </a:lnTo>
                    <a:lnTo>
                      <a:pt x="92" y="184"/>
                    </a:lnTo>
                    <a:lnTo>
                      <a:pt x="90" y="201"/>
                    </a:lnTo>
                    <a:lnTo>
                      <a:pt x="90" y="232"/>
                    </a:lnTo>
                    <a:lnTo>
                      <a:pt x="89" y="321"/>
                    </a:lnTo>
                    <a:lnTo>
                      <a:pt x="80" y="332"/>
                    </a:lnTo>
                    <a:lnTo>
                      <a:pt x="74" y="341"/>
                    </a:lnTo>
                    <a:lnTo>
                      <a:pt x="71" y="349"/>
                    </a:lnTo>
                    <a:lnTo>
                      <a:pt x="65" y="366"/>
                    </a:lnTo>
                    <a:lnTo>
                      <a:pt x="63" y="368"/>
                    </a:lnTo>
                    <a:lnTo>
                      <a:pt x="63" y="372"/>
                    </a:lnTo>
                    <a:lnTo>
                      <a:pt x="65" y="378"/>
                    </a:lnTo>
                    <a:lnTo>
                      <a:pt x="62" y="388"/>
                    </a:lnTo>
                    <a:lnTo>
                      <a:pt x="64" y="395"/>
                    </a:lnTo>
                    <a:lnTo>
                      <a:pt x="62" y="409"/>
                    </a:lnTo>
                    <a:lnTo>
                      <a:pt x="59" y="411"/>
                    </a:lnTo>
                    <a:lnTo>
                      <a:pt x="59" y="418"/>
                    </a:lnTo>
                    <a:lnTo>
                      <a:pt x="62" y="418"/>
                    </a:lnTo>
                    <a:lnTo>
                      <a:pt x="62" y="456"/>
                    </a:lnTo>
                    <a:lnTo>
                      <a:pt x="60" y="463"/>
                    </a:lnTo>
                    <a:lnTo>
                      <a:pt x="59" y="468"/>
                    </a:lnTo>
                    <a:lnTo>
                      <a:pt x="62" y="475"/>
                    </a:lnTo>
                    <a:lnTo>
                      <a:pt x="63" y="494"/>
                    </a:lnTo>
                    <a:lnTo>
                      <a:pt x="63" y="506"/>
                    </a:lnTo>
                    <a:lnTo>
                      <a:pt x="62" y="514"/>
                    </a:lnTo>
                    <a:lnTo>
                      <a:pt x="52" y="521"/>
                    </a:lnTo>
                    <a:lnTo>
                      <a:pt x="46" y="528"/>
                    </a:lnTo>
                    <a:lnTo>
                      <a:pt x="42" y="538"/>
                    </a:lnTo>
                    <a:lnTo>
                      <a:pt x="41" y="615"/>
                    </a:lnTo>
                    <a:lnTo>
                      <a:pt x="39" y="617"/>
                    </a:lnTo>
                    <a:lnTo>
                      <a:pt x="39" y="620"/>
                    </a:lnTo>
                    <a:lnTo>
                      <a:pt x="41" y="628"/>
                    </a:lnTo>
                    <a:lnTo>
                      <a:pt x="42" y="639"/>
                    </a:lnTo>
                    <a:lnTo>
                      <a:pt x="54" y="651"/>
                    </a:lnTo>
                    <a:lnTo>
                      <a:pt x="97" y="654"/>
                    </a:lnTo>
                    <a:lnTo>
                      <a:pt x="99" y="672"/>
                    </a:lnTo>
                    <a:lnTo>
                      <a:pt x="99" y="696"/>
                    </a:lnTo>
                    <a:lnTo>
                      <a:pt x="103" y="723"/>
                    </a:lnTo>
                    <a:lnTo>
                      <a:pt x="148" y="724"/>
                    </a:lnTo>
                    <a:lnTo>
                      <a:pt x="164" y="745"/>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08" name="Freeform 642">
                <a:extLst>
                  <a:ext uri="{FF2B5EF4-FFF2-40B4-BE49-F238E27FC236}">
                    <a16:creationId xmlns:a16="http://schemas.microsoft.com/office/drawing/2014/main" id="{E99E9039-C4F9-4EDC-A1D8-39D8E2586ECB}"/>
                  </a:ext>
                </a:extLst>
              </p:cNvPr>
              <p:cNvSpPr>
                <a:spLocks/>
              </p:cNvSpPr>
              <p:nvPr/>
            </p:nvSpPr>
            <p:spPr bwMode="auto">
              <a:xfrm>
                <a:off x="2063" y="2981"/>
                <a:ext cx="101" cy="116"/>
              </a:xfrm>
              <a:custGeom>
                <a:avLst/>
                <a:gdLst>
                  <a:gd name="T0" fmla="*/ 100 w 119"/>
                  <a:gd name="T1" fmla="*/ 87 h 126"/>
                  <a:gd name="T2" fmla="*/ 97 w 119"/>
                  <a:gd name="T3" fmla="*/ 73 h 126"/>
                  <a:gd name="T4" fmla="*/ 93 w 119"/>
                  <a:gd name="T5" fmla="*/ 64 h 126"/>
                  <a:gd name="T6" fmla="*/ 89 w 119"/>
                  <a:gd name="T7" fmla="*/ 62 h 126"/>
                  <a:gd name="T8" fmla="*/ 87 w 119"/>
                  <a:gd name="T9" fmla="*/ 62 h 126"/>
                  <a:gd name="T10" fmla="*/ 81 w 119"/>
                  <a:gd name="T11" fmla="*/ 64 h 126"/>
                  <a:gd name="T12" fmla="*/ 71 w 119"/>
                  <a:gd name="T13" fmla="*/ 61 h 126"/>
                  <a:gd name="T14" fmla="*/ 65 w 119"/>
                  <a:gd name="T15" fmla="*/ 56 h 126"/>
                  <a:gd name="T16" fmla="*/ 61 w 119"/>
                  <a:gd name="T17" fmla="*/ 25 h 126"/>
                  <a:gd name="T18" fmla="*/ 61 w 119"/>
                  <a:gd name="T19" fmla="*/ 15 h 126"/>
                  <a:gd name="T20" fmla="*/ 52 w 119"/>
                  <a:gd name="T21" fmla="*/ 6 h 126"/>
                  <a:gd name="T22" fmla="*/ 43 w 119"/>
                  <a:gd name="T23" fmla="*/ 1 h 126"/>
                  <a:gd name="T24" fmla="*/ 34 w 119"/>
                  <a:gd name="T25" fmla="*/ 0 h 126"/>
                  <a:gd name="T26" fmla="*/ 22 w 119"/>
                  <a:gd name="T27" fmla="*/ 5 h 126"/>
                  <a:gd name="T28" fmla="*/ 14 w 119"/>
                  <a:gd name="T29" fmla="*/ 11 h 126"/>
                  <a:gd name="T30" fmla="*/ 7 w 119"/>
                  <a:gd name="T31" fmla="*/ 20 h 126"/>
                  <a:gd name="T32" fmla="*/ 3 w 119"/>
                  <a:gd name="T33" fmla="*/ 28 h 126"/>
                  <a:gd name="T34" fmla="*/ 0 w 119"/>
                  <a:gd name="T35" fmla="*/ 46 h 126"/>
                  <a:gd name="T36" fmla="*/ 2 w 119"/>
                  <a:gd name="T37" fmla="*/ 48 h 126"/>
                  <a:gd name="T38" fmla="*/ 10 w 119"/>
                  <a:gd name="T39" fmla="*/ 52 h 126"/>
                  <a:gd name="T40" fmla="*/ 23 w 119"/>
                  <a:gd name="T41" fmla="*/ 59 h 126"/>
                  <a:gd name="T42" fmla="*/ 29 w 119"/>
                  <a:gd name="T43" fmla="*/ 64 h 126"/>
                  <a:gd name="T44" fmla="*/ 60 w 119"/>
                  <a:gd name="T45" fmla="*/ 80 h 126"/>
                  <a:gd name="T46" fmla="*/ 46 w 119"/>
                  <a:gd name="T47" fmla="*/ 113 h 126"/>
                  <a:gd name="T48" fmla="*/ 93 w 119"/>
                  <a:gd name="T49" fmla="*/ 115 h 126"/>
                  <a:gd name="T50" fmla="*/ 93 w 119"/>
                  <a:gd name="T51" fmla="*/ 110 h 126"/>
                  <a:gd name="T52" fmla="*/ 97 w 119"/>
                  <a:gd name="T53" fmla="*/ 101 h 126"/>
                  <a:gd name="T54" fmla="*/ 100 w 119"/>
                  <a:gd name="T55" fmla="*/ 8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9"/>
                  <a:gd name="T85" fmla="*/ 0 h 126"/>
                  <a:gd name="T86" fmla="*/ 119 w 119"/>
                  <a:gd name="T87" fmla="*/ 126 h 1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9" h="126">
                    <a:moveTo>
                      <a:pt x="118" y="94"/>
                    </a:moveTo>
                    <a:lnTo>
                      <a:pt x="114" y="79"/>
                    </a:lnTo>
                    <a:lnTo>
                      <a:pt x="109" y="69"/>
                    </a:lnTo>
                    <a:lnTo>
                      <a:pt x="105" y="67"/>
                    </a:lnTo>
                    <a:lnTo>
                      <a:pt x="102" y="67"/>
                    </a:lnTo>
                    <a:lnTo>
                      <a:pt x="96" y="69"/>
                    </a:lnTo>
                    <a:lnTo>
                      <a:pt x="84" y="66"/>
                    </a:lnTo>
                    <a:lnTo>
                      <a:pt x="77" y="61"/>
                    </a:lnTo>
                    <a:lnTo>
                      <a:pt x="72" y="27"/>
                    </a:lnTo>
                    <a:lnTo>
                      <a:pt x="72" y="16"/>
                    </a:lnTo>
                    <a:lnTo>
                      <a:pt x="61" y="6"/>
                    </a:lnTo>
                    <a:lnTo>
                      <a:pt x="51" y="1"/>
                    </a:lnTo>
                    <a:lnTo>
                      <a:pt x="40" y="0"/>
                    </a:lnTo>
                    <a:lnTo>
                      <a:pt x="26" y="5"/>
                    </a:lnTo>
                    <a:lnTo>
                      <a:pt x="16" y="12"/>
                    </a:lnTo>
                    <a:lnTo>
                      <a:pt x="8" y="22"/>
                    </a:lnTo>
                    <a:lnTo>
                      <a:pt x="4" y="30"/>
                    </a:lnTo>
                    <a:lnTo>
                      <a:pt x="0" y="50"/>
                    </a:lnTo>
                    <a:lnTo>
                      <a:pt x="2" y="52"/>
                    </a:lnTo>
                    <a:lnTo>
                      <a:pt x="12" y="57"/>
                    </a:lnTo>
                    <a:lnTo>
                      <a:pt x="27" y="64"/>
                    </a:lnTo>
                    <a:lnTo>
                      <a:pt x="34" y="70"/>
                    </a:lnTo>
                    <a:lnTo>
                      <a:pt x="71" y="87"/>
                    </a:lnTo>
                    <a:lnTo>
                      <a:pt x="54" y="123"/>
                    </a:lnTo>
                    <a:lnTo>
                      <a:pt x="109" y="125"/>
                    </a:lnTo>
                    <a:lnTo>
                      <a:pt x="109" y="119"/>
                    </a:lnTo>
                    <a:lnTo>
                      <a:pt x="114" y="110"/>
                    </a:lnTo>
                    <a:lnTo>
                      <a:pt x="118" y="94"/>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09" name="Freeform 643">
                <a:extLst>
                  <a:ext uri="{FF2B5EF4-FFF2-40B4-BE49-F238E27FC236}">
                    <a16:creationId xmlns:a16="http://schemas.microsoft.com/office/drawing/2014/main" id="{00DCE600-1BEC-4237-9008-8713D520D348}"/>
                  </a:ext>
                </a:extLst>
              </p:cNvPr>
              <p:cNvSpPr>
                <a:spLocks/>
              </p:cNvSpPr>
              <p:nvPr/>
            </p:nvSpPr>
            <p:spPr bwMode="auto">
              <a:xfrm>
                <a:off x="2082" y="2566"/>
                <a:ext cx="18" cy="17"/>
              </a:xfrm>
              <a:custGeom>
                <a:avLst/>
                <a:gdLst>
                  <a:gd name="T0" fmla="*/ 9 w 21"/>
                  <a:gd name="T1" fmla="*/ 16 h 19"/>
                  <a:gd name="T2" fmla="*/ 17 w 21"/>
                  <a:gd name="T3" fmla="*/ 8 h 19"/>
                  <a:gd name="T4" fmla="*/ 9 w 21"/>
                  <a:gd name="T5" fmla="*/ 0 h 19"/>
                  <a:gd name="T6" fmla="*/ 0 w 21"/>
                  <a:gd name="T7" fmla="*/ 8 h 19"/>
                  <a:gd name="T8" fmla="*/ 9 w 21"/>
                  <a:gd name="T9" fmla="*/ 16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1" y="18"/>
                    </a:moveTo>
                    <a:lnTo>
                      <a:pt x="20" y="9"/>
                    </a:lnTo>
                    <a:lnTo>
                      <a:pt x="11" y="0"/>
                    </a:lnTo>
                    <a:lnTo>
                      <a:pt x="0" y="9"/>
                    </a:lnTo>
                    <a:lnTo>
                      <a:pt x="11"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10" name="Freeform 644">
                <a:extLst>
                  <a:ext uri="{FF2B5EF4-FFF2-40B4-BE49-F238E27FC236}">
                    <a16:creationId xmlns:a16="http://schemas.microsoft.com/office/drawing/2014/main" id="{F76633C4-0D8C-4670-8DA4-222741AD96CA}"/>
                  </a:ext>
                </a:extLst>
              </p:cNvPr>
              <p:cNvSpPr>
                <a:spLocks/>
              </p:cNvSpPr>
              <p:nvPr/>
            </p:nvSpPr>
            <p:spPr bwMode="auto">
              <a:xfrm>
                <a:off x="2085" y="2552"/>
                <a:ext cx="18" cy="17"/>
              </a:xfrm>
              <a:custGeom>
                <a:avLst/>
                <a:gdLst>
                  <a:gd name="T0" fmla="*/ 9 w 21"/>
                  <a:gd name="T1" fmla="*/ 16 h 19"/>
                  <a:gd name="T2" fmla="*/ 17 w 21"/>
                  <a:gd name="T3" fmla="*/ 8 h 19"/>
                  <a:gd name="T4" fmla="*/ 9 w 21"/>
                  <a:gd name="T5" fmla="*/ 0 h 19"/>
                  <a:gd name="T6" fmla="*/ 0 w 21"/>
                  <a:gd name="T7" fmla="*/ 8 h 19"/>
                  <a:gd name="T8" fmla="*/ 9 w 21"/>
                  <a:gd name="T9" fmla="*/ 16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0" y="18"/>
                    </a:moveTo>
                    <a:lnTo>
                      <a:pt x="20" y="9"/>
                    </a:lnTo>
                    <a:lnTo>
                      <a:pt x="10" y="0"/>
                    </a:lnTo>
                    <a:lnTo>
                      <a:pt x="0" y="9"/>
                    </a:lnTo>
                    <a:lnTo>
                      <a:pt x="10" y="1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311" name="Freeform 645">
                <a:extLst>
                  <a:ext uri="{FF2B5EF4-FFF2-40B4-BE49-F238E27FC236}">
                    <a16:creationId xmlns:a16="http://schemas.microsoft.com/office/drawing/2014/main" id="{0C9D8D63-547E-4FA0-9DD1-0B3F9B3716A5}"/>
                  </a:ext>
                </a:extLst>
              </p:cNvPr>
              <p:cNvSpPr>
                <a:spLocks/>
              </p:cNvSpPr>
              <p:nvPr/>
            </p:nvSpPr>
            <p:spPr bwMode="auto">
              <a:xfrm>
                <a:off x="2114" y="3137"/>
                <a:ext cx="74" cy="85"/>
              </a:xfrm>
              <a:custGeom>
                <a:avLst/>
                <a:gdLst>
                  <a:gd name="T0" fmla="*/ 73 w 87"/>
                  <a:gd name="T1" fmla="*/ 46 h 91"/>
                  <a:gd name="T2" fmla="*/ 55 w 87"/>
                  <a:gd name="T3" fmla="*/ 29 h 91"/>
                  <a:gd name="T4" fmla="*/ 53 w 87"/>
                  <a:gd name="T5" fmla="*/ 26 h 91"/>
                  <a:gd name="T6" fmla="*/ 41 w 87"/>
                  <a:gd name="T7" fmla="*/ 19 h 91"/>
                  <a:gd name="T8" fmla="*/ 29 w 87"/>
                  <a:gd name="T9" fmla="*/ 12 h 91"/>
                  <a:gd name="T10" fmla="*/ 27 w 87"/>
                  <a:gd name="T11" fmla="*/ 8 h 91"/>
                  <a:gd name="T12" fmla="*/ 21 w 87"/>
                  <a:gd name="T13" fmla="*/ 3 h 91"/>
                  <a:gd name="T14" fmla="*/ 18 w 87"/>
                  <a:gd name="T15" fmla="*/ 0 h 91"/>
                  <a:gd name="T16" fmla="*/ 11 w 87"/>
                  <a:gd name="T17" fmla="*/ 2 h 91"/>
                  <a:gd name="T18" fmla="*/ 2 w 87"/>
                  <a:gd name="T19" fmla="*/ 19 h 91"/>
                  <a:gd name="T20" fmla="*/ 0 w 87"/>
                  <a:gd name="T21" fmla="*/ 35 h 91"/>
                  <a:gd name="T22" fmla="*/ 1 w 87"/>
                  <a:gd name="T23" fmla="*/ 48 h 91"/>
                  <a:gd name="T24" fmla="*/ 1 w 87"/>
                  <a:gd name="T25" fmla="*/ 54 h 91"/>
                  <a:gd name="T26" fmla="*/ 3 w 87"/>
                  <a:gd name="T27" fmla="*/ 65 h 91"/>
                  <a:gd name="T28" fmla="*/ 4 w 87"/>
                  <a:gd name="T29" fmla="*/ 74 h 91"/>
                  <a:gd name="T30" fmla="*/ 9 w 87"/>
                  <a:gd name="T31" fmla="*/ 79 h 91"/>
                  <a:gd name="T32" fmla="*/ 14 w 87"/>
                  <a:gd name="T33" fmla="*/ 84 h 91"/>
                  <a:gd name="T34" fmla="*/ 28 w 87"/>
                  <a:gd name="T35" fmla="*/ 82 h 91"/>
                  <a:gd name="T36" fmla="*/ 45 w 87"/>
                  <a:gd name="T37" fmla="*/ 81 h 91"/>
                  <a:gd name="T38" fmla="*/ 59 w 87"/>
                  <a:gd name="T39" fmla="*/ 76 h 91"/>
                  <a:gd name="T40" fmla="*/ 65 w 87"/>
                  <a:gd name="T41" fmla="*/ 69 h 91"/>
                  <a:gd name="T42" fmla="*/ 73 w 87"/>
                  <a:gd name="T43" fmla="*/ 46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91"/>
                  <a:gd name="T68" fmla="*/ 87 w 87"/>
                  <a:gd name="T69" fmla="*/ 91 h 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91">
                    <a:moveTo>
                      <a:pt x="86" y="49"/>
                    </a:moveTo>
                    <a:lnTo>
                      <a:pt x="65" y="31"/>
                    </a:lnTo>
                    <a:lnTo>
                      <a:pt x="62" y="28"/>
                    </a:lnTo>
                    <a:lnTo>
                      <a:pt x="48" y="20"/>
                    </a:lnTo>
                    <a:lnTo>
                      <a:pt x="34" y="13"/>
                    </a:lnTo>
                    <a:lnTo>
                      <a:pt x="32" y="9"/>
                    </a:lnTo>
                    <a:lnTo>
                      <a:pt x="25" y="3"/>
                    </a:lnTo>
                    <a:lnTo>
                      <a:pt x="21" y="0"/>
                    </a:lnTo>
                    <a:lnTo>
                      <a:pt x="13" y="2"/>
                    </a:lnTo>
                    <a:lnTo>
                      <a:pt x="2" y="20"/>
                    </a:lnTo>
                    <a:lnTo>
                      <a:pt x="0" y="38"/>
                    </a:lnTo>
                    <a:lnTo>
                      <a:pt x="1" y="51"/>
                    </a:lnTo>
                    <a:lnTo>
                      <a:pt x="1" y="58"/>
                    </a:lnTo>
                    <a:lnTo>
                      <a:pt x="3" y="70"/>
                    </a:lnTo>
                    <a:lnTo>
                      <a:pt x="5" y="79"/>
                    </a:lnTo>
                    <a:lnTo>
                      <a:pt x="11" y="85"/>
                    </a:lnTo>
                    <a:lnTo>
                      <a:pt x="17" y="90"/>
                    </a:lnTo>
                    <a:lnTo>
                      <a:pt x="33" y="88"/>
                    </a:lnTo>
                    <a:lnTo>
                      <a:pt x="53" y="87"/>
                    </a:lnTo>
                    <a:lnTo>
                      <a:pt x="69" y="81"/>
                    </a:lnTo>
                    <a:lnTo>
                      <a:pt x="77" y="74"/>
                    </a:lnTo>
                    <a:lnTo>
                      <a:pt x="86" y="49"/>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grpSp>
        <p:sp>
          <p:nvSpPr>
            <p:cNvPr id="294" name="Freeform 628">
              <a:extLst>
                <a:ext uri="{FF2B5EF4-FFF2-40B4-BE49-F238E27FC236}">
                  <a16:creationId xmlns:a16="http://schemas.microsoft.com/office/drawing/2014/main" id="{A9CC45E7-9CD1-4F16-9049-DDAF3FA74F04}"/>
                </a:ext>
              </a:extLst>
            </p:cNvPr>
            <p:cNvSpPr>
              <a:spLocks/>
            </p:cNvSpPr>
            <p:nvPr/>
          </p:nvSpPr>
          <p:spPr bwMode="auto">
            <a:xfrm>
              <a:off x="1135" y="1478"/>
              <a:ext cx="1010" cy="688"/>
            </a:xfrm>
            <a:custGeom>
              <a:avLst/>
              <a:gdLst>
                <a:gd name="T0" fmla="*/ 849 w 1182"/>
                <a:gd name="T1" fmla="*/ 608 h 743"/>
                <a:gd name="T2" fmla="*/ 863 w 1182"/>
                <a:gd name="T3" fmla="*/ 634 h 743"/>
                <a:gd name="T4" fmla="*/ 886 w 1182"/>
                <a:gd name="T5" fmla="*/ 651 h 743"/>
                <a:gd name="T6" fmla="*/ 926 w 1182"/>
                <a:gd name="T7" fmla="*/ 640 h 743"/>
                <a:gd name="T8" fmla="*/ 897 w 1182"/>
                <a:gd name="T9" fmla="*/ 594 h 743"/>
                <a:gd name="T10" fmla="*/ 901 w 1182"/>
                <a:gd name="T11" fmla="*/ 571 h 743"/>
                <a:gd name="T12" fmla="*/ 837 w 1182"/>
                <a:gd name="T13" fmla="*/ 607 h 743"/>
                <a:gd name="T14" fmla="*/ 935 w 1182"/>
                <a:gd name="T15" fmla="*/ 552 h 743"/>
                <a:gd name="T16" fmla="*/ 998 w 1182"/>
                <a:gd name="T17" fmla="*/ 522 h 743"/>
                <a:gd name="T18" fmla="*/ 993 w 1182"/>
                <a:gd name="T19" fmla="*/ 475 h 743"/>
                <a:gd name="T20" fmla="*/ 944 w 1182"/>
                <a:gd name="T21" fmla="*/ 421 h 743"/>
                <a:gd name="T22" fmla="*/ 904 w 1182"/>
                <a:gd name="T23" fmla="*/ 340 h 743"/>
                <a:gd name="T24" fmla="*/ 856 w 1182"/>
                <a:gd name="T25" fmla="*/ 374 h 743"/>
                <a:gd name="T26" fmla="*/ 847 w 1182"/>
                <a:gd name="T27" fmla="*/ 321 h 743"/>
                <a:gd name="T28" fmla="*/ 802 w 1182"/>
                <a:gd name="T29" fmla="*/ 286 h 743"/>
                <a:gd name="T30" fmla="*/ 743 w 1182"/>
                <a:gd name="T31" fmla="*/ 306 h 743"/>
                <a:gd name="T32" fmla="*/ 755 w 1182"/>
                <a:gd name="T33" fmla="*/ 425 h 743"/>
                <a:gd name="T34" fmla="*/ 729 w 1182"/>
                <a:gd name="T35" fmla="*/ 468 h 743"/>
                <a:gd name="T36" fmla="*/ 732 w 1182"/>
                <a:gd name="T37" fmla="*/ 525 h 743"/>
                <a:gd name="T38" fmla="*/ 696 w 1182"/>
                <a:gd name="T39" fmla="*/ 509 h 743"/>
                <a:gd name="T40" fmla="*/ 678 w 1182"/>
                <a:gd name="T41" fmla="*/ 456 h 743"/>
                <a:gd name="T42" fmla="*/ 604 w 1182"/>
                <a:gd name="T43" fmla="*/ 433 h 743"/>
                <a:gd name="T44" fmla="*/ 569 w 1182"/>
                <a:gd name="T45" fmla="*/ 378 h 743"/>
                <a:gd name="T46" fmla="*/ 561 w 1182"/>
                <a:gd name="T47" fmla="*/ 315 h 743"/>
                <a:gd name="T48" fmla="*/ 598 w 1182"/>
                <a:gd name="T49" fmla="*/ 269 h 743"/>
                <a:gd name="T50" fmla="*/ 631 w 1182"/>
                <a:gd name="T51" fmla="*/ 230 h 743"/>
                <a:gd name="T52" fmla="*/ 618 w 1182"/>
                <a:gd name="T53" fmla="*/ 180 h 743"/>
                <a:gd name="T54" fmla="*/ 676 w 1182"/>
                <a:gd name="T55" fmla="*/ 174 h 743"/>
                <a:gd name="T56" fmla="*/ 713 w 1182"/>
                <a:gd name="T57" fmla="*/ 146 h 743"/>
                <a:gd name="T58" fmla="*/ 711 w 1182"/>
                <a:gd name="T59" fmla="*/ 104 h 743"/>
                <a:gd name="T60" fmla="*/ 685 w 1182"/>
                <a:gd name="T61" fmla="*/ 66 h 743"/>
                <a:gd name="T62" fmla="*/ 654 w 1182"/>
                <a:gd name="T63" fmla="*/ 128 h 743"/>
                <a:gd name="T64" fmla="*/ 621 w 1182"/>
                <a:gd name="T65" fmla="*/ 106 h 743"/>
                <a:gd name="T66" fmla="*/ 597 w 1182"/>
                <a:gd name="T67" fmla="*/ 77 h 743"/>
                <a:gd name="T68" fmla="*/ 586 w 1182"/>
                <a:gd name="T69" fmla="*/ 19 h 743"/>
                <a:gd name="T70" fmla="*/ 555 w 1182"/>
                <a:gd name="T71" fmla="*/ 21 h 743"/>
                <a:gd name="T72" fmla="*/ 563 w 1182"/>
                <a:gd name="T73" fmla="*/ 79 h 743"/>
                <a:gd name="T74" fmla="*/ 580 w 1182"/>
                <a:gd name="T75" fmla="*/ 109 h 743"/>
                <a:gd name="T76" fmla="*/ 539 w 1182"/>
                <a:gd name="T77" fmla="*/ 114 h 743"/>
                <a:gd name="T78" fmla="*/ 502 w 1182"/>
                <a:gd name="T79" fmla="*/ 138 h 743"/>
                <a:gd name="T80" fmla="*/ 462 w 1182"/>
                <a:gd name="T81" fmla="*/ 136 h 743"/>
                <a:gd name="T82" fmla="*/ 428 w 1182"/>
                <a:gd name="T83" fmla="*/ 109 h 743"/>
                <a:gd name="T84" fmla="*/ 390 w 1182"/>
                <a:gd name="T85" fmla="*/ 111 h 743"/>
                <a:gd name="T86" fmla="*/ 387 w 1182"/>
                <a:gd name="T87" fmla="*/ 169 h 743"/>
                <a:gd name="T88" fmla="*/ 339 w 1182"/>
                <a:gd name="T89" fmla="*/ 135 h 743"/>
                <a:gd name="T90" fmla="*/ 321 w 1182"/>
                <a:gd name="T91" fmla="*/ 103 h 743"/>
                <a:gd name="T92" fmla="*/ 297 w 1182"/>
                <a:gd name="T93" fmla="*/ 103 h 743"/>
                <a:gd name="T94" fmla="*/ 210 w 1182"/>
                <a:gd name="T95" fmla="*/ 56 h 743"/>
                <a:gd name="T96" fmla="*/ 185 w 1182"/>
                <a:gd name="T97" fmla="*/ 55 h 743"/>
                <a:gd name="T98" fmla="*/ 159 w 1182"/>
                <a:gd name="T99" fmla="*/ 60 h 743"/>
                <a:gd name="T100" fmla="*/ 112 w 1182"/>
                <a:gd name="T101" fmla="*/ 72 h 743"/>
                <a:gd name="T102" fmla="*/ 0 w 1182"/>
                <a:gd name="T103" fmla="*/ 64 h 743"/>
                <a:gd name="T104" fmla="*/ 88 w 1182"/>
                <a:gd name="T105" fmla="*/ 367 h 743"/>
                <a:gd name="T106" fmla="*/ 135 w 1182"/>
                <a:gd name="T107" fmla="*/ 479 h 743"/>
                <a:gd name="T108" fmla="*/ 173 w 1182"/>
                <a:gd name="T109" fmla="*/ 538 h 743"/>
                <a:gd name="T110" fmla="*/ 578 w 1182"/>
                <a:gd name="T111" fmla="*/ 587 h 743"/>
                <a:gd name="T112" fmla="*/ 631 w 1182"/>
                <a:gd name="T113" fmla="*/ 581 h 743"/>
                <a:gd name="T114" fmla="*/ 672 w 1182"/>
                <a:gd name="T115" fmla="*/ 619 h 743"/>
                <a:gd name="T116" fmla="*/ 729 w 1182"/>
                <a:gd name="T117" fmla="*/ 641 h 743"/>
                <a:gd name="T118" fmla="*/ 706 w 1182"/>
                <a:gd name="T119" fmla="*/ 657 h 743"/>
                <a:gd name="T120" fmla="*/ 697 w 1182"/>
                <a:gd name="T121" fmla="*/ 673 h 743"/>
                <a:gd name="T122" fmla="*/ 702 w 1182"/>
                <a:gd name="T123" fmla="*/ 682 h 743"/>
                <a:gd name="T124" fmla="*/ 736 w 1182"/>
                <a:gd name="T125" fmla="*/ 657 h 7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2"/>
                <a:gd name="T190" fmla="*/ 0 h 743"/>
                <a:gd name="T191" fmla="*/ 1182 w 1182"/>
                <a:gd name="T192" fmla="*/ 743 h 7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2" h="743">
                  <a:moveTo>
                    <a:pt x="915" y="697"/>
                  </a:moveTo>
                  <a:lnTo>
                    <a:pt x="925" y="690"/>
                  </a:lnTo>
                  <a:lnTo>
                    <a:pt x="935" y="683"/>
                  </a:lnTo>
                  <a:lnTo>
                    <a:pt x="958" y="676"/>
                  </a:lnTo>
                  <a:lnTo>
                    <a:pt x="974" y="673"/>
                  </a:lnTo>
                  <a:lnTo>
                    <a:pt x="982" y="673"/>
                  </a:lnTo>
                  <a:lnTo>
                    <a:pt x="993" y="657"/>
                  </a:lnTo>
                  <a:lnTo>
                    <a:pt x="1002" y="650"/>
                  </a:lnTo>
                  <a:lnTo>
                    <a:pt x="1010" y="650"/>
                  </a:lnTo>
                  <a:lnTo>
                    <a:pt x="1011" y="653"/>
                  </a:lnTo>
                  <a:lnTo>
                    <a:pt x="1018" y="654"/>
                  </a:lnTo>
                  <a:lnTo>
                    <a:pt x="1021" y="657"/>
                  </a:lnTo>
                  <a:lnTo>
                    <a:pt x="1018" y="668"/>
                  </a:lnTo>
                  <a:lnTo>
                    <a:pt x="1010" y="685"/>
                  </a:lnTo>
                  <a:lnTo>
                    <a:pt x="1025" y="694"/>
                  </a:lnTo>
                  <a:lnTo>
                    <a:pt x="1037" y="693"/>
                  </a:lnTo>
                  <a:lnTo>
                    <a:pt x="1050" y="685"/>
                  </a:lnTo>
                  <a:lnTo>
                    <a:pt x="1058" y="686"/>
                  </a:lnTo>
                  <a:lnTo>
                    <a:pt x="1057" y="691"/>
                  </a:lnTo>
                  <a:lnTo>
                    <a:pt x="1048" y="699"/>
                  </a:lnTo>
                  <a:lnTo>
                    <a:pt x="1037" y="703"/>
                  </a:lnTo>
                  <a:lnTo>
                    <a:pt x="1035" y="710"/>
                  </a:lnTo>
                  <a:lnTo>
                    <a:pt x="1038" y="718"/>
                  </a:lnTo>
                  <a:lnTo>
                    <a:pt x="1065" y="712"/>
                  </a:lnTo>
                  <a:lnTo>
                    <a:pt x="1086" y="703"/>
                  </a:lnTo>
                  <a:lnTo>
                    <a:pt x="1091" y="700"/>
                  </a:lnTo>
                  <a:lnTo>
                    <a:pt x="1090" y="695"/>
                  </a:lnTo>
                  <a:lnTo>
                    <a:pt x="1084" y="691"/>
                  </a:lnTo>
                  <a:lnTo>
                    <a:pt x="1075" y="686"/>
                  </a:lnTo>
                  <a:lnTo>
                    <a:pt x="1065" y="677"/>
                  </a:lnTo>
                  <a:lnTo>
                    <a:pt x="1052" y="666"/>
                  </a:lnTo>
                  <a:lnTo>
                    <a:pt x="1049" y="659"/>
                  </a:lnTo>
                  <a:lnTo>
                    <a:pt x="1048" y="655"/>
                  </a:lnTo>
                  <a:lnTo>
                    <a:pt x="1051" y="648"/>
                  </a:lnTo>
                  <a:lnTo>
                    <a:pt x="1050" y="641"/>
                  </a:lnTo>
                  <a:lnTo>
                    <a:pt x="1045" y="640"/>
                  </a:lnTo>
                  <a:lnTo>
                    <a:pt x="1040" y="641"/>
                  </a:lnTo>
                  <a:lnTo>
                    <a:pt x="1040" y="636"/>
                  </a:lnTo>
                  <a:lnTo>
                    <a:pt x="1049" y="635"/>
                  </a:lnTo>
                  <a:lnTo>
                    <a:pt x="1055" y="630"/>
                  </a:lnTo>
                  <a:lnTo>
                    <a:pt x="1058" y="623"/>
                  </a:lnTo>
                  <a:lnTo>
                    <a:pt x="1055" y="617"/>
                  </a:lnTo>
                  <a:lnTo>
                    <a:pt x="1049" y="616"/>
                  </a:lnTo>
                  <a:lnTo>
                    <a:pt x="1040" y="619"/>
                  </a:lnTo>
                  <a:lnTo>
                    <a:pt x="1022" y="622"/>
                  </a:lnTo>
                  <a:lnTo>
                    <a:pt x="1011" y="629"/>
                  </a:lnTo>
                  <a:lnTo>
                    <a:pt x="1001" y="636"/>
                  </a:lnTo>
                  <a:lnTo>
                    <a:pt x="991" y="646"/>
                  </a:lnTo>
                  <a:lnTo>
                    <a:pt x="979" y="655"/>
                  </a:lnTo>
                  <a:lnTo>
                    <a:pt x="963" y="663"/>
                  </a:lnTo>
                  <a:lnTo>
                    <a:pt x="1003" y="616"/>
                  </a:lnTo>
                  <a:lnTo>
                    <a:pt x="1023" y="603"/>
                  </a:lnTo>
                  <a:lnTo>
                    <a:pt x="1038" y="596"/>
                  </a:lnTo>
                  <a:lnTo>
                    <a:pt x="1051" y="594"/>
                  </a:lnTo>
                  <a:lnTo>
                    <a:pt x="1071" y="596"/>
                  </a:lnTo>
                  <a:lnTo>
                    <a:pt x="1094" y="596"/>
                  </a:lnTo>
                  <a:lnTo>
                    <a:pt x="1120" y="594"/>
                  </a:lnTo>
                  <a:lnTo>
                    <a:pt x="1135" y="590"/>
                  </a:lnTo>
                  <a:lnTo>
                    <a:pt x="1142" y="583"/>
                  </a:lnTo>
                  <a:lnTo>
                    <a:pt x="1143" y="576"/>
                  </a:lnTo>
                  <a:lnTo>
                    <a:pt x="1152" y="566"/>
                  </a:lnTo>
                  <a:lnTo>
                    <a:pt x="1159" y="563"/>
                  </a:lnTo>
                  <a:lnTo>
                    <a:pt x="1168" y="564"/>
                  </a:lnTo>
                  <a:lnTo>
                    <a:pt x="1175" y="558"/>
                  </a:lnTo>
                  <a:lnTo>
                    <a:pt x="1181" y="548"/>
                  </a:lnTo>
                  <a:lnTo>
                    <a:pt x="1181" y="538"/>
                  </a:lnTo>
                  <a:lnTo>
                    <a:pt x="1178" y="527"/>
                  </a:lnTo>
                  <a:lnTo>
                    <a:pt x="1173" y="519"/>
                  </a:lnTo>
                  <a:lnTo>
                    <a:pt x="1168" y="516"/>
                  </a:lnTo>
                  <a:lnTo>
                    <a:pt x="1162" y="513"/>
                  </a:lnTo>
                  <a:lnTo>
                    <a:pt x="1157" y="499"/>
                  </a:lnTo>
                  <a:lnTo>
                    <a:pt x="1155" y="496"/>
                  </a:lnTo>
                  <a:lnTo>
                    <a:pt x="1135" y="496"/>
                  </a:lnTo>
                  <a:lnTo>
                    <a:pt x="1126" y="500"/>
                  </a:lnTo>
                  <a:lnTo>
                    <a:pt x="1122" y="496"/>
                  </a:lnTo>
                  <a:lnTo>
                    <a:pt x="1105" y="448"/>
                  </a:lnTo>
                  <a:lnTo>
                    <a:pt x="1105" y="455"/>
                  </a:lnTo>
                  <a:lnTo>
                    <a:pt x="1105" y="457"/>
                  </a:lnTo>
                  <a:lnTo>
                    <a:pt x="1105" y="454"/>
                  </a:lnTo>
                  <a:lnTo>
                    <a:pt x="1100" y="439"/>
                  </a:lnTo>
                  <a:lnTo>
                    <a:pt x="1089" y="418"/>
                  </a:lnTo>
                  <a:lnTo>
                    <a:pt x="1071" y="390"/>
                  </a:lnTo>
                  <a:lnTo>
                    <a:pt x="1066" y="374"/>
                  </a:lnTo>
                  <a:lnTo>
                    <a:pt x="1058" y="367"/>
                  </a:lnTo>
                  <a:lnTo>
                    <a:pt x="1052" y="367"/>
                  </a:lnTo>
                  <a:lnTo>
                    <a:pt x="1050" y="369"/>
                  </a:lnTo>
                  <a:lnTo>
                    <a:pt x="1050" y="385"/>
                  </a:lnTo>
                  <a:lnTo>
                    <a:pt x="1042" y="395"/>
                  </a:lnTo>
                  <a:lnTo>
                    <a:pt x="1030" y="401"/>
                  </a:lnTo>
                  <a:lnTo>
                    <a:pt x="1013" y="406"/>
                  </a:lnTo>
                  <a:lnTo>
                    <a:pt x="1002" y="404"/>
                  </a:lnTo>
                  <a:lnTo>
                    <a:pt x="997" y="399"/>
                  </a:lnTo>
                  <a:lnTo>
                    <a:pt x="996" y="395"/>
                  </a:lnTo>
                  <a:lnTo>
                    <a:pt x="991" y="385"/>
                  </a:lnTo>
                  <a:lnTo>
                    <a:pt x="991" y="375"/>
                  </a:lnTo>
                  <a:lnTo>
                    <a:pt x="993" y="364"/>
                  </a:lnTo>
                  <a:lnTo>
                    <a:pt x="988" y="351"/>
                  </a:lnTo>
                  <a:lnTo>
                    <a:pt x="991" y="347"/>
                  </a:lnTo>
                  <a:lnTo>
                    <a:pt x="991" y="344"/>
                  </a:lnTo>
                  <a:lnTo>
                    <a:pt x="988" y="339"/>
                  </a:lnTo>
                  <a:lnTo>
                    <a:pt x="974" y="330"/>
                  </a:lnTo>
                  <a:lnTo>
                    <a:pt x="964" y="323"/>
                  </a:lnTo>
                  <a:lnTo>
                    <a:pt x="958" y="313"/>
                  </a:lnTo>
                  <a:lnTo>
                    <a:pt x="949" y="310"/>
                  </a:lnTo>
                  <a:lnTo>
                    <a:pt x="939" y="309"/>
                  </a:lnTo>
                  <a:lnTo>
                    <a:pt x="896" y="306"/>
                  </a:lnTo>
                  <a:lnTo>
                    <a:pt x="889" y="304"/>
                  </a:lnTo>
                  <a:lnTo>
                    <a:pt x="884" y="304"/>
                  </a:lnTo>
                  <a:lnTo>
                    <a:pt x="876" y="311"/>
                  </a:lnTo>
                  <a:lnTo>
                    <a:pt x="873" y="321"/>
                  </a:lnTo>
                  <a:lnTo>
                    <a:pt x="870" y="324"/>
                  </a:lnTo>
                  <a:lnTo>
                    <a:pt x="870" y="331"/>
                  </a:lnTo>
                  <a:lnTo>
                    <a:pt x="871" y="340"/>
                  </a:lnTo>
                  <a:lnTo>
                    <a:pt x="876" y="353"/>
                  </a:lnTo>
                  <a:lnTo>
                    <a:pt x="879" y="364"/>
                  </a:lnTo>
                  <a:lnTo>
                    <a:pt x="865" y="404"/>
                  </a:lnTo>
                  <a:lnTo>
                    <a:pt x="871" y="417"/>
                  </a:lnTo>
                  <a:lnTo>
                    <a:pt x="876" y="435"/>
                  </a:lnTo>
                  <a:lnTo>
                    <a:pt x="883" y="459"/>
                  </a:lnTo>
                  <a:lnTo>
                    <a:pt x="881" y="471"/>
                  </a:lnTo>
                  <a:lnTo>
                    <a:pt x="876" y="476"/>
                  </a:lnTo>
                  <a:lnTo>
                    <a:pt x="871" y="481"/>
                  </a:lnTo>
                  <a:lnTo>
                    <a:pt x="866" y="490"/>
                  </a:lnTo>
                  <a:lnTo>
                    <a:pt x="859" y="495"/>
                  </a:lnTo>
                  <a:lnTo>
                    <a:pt x="850" y="500"/>
                  </a:lnTo>
                  <a:lnTo>
                    <a:pt x="853" y="505"/>
                  </a:lnTo>
                  <a:lnTo>
                    <a:pt x="853" y="516"/>
                  </a:lnTo>
                  <a:lnTo>
                    <a:pt x="853" y="529"/>
                  </a:lnTo>
                  <a:lnTo>
                    <a:pt x="854" y="539"/>
                  </a:lnTo>
                  <a:lnTo>
                    <a:pt x="857" y="546"/>
                  </a:lnTo>
                  <a:lnTo>
                    <a:pt x="863" y="552"/>
                  </a:lnTo>
                  <a:lnTo>
                    <a:pt x="861" y="560"/>
                  </a:lnTo>
                  <a:lnTo>
                    <a:pt x="857" y="567"/>
                  </a:lnTo>
                  <a:lnTo>
                    <a:pt x="853" y="574"/>
                  </a:lnTo>
                  <a:lnTo>
                    <a:pt x="844" y="581"/>
                  </a:lnTo>
                  <a:lnTo>
                    <a:pt x="837" y="578"/>
                  </a:lnTo>
                  <a:lnTo>
                    <a:pt x="831" y="571"/>
                  </a:lnTo>
                  <a:lnTo>
                    <a:pt x="826" y="559"/>
                  </a:lnTo>
                  <a:lnTo>
                    <a:pt x="823" y="555"/>
                  </a:lnTo>
                  <a:lnTo>
                    <a:pt x="815" y="550"/>
                  </a:lnTo>
                  <a:lnTo>
                    <a:pt x="811" y="546"/>
                  </a:lnTo>
                  <a:lnTo>
                    <a:pt x="811" y="539"/>
                  </a:lnTo>
                  <a:lnTo>
                    <a:pt x="807" y="532"/>
                  </a:lnTo>
                  <a:lnTo>
                    <a:pt x="805" y="526"/>
                  </a:lnTo>
                  <a:lnTo>
                    <a:pt x="804" y="517"/>
                  </a:lnTo>
                  <a:lnTo>
                    <a:pt x="801" y="500"/>
                  </a:lnTo>
                  <a:lnTo>
                    <a:pt x="793" y="492"/>
                  </a:lnTo>
                  <a:lnTo>
                    <a:pt x="785" y="490"/>
                  </a:lnTo>
                  <a:lnTo>
                    <a:pt x="783" y="490"/>
                  </a:lnTo>
                  <a:lnTo>
                    <a:pt x="772" y="486"/>
                  </a:lnTo>
                  <a:lnTo>
                    <a:pt x="757" y="486"/>
                  </a:lnTo>
                  <a:lnTo>
                    <a:pt x="740" y="490"/>
                  </a:lnTo>
                  <a:lnTo>
                    <a:pt x="719" y="482"/>
                  </a:lnTo>
                  <a:lnTo>
                    <a:pt x="707" y="468"/>
                  </a:lnTo>
                  <a:lnTo>
                    <a:pt x="701" y="457"/>
                  </a:lnTo>
                  <a:lnTo>
                    <a:pt x="700" y="453"/>
                  </a:lnTo>
                  <a:lnTo>
                    <a:pt x="691" y="438"/>
                  </a:lnTo>
                  <a:lnTo>
                    <a:pt x="684" y="429"/>
                  </a:lnTo>
                  <a:lnTo>
                    <a:pt x="674" y="423"/>
                  </a:lnTo>
                  <a:lnTo>
                    <a:pt x="670" y="411"/>
                  </a:lnTo>
                  <a:lnTo>
                    <a:pt x="666" y="408"/>
                  </a:lnTo>
                  <a:lnTo>
                    <a:pt x="657" y="410"/>
                  </a:lnTo>
                  <a:lnTo>
                    <a:pt x="646" y="404"/>
                  </a:lnTo>
                  <a:lnTo>
                    <a:pt x="639" y="394"/>
                  </a:lnTo>
                  <a:lnTo>
                    <a:pt x="637" y="382"/>
                  </a:lnTo>
                  <a:lnTo>
                    <a:pt x="638" y="373"/>
                  </a:lnTo>
                  <a:lnTo>
                    <a:pt x="641" y="363"/>
                  </a:lnTo>
                  <a:lnTo>
                    <a:pt x="657" y="340"/>
                  </a:lnTo>
                  <a:lnTo>
                    <a:pt x="677" y="314"/>
                  </a:lnTo>
                  <a:lnTo>
                    <a:pt x="687" y="311"/>
                  </a:lnTo>
                  <a:lnTo>
                    <a:pt x="691" y="306"/>
                  </a:lnTo>
                  <a:lnTo>
                    <a:pt x="697" y="300"/>
                  </a:lnTo>
                  <a:lnTo>
                    <a:pt x="694" y="294"/>
                  </a:lnTo>
                  <a:lnTo>
                    <a:pt x="697" y="291"/>
                  </a:lnTo>
                  <a:lnTo>
                    <a:pt x="700" y="290"/>
                  </a:lnTo>
                  <a:lnTo>
                    <a:pt x="707" y="288"/>
                  </a:lnTo>
                  <a:lnTo>
                    <a:pt x="716" y="291"/>
                  </a:lnTo>
                  <a:lnTo>
                    <a:pt x="727" y="295"/>
                  </a:lnTo>
                  <a:lnTo>
                    <a:pt x="733" y="291"/>
                  </a:lnTo>
                  <a:lnTo>
                    <a:pt x="736" y="279"/>
                  </a:lnTo>
                  <a:lnTo>
                    <a:pt x="737" y="263"/>
                  </a:lnTo>
                  <a:lnTo>
                    <a:pt x="739" y="248"/>
                  </a:lnTo>
                  <a:lnTo>
                    <a:pt x="745" y="236"/>
                  </a:lnTo>
                  <a:lnTo>
                    <a:pt x="755" y="223"/>
                  </a:lnTo>
                  <a:lnTo>
                    <a:pt x="758" y="215"/>
                  </a:lnTo>
                  <a:lnTo>
                    <a:pt x="757" y="212"/>
                  </a:lnTo>
                  <a:lnTo>
                    <a:pt x="754" y="213"/>
                  </a:lnTo>
                  <a:lnTo>
                    <a:pt x="723" y="197"/>
                  </a:lnTo>
                  <a:lnTo>
                    <a:pt x="723" y="194"/>
                  </a:lnTo>
                  <a:lnTo>
                    <a:pt x="725" y="193"/>
                  </a:lnTo>
                  <a:lnTo>
                    <a:pt x="735" y="193"/>
                  </a:lnTo>
                  <a:lnTo>
                    <a:pt x="750" y="196"/>
                  </a:lnTo>
                  <a:lnTo>
                    <a:pt x="758" y="195"/>
                  </a:lnTo>
                  <a:lnTo>
                    <a:pt x="769" y="196"/>
                  </a:lnTo>
                  <a:lnTo>
                    <a:pt x="783" y="200"/>
                  </a:lnTo>
                  <a:lnTo>
                    <a:pt x="791" y="188"/>
                  </a:lnTo>
                  <a:lnTo>
                    <a:pt x="798" y="193"/>
                  </a:lnTo>
                  <a:lnTo>
                    <a:pt x="807" y="192"/>
                  </a:lnTo>
                  <a:lnTo>
                    <a:pt x="816" y="188"/>
                  </a:lnTo>
                  <a:lnTo>
                    <a:pt x="821" y="177"/>
                  </a:lnTo>
                  <a:lnTo>
                    <a:pt x="826" y="170"/>
                  </a:lnTo>
                  <a:lnTo>
                    <a:pt x="831" y="167"/>
                  </a:lnTo>
                  <a:lnTo>
                    <a:pt x="835" y="158"/>
                  </a:lnTo>
                  <a:lnTo>
                    <a:pt x="835" y="148"/>
                  </a:lnTo>
                  <a:lnTo>
                    <a:pt x="831" y="139"/>
                  </a:lnTo>
                  <a:lnTo>
                    <a:pt x="818" y="130"/>
                  </a:lnTo>
                  <a:lnTo>
                    <a:pt x="816" y="121"/>
                  </a:lnTo>
                  <a:lnTo>
                    <a:pt x="818" y="115"/>
                  </a:lnTo>
                  <a:lnTo>
                    <a:pt x="826" y="112"/>
                  </a:lnTo>
                  <a:lnTo>
                    <a:pt x="832" y="112"/>
                  </a:lnTo>
                  <a:lnTo>
                    <a:pt x="835" y="109"/>
                  </a:lnTo>
                  <a:lnTo>
                    <a:pt x="835" y="100"/>
                  </a:lnTo>
                  <a:lnTo>
                    <a:pt x="828" y="95"/>
                  </a:lnTo>
                  <a:lnTo>
                    <a:pt x="823" y="93"/>
                  </a:lnTo>
                  <a:lnTo>
                    <a:pt x="821" y="95"/>
                  </a:lnTo>
                  <a:lnTo>
                    <a:pt x="817" y="71"/>
                  </a:lnTo>
                  <a:lnTo>
                    <a:pt x="802" y="71"/>
                  </a:lnTo>
                  <a:lnTo>
                    <a:pt x="789" y="68"/>
                  </a:lnTo>
                  <a:lnTo>
                    <a:pt x="793" y="98"/>
                  </a:lnTo>
                  <a:lnTo>
                    <a:pt x="787" y="104"/>
                  </a:lnTo>
                  <a:lnTo>
                    <a:pt x="782" y="114"/>
                  </a:lnTo>
                  <a:lnTo>
                    <a:pt x="775" y="130"/>
                  </a:lnTo>
                  <a:lnTo>
                    <a:pt x="771" y="137"/>
                  </a:lnTo>
                  <a:lnTo>
                    <a:pt x="765" y="138"/>
                  </a:lnTo>
                  <a:lnTo>
                    <a:pt x="755" y="130"/>
                  </a:lnTo>
                  <a:lnTo>
                    <a:pt x="750" y="97"/>
                  </a:lnTo>
                  <a:lnTo>
                    <a:pt x="748" y="92"/>
                  </a:lnTo>
                  <a:lnTo>
                    <a:pt x="746" y="92"/>
                  </a:lnTo>
                  <a:lnTo>
                    <a:pt x="743" y="100"/>
                  </a:lnTo>
                  <a:lnTo>
                    <a:pt x="733" y="112"/>
                  </a:lnTo>
                  <a:lnTo>
                    <a:pt x="727" y="114"/>
                  </a:lnTo>
                  <a:lnTo>
                    <a:pt x="724" y="104"/>
                  </a:lnTo>
                  <a:lnTo>
                    <a:pt x="723" y="96"/>
                  </a:lnTo>
                  <a:lnTo>
                    <a:pt x="718" y="95"/>
                  </a:lnTo>
                  <a:lnTo>
                    <a:pt x="710" y="98"/>
                  </a:lnTo>
                  <a:lnTo>
                    <a:pt x="700" y="94"/>
                  </a:lnTo>
                  <a:lnTo>
                    <a:pt x="694" y="89"/>
                  </a:lnTo>
                  <a:lnTo>
                    <a:pt x="699" y="83"/>
                  </a:lnTo>
                  <a:lnTo>
                    <a:pt x="701" y="71"/>
                  </a:lnTo>
                  <a:lnTo>
                    <a:pt x="701" y="57"/>
                  </a:lnTo>
                  <a:lnTo>
                    <a:pt x="698" y="53"/>
                  </a:lnTo>
                  <a:lnTo>
                    <a:pt x="696" y="48"/>
                  </a:lnTo>
                  <a:lnTo>
                    <a:pt x="694" y="40"/>
                  </a:lnTo>
                  <a:lnTo>
                    <a:pt x="693" y="31"/>
                  </a:lnTo>
                  <a:lnTo>
                    <a:pt x="686" y="20"/>
                  </a:lnTo>
                  <a:lnTo>
                    <a:pt x="674" y="6"/>
                  </a:lnTo>
                  <a:lnTo>
                    <a:pt x="670" y="0"/>
                  </a:lnTo>
                  <a:lnTo>
                    <a:pt x="665" y="0"/>
                  </a:lnTo>
                  <a:lnTo>
                    <a:pt x="659" y="3"/>
                  </a:lnTo>
                  <a:lnTo>
                    <a:pt x="652" y="5"/>
                  </a:lnTo>
                  <a:lnTo>
                    <a:pt x="650" y="12"/>
                  </a:lnTo>
                  <a:lnTo>
                    <a:pt x="649" y="23"/>
                  </a:lnTo>
                  <a:lnTo>
                    <a:pt x="638" y="32"/>
                  </a:lnTo>
                  <a:lnTo>
                    <a:pt x="635" y="41"/>
                  </a:lnTo>
                  <a:lnTo>
                    <a:pt x="636" y="50"/>
                  </a:lnTo>
                  <a:lnTo>
                    <a:pt x="639" y="69"/>
                  </a:lnTo>
                  <a:lnTo>
                    <a:pt x="642" y="76"/>
                  </a:lnTo>
                  <a:lnTo>
                    <a:pt x="649" y="80"/>
                  </a:lnTo>
                  <a:lnTo>
                    <a:pt x="659" y="85"/>
                  </a:lnTo>
                  <a:lnTo>
                    <a:pt x="664" y="86"/>
                  </a:lnTo>
                  <a:lnTo>
                    <a:pt x="659" y="93"/>
                  </a:lnTo>
                  <a:lnTo>
                    <a:pt x="657" y="98"/>
                  </a:lnTo>
                  <a:lnTo>
                    <a:pt x="661" y="107"/>
                  </a:lnTo>
                  <a:lnTo>
                    <a:pt x="674" y="114"/>
                  </a:lnTo>
                  <a:lnTo>
                    <a:pt x="677" y="115"/>
                  </a:lnTo>
                  <a:lnTo>
                    <a:pt x="679" y="118"/>
                  </a:lnTo>
                  <a:lnTo>
                    <a:pt x="680" y="122"/>
                  </a:lnTo>
                  <a:lnTo>
                    <a:pt x="677" y="128"/>
                  </a:lnTo>
                  <a:lnTo>
                    <a:pt x="659" y="141"/>
                  </a:lnTo>
                  <a:lnTo>
                    <a:pt x="640" y="149"/>
                  </a:lnTo>
                  <a:lnTo>
                    <a:pt x="628" y="148"/>
                  </a:lnTo>
                  <a:lnTo>
                    <a:pt x="628" y="146"/>
                  </a:lnTo>
                  <a:lnTo>
                    <a:pt x="631" y="123"/>
                  </a:lnTo>
                  <a:lnTo>
                    <a:pt x="612" y="123"/>
                  </a:lnTo>
                  <a:lnTo>
                    <a:pt x="603" y="122"/>
                  </a:lnTo>
                  <a:lnTo>
                    <a:pt x="599" y="124"/>
                  </a:lnTo>
                  <a:lnTo>
                    <a:pt x="597" y="127"/>
                  </a:lnTo>
                  <a:lnTo>
                    <a:pt x="597" y="146"/>
                  </a:lnTo>
                  <a:lnTo>
                    <a:pt x="593" y="151"/>
                  </a:lnTo>
                  <a:lnTo>
                    <a:pt x="587" y="149"/>
                  </a:lnTo>
                  <a:lnTo>
                    <a:pt x="584" y="148"/>
                  </a:lnTo>
                  <a:lnTo>
                    <a:pt x="576" y="142"/>
                  </a:lnTo>
                  <a:lnTo>
                    <a:pt x="569" y="142"/>
                  </a:lnTo>
                  <a:lnTo>
                    <a:pt x="563" y="146"/>
                  </a:lnTo>
                  <a:lnTo>
                    <a:pt x="553" y="152"/>
                  </a:lnTo>
                  <a:lnTo>
                    <a:pt x="544" y="151"/>
                  </a:lnTo>
                  <a:lnTo>
                    <a:pt x="541" y="147"/>
                  </a:lnTo>
                  <a:lnTo>
                    <a:pt x="540" y="145"/>
                  </a:lnTo>
                  <a:lnTo>
                    <a:pt x="533" y="134"/>
                  </a:lnTo>
                  <a:lnTo>
                    <a:pt x="528" y="131"/>
                  </a:lnTo>
                  <a:lnTo>
                    <a:pt x="520" y="134"/>
                  </a:lnTo>
                  <a:lnTo>
                    <a:pt x="506" y="129"/>
                  </a:lnTo>
                  <a:lnTo>
                    <a:pt x="502" y="124"/>
                  </a:lnTo>
                  <a:lnTo>
                    <a:pt x="501" y="118"/>
                  </a:lnTo>
                  <a:lnTo>
                    <a:pt x="496" y="109"/>
                  </a:lnTo>
                  <a:lnTo>
                    <a:pt x="492" y="106"/>
                  </a:lnTo>
                  <a:lnTo>
                    <a:pt x="484" y="109"/>
                  </a:lnTo>
                  <a:lnTo>
                    <a:pt x="472" y="109"/>
                  </a:lnTo>
                  <a:lnTo>
                    <a:pt x="465" y="111"/>
                  </a:lnTo>
                  <a:lnTo>
                    <a:pt x="460" y="115"/>
                  </a:lnTo>
                  <a:lnTo>
                    <a:pt x="457" y="120"/>
                  </a:lnTo>
                  <a:lnTo>
                    <a:pt x="457" y="134"/>
                  </a:lnTo>
                  <a:lnTo>
                    <a:pt x="463" y="139"/>
                  </a:lnTo>
                  <a:lnTo>
                    <a:pt x="463" y="145"/>
                  </a:lnTo>
                  <a:lnTo>
                    <a:pt x="457" y="151"/>
                  </a:lnTo>
                  <a:lnTo>
                    <a:pt x="457" y="176"/>
                  </a:lnTo>
                  <a:lnTo>
                    <a:pt x="453" y="185"/>
                  </a:lnTo>
                  <a:lnTo>
                    <a:pt x="453" y="183"/>
                  </a:lnTo>
                  <a:lnTo>
                    <a:pt x="438" y="156"/>
                  </a:lnTo>
                  <a:lnTo>
                    <a:pt x="426" y="136"/>
                  </a:lnTo>
                  <a:lnTo>
                    <a:pt x="423" y="136"/>
                  </a:lnTo>
                  <a:lnTo>
                    <a:pt x="418" y="140"/>
                  </a:lnTo>
                  <a:lnTo>
                    <a:pt x="414" y="149"/>
                  </a:lnTo>
                  <a:lnTo>
                    <a:pt x="406" y="146"/>
                  </a:lnTo>
                  <a:lnTo>
                    <a:pt x="397" y="146"/>
                  </a:lnTo>
                  <a:lnTo>
                    <a:pt x="386" y="148"/>
                  </a:lnTo>
                  <a:lnTo>
                    <a:pt x="367" y="146"/>
                  </a:lnTo>
                  <a:lnTo>
                    <a:pt x="364" y="143"/>
                  </a:lnTo>
                  <a:lnTo>
                    <a:pt x="363" y="141"/>
                  </a:lnTo>
                  <a:lnTo>
                    <a:pt x="369" y="136"/>
                  </a:lnTo>
                  <a:lnTo>
                    <a:pt x="377" y="120"/>
                  </a:lnTo>
                  <a:lnTo>
                    <a:pt x="376" y="111"/>
                  </a:lnTo>
                  <a:lnTo>
                    <a:pt x="369" y="106"/>
                  </a:lnTo>
                  <a:lnTo>
                    <a:pt x="366" y="105"/>
                  </a:lnTo>
                  <a:lnTo>
                    <a:pt x="356" y="97"/>
                  </a:lnTo>
                  <a:lnTo>
                    <a:pt x="353" y="97"/>
                  </a:lnTo>
                  <a:lnTo>
                    <a:pt x="353" y="104"/>
                  </a:lnTo>
                  <a:lnTo>
                    <a:pt x="353" y="111"/>
                  </a:lnTo>
                  <a:lnTo>
                    <a:pt x="348" y="111"/>
                  </a:lnTo>
                  <a:lnTo>
                    <a:pt x="342" y="106"/>
                  </a:lnTo>
                  <a:lnTo>
                    <a:pt x="323" y="92"/>
                  </a:lnTo>
                  <a:lnTo>
                    <a:pt x="304" y="82"/>
                  </a:lnTo>
                  <a:lnTo>
                    <a:pt x="284" y="74"/>
                  </a:lnTo>
                  <a:lnTo>
                    <a:pt x="256" y="68"/>
                  </a:lnTo>
                  <a:lnTo>
                    <a:pt x="251" y="65"/>
                  </a:lnTo>
                  <a:lnTo>
                    <a:pt x="246" y="60"/>
                  </a:lnTo>
                  <a:lnTo>
                    <a:pt x="241" y="59"/>
                  </a:lnTo>
                  <a:lnTo>
                    <a:pt x="238" y="65"/>
                  </a:lnTo>
                  <a:lnTo>
                    <a:pt x="239" y="76"/>
                  </a:lnTo>
                  <a:lnTo>
                    <a:pt x="236" y="80"/>
                  </a:lnTo>
                  <a:lnTo>
                    <a:pt x="233" y="82"/>
                  </a:lnTo>
                  <a:lnTo>
                    <a:pt x="229" y="78"/>
                  </a:lnTo>
                  <a:lnTo>
                    <a:pt x="217" y="59"/>
                  </a:lnTo>
                  <a:lnTo>
                    <a:pt x="206" y="47"/>
                  </a:lnTo>
                  <a:lnTo>
                    <a:pt x="196" y="41"/>
                  </a:lnTo>
                  <a:lnTo>
                    <a:pt x="193" y="43"/>
                  </a:lnTo>
                  <a:lnTo>
                    <a:pt x="193" y="46"/>
                  </a:lnTo>
                  <a:lnTo>
                    <a:pt x="197" y="55"/>
                  </a:lnTo>
                  <a:lnTo>
                    <a:pt x="192" y="65"/>
                  </a:lnTo>
                  <a:lnTo>
                    <a:pt x="186" y="65"/>
                  </a:lnTo>
                  <a:lnTo>
                    <a:pt x="179" y="59"/>
                  </a:lnTo>
                  <a:lnTo>
                    <a:pt x="172" y="56"/>
                  </a:lnTo>
                  <a:lnTo>
                    <a:pt x="167" y="57"/>
                  </a:lnTo>
                  <a:lnTo>
                    <a:pt x="161" y="62"/>
                  </a:lnTo>
                  <a:lnTo>
                    <a:pt x="145" y="76"/>
                  </a:lnTo>
                  <a:lnTo>
                    <a:pt x="140" y="76"/>
                  </a:lnTo>
                  <a:lnTo>
                    <a:pt x="131" y="78"/>
                  </a:lnTo>
                  <a:lnTo>
                    <a:pt x="116" y="86"/>
                  </a:lnTo>
                  <a:lnTo>
                    <a:pt x="101" y="98"/>
                  </a:lnTo>
                  <a:lnTo>
                    <a:pt x="82" y="107"/>
                  </a:lnTo>
                  <a:lnTo>
                    <a:pt x="72" y="104"/>
                  </a:lnTo>
                  <a:lnTo>
                    <a:pt x="35" y="80"/>
                  </a:lnTo>
                  <a:lnTo>
                    <a:pt x="13" y="75"/>
                  </a:lnTo>
                  <a:lnTo>
                    <a:pt x="0" y="69"/>
                  </a:lnTo>
                  <a:lnTo>
                    <a:pt x="0" y="360"/>
                  </a:lnTo>
                  <a:lnTo>
                    <a:pt x="14" y="363"/>
                  </a:lnTo>
                  <a:lnTo>
                    <a:pt x="43" y="382"/>
                  </a:lnTo>
                  <a:lnTo>
                    <a:pt x="65" y="397"/>
                  </a:lnTo>
                  <a:lnTo>
                    <a:pt x="80" y="391"/>
                  </a:lnTo>
                  <a:lnTo>
                    <a:pt x="89" y="385"/>
                  </a:lnTo>
                  <a:lnTo>
                    <a:pt x="103" y="396"/>
                  </a:lnTo>
                  <a:lnTo>
                    <a:pt x="120" y="418"/>
                  </a:lnTo>
                  <a:lnTo>
                    <a:pt x="142" y="448"/>
                  </a:lnTo>
                  <a:lnTo>
                    <a:pt x="150" y="459"/>
                  </a:lnTo>
                  <a:lnTo>
                    <a:pt x="158" y="468"/>
                  </a:lnTo>
                  <a:lnTo>
                    <a:pt x="167" y="475"/>
                  </a:lnTo>
                  <a:lnTo>
                    <a:pt x="164" y="499"/>
                  </a:lnTo>
                  <a:lnTo>
                    <a:pt x="158" y="517"/>
                  </a:lnTo>
                  <a:lnTo>
                    <a:pt x="158" y="525"/>
                  </a:lnTo>
                  <a:lnTo>
                    <a:pt x="160" y="530"/>
                  </a:lnTo>
                  <a:lnTo>
                    <a:pt x="163" y="536"/>
                  </a:lnTo>
                  <a:lnTo>
                    <a:pt x="172" y="544"/>
                  </a:lnTo>
                  <a:lnTo>
                    <a:pt x="180" y="554"/>
                  </a:lnTo>
                  <a:lnTo>
                    <a:pt x="186" y="567"/>
                  </a:lnTo>
                  <a:lnTo>
                    <a:pt x="202" y="581"/>
                  </a:lnTo>
                  <a:lnTo>
                    <a:pt x="217" y="590"/>
                  </a:lnTo>
                  <a:lnTo>
                    <a:pt x="232" y="596"/>
                  </a:lnTo>
                  <a:lnTo>
                    <a:pt x="246" y="613"/>
                  </a:lnTo>
                  <a:lnTo>
                    <a:pt x="249" y="622"/>
                  </a:lnTo>
                  <a:lnTo>
                    <a:pt x="639" y="622"/>
                  </a:lnTo>
                  <a:lnTo>
                    <a:pt x="651" y="632"/>
                  </a:lnTo>
                  <a:lnTo>
                    <a:pt x="677" y="634"/>
                  </a:lnTo>
                  <a:lnTo>
                    <a:pt x="681" y="639"/>
                  </a:lnTo>
                  <a:lnTo>
                    <a:pt x="688" y="641"/>
                  </a:lnTo>
                  <a:lnTo>
                    <a:pt x="697" y="641"/>
                  </a:lnTo>
                  <a:lnTo>
                    <a:pt x="715" y="635"/>
                  </a:lnTo>
                  <a:lnTo>
                    <a:pt x="723" y="630"/>
                  </a:lnTo>
                  <a:lnTo>
                    <a:pt x="732" y="627"/>
                  </a:lnTo>
                  <a:lnTo>
                    <a:pt x="739" y="627"/>
                  </a:lnTo>
                  <a:lnTo>
                    <a:pt x="753" y="632"/>
                  </a:lnTo>
                  <a:lnTo>
                    <a:pt x="762" y="638"/>
                  </a:lnTo>
                  <a:lnTo>
                    <a:pt x="764" y="641"/>
                  </a:lnTo>
                  <a:lnTo>
                    <a:pt x="778" y="644"/>
                  </a:lnTo>
                  <a:lnTo>
                    <a:pt x="783" y="648"/>
                  </a:lnTo>
                  <a:lnTo>
                    <a:pt x="781" y="656"/>
                  </a:lnTo>
                  <a:lnTo>
                    <a:pt x="787" y="668"/>
                  </a:lnTo>
                  <a:lnTo>
                    <a:pt x="806" y="668"/>
                  </a:lnTo>
                  <a:lnTo>
                    <a:pt x="816" y="667"/>
                  </a:lnTo>
                  <a:lnTo>
                    <a:pt x="828" y="668"/>
                  </a:lnTo>
                  <a:lnTo>
                    <a:pt x="843" y="677"/>
                  </a:lnTo>
                  <a:lnTo>
                    <a:pt x="852" y="685"/>
                  </a:lnTo>
                  <a:lnTo>
                    <a:pt x="850" y="690"/>
                  </a:lnTo>
                  <a:lnTo>
                    <a:pt x="853" y="692"/>
                  </a:lnTo>
                  <a:lnTo>
                    <a:pt x="850" y="697"/>
                  </a:lnTo>
                  <a:lnTo>
                    <a:pt x="845" y="700"/>
                  </a:lnTo>
                  <a:lnTo>
                    <a:pt x="842" y="700"/>
                  </a:lnTo>
                  <a:lnTo>
                    <a:pt x="832" y="697"/>
                  </a:lnTo>
                  <a:lnTo>
                    <a:pt x="823" y="691"/>
                  </a:lnTo>
                  <a:lnTo>
                    <a:pt x="828" y="702"/>
                  </a:lnTo>
                  <a:lnTo>
                    <a:pt x="826" y="709"/>
                  </a:lnTo>
                  <a:lnTo>
                    <a:pt x="823" y="713"/>
                  </a:lnTo>
                  <a:lnTo>
                    <a:pt x="816" y="716"/>
                  </a:lnTo>
                  <a:lnTo>
                    <a:pt x="810" y="719"/>
                  </a:lnTo>
                  <a:lnTo>
                    <a:pt x="811" y="727"/>
                  </a:lnTo>
                  <a:lnTo>
                    <a:pt x="814" y="725"/>
                  </a:lnTo>
                  <a:lnTo>
                    <a:pt x="815" y="725"/>
                  </a:lnTo>
                  <a:lnTo>
                    <a:pt x="816" y="727"/>
                  </a:lnTo>
                  <a:lnTo>
                    <a:pt x="816" y="733"/>
                  </a:lnTo>
                  <a:lnTo>
                    <a:pt x="815" y="735"/>
                  </a:lnTo>
                  <a:lnTo>
                    <a:pt x="813" y="736"/>
                  </a:lnTo>
                  <a:lnTo>
                    <a:pt x="811" y="738"/>
                  </a:lnTo>
                  <a:lnTo>
                    <a:pt x="807" y="740"/>
                  </a:lnTo>
                  <a:lnTo>
                    <a:pt x="811" y="742"/>
                  </a:lnTo>
                  <a:lnTo>
                    <a:pt x="822" y="737"/>
                  </a:lnTo>
                  <a:lnTo>
                    <a:pt x="831" y="729"/>
                  </a:lnTo>
                  <a:lnTo>
                    <a:pt x="833" y="721"/>
                  </a:lnTo>
                  <a:lnTo>
                    <a:pt x="837" y="718"/>
                  </a:lnTo>
                  <a:lnTo>
                    <a:pt x="843" y="718"/>
                  </a:lnTo>
                  <a:lnTo>
                    <a:pt x="865" y="718"/>
                  </a:lnTo>
                  <a:lnTo>
                    <a:pt x="861" y="716"/>
                  </a:lnTo>
                  <a:lnTo>
                    <a:pt x="861" y="710"/>
                  </a:lnTo>
                  <a:lnTo>
                    <a:pt x="871" y="699"/>
                  </a:lnTo>
                  <a:lnTo>
                    <a:pt x="876" y="693"/>
                  </a:lnTo>
                  <a:lnTo>
                    <a:pt x="884" y="691"/>
                  </a:lnTo>
                  <a:lnTo>
                    <a:pt x="906" y="693"/>
                  </a:lnTo>
                  <a:lnTo>
                    <a:pt x="915" y="697"/>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FFD200"/>
                </a:solidFill>
                <a:effectLst/>
                <a:uLnTx/>
                <a:uFillTx/>
                <a:latin typeface="EYInterstate Light" panose="02000506000000020004" pitchFamily="2" charset="0"/>
                <a:ea typeface="+mn-ea"/>
                <a:cs typeface="+mn-cs"/>
              </a:endParaRPr>
            </a:p>
          </p:txBody>
        </p:sp>
        <p:sp>
          <p:nvSpPr>
            <p:cNvPr id="295" name="Freeform 629">
              <a:extLst>
                <a:ext uri="{FF2B5EF4-FFF2-40B4-BE49-F238E27FC236}">
                  <a16:creationId xmlns:a16="http://schemas.microsoft.com/office/drawing/2014/main" id="{9E725225-0151-4BB3-8A59-D8D52413B7D3}"/>
                </a:ext>
              </a:extLst>
            </p:cNvPr>
            <p:cNvSpPr>
              <a:spLocks/>
            </p:cNvSpPr>
            <p:nvPr/>
          </p:nvSpPr>
          <p:spPr bwMode="auto">
            <a:xfrm>
              <a:off x="823" y="1497"/>
              <a:ext cx="455" cy="461"/>
            </a:xfrm>
            <a:custGeom>
              <a:avLst/>
              <a:gdLst>
                <a:gd name="T0" fmla="*/ 297 w 533"/>
                <a:gd name="T1" fmla="*/ 39 h 497"/>
                <a:gd name="T2" fmla="*/ 277 w 533"/>
                <a:gd name="T3" fmla="*/ 44 h 497"/>
                <a:gd name="T4" fmla="*/ 253 w 533"/>
                <a:gd name="T5" fmla="*/ 36 h 497"/>
                <a:gd name="T6" fmla="*/ 236 w 533"/>
                <a:gd name="T7" fmla="*/ 26 h 497"/>
                <a:gd name="T8" fmla="*/ 214 w 533"/>
                <a:gd name="T9" fmla="*/ 19 h 497"/>
                <a:gd name="T10" fmla="*/ 213 w 533"/>
                <a:gd name="T11" fmla="*/ 32 h 497"/>
                <a:gd name="T12" fmla="*/ 191 w 533"/>
                <a:gd name="T13" fmla="*/ 19 h 497"/>
                <a:gd name="T14" fmla="*/ 140 w 533"/>
                <a:gd name="T15" fmla="*/ 0 h 497"/>
                <a:gd name="T16" fmla="*/ 113 w 533"/>
                <a:gd name="T17" fmla="*/ 10 h 497"/>
                <a:gd name="T18" fmla="*/ 85 w 533"/>
                <a:gd name="T19" fmla="*/ 16 h 497"/>
                <a:gd name="T20" fmla="*/ 66 w 533"/>
                <a:gd name="T21" fmla="*/ 49 h 497"/>
                <a:gd name="T22" fmla="*/ 36 w 533"/>
                <a:gd name="T23" fmla="*/ 70 h 497"/>
                <a:gd name="T24" fmla="*/ 15 w 533"/>
                <a:gd name="T25" fmla="*/ 84 h 497"/>
                <a:gd name="T26" fmla="*/ 36 w 533"/>
                <a:gd name="T27" fmla="*/ 111 h 497"/>
                <a:gd name="T28" fmla="*/ 70 w 533"/>
                <a:gd name="T29" fmla="*/ 153 h 497"/>
                <a:gd name="T30" fmla="*/ 60 w 533"/>
                <a:gd name="T31" fmla="*/ 166 h 497"/>
                <a:gd name="T32" fmla="*/ 44 w 533"/>
                <a:gd name="T33" fmla="*/ 155 h 497"/>
                <a:gd name="T34" fmla="*/ 15 w 533"/>
                <a:gd name="T35" fmla="*/ 161 h 497"/>
                <a:gd name="T36" fmla="*/ 0 w 533"/>
                <a:gd name="T37" fmla="*/ 186 h 497"/>
                <a:gd name="T38" fmla="*/ 32 w 533"/>
                <a:gd name="T39" fmla="*/ 211 h 497"/>
                <a:gd name="T40" fmla="*/ 69 w 533"/>
                <a:gd name="T41" fmla="*/ 205 h 497"/>
                <a:gd name="T42" fmla="*/ 82 w 533"/>
                <a:gd name="T43" fmla="*/ 208 h 497"/>
                <a:gd name="T44" fmla="*/ 79 w 533"/>
                <a:gd name="T45" fmla="*/ 218 h 497"/>
                <a:gd name="T46" fmla="*/ 80 w 533"/>
                <a:gd name="T47" fmla="*/ 237 h 497"/>
                <a:gd name="T48" fmla="*/ 49 w 533"/>
                <a:gd name="T49" fmla="*/ 256 h 497"/>
                <a:gd name="T50" fmla="*/ 22 w 533"/>
                <a:gd name="T51" fmla="*/ 279 h 497"/>
                <a:gd name="T52" fmla="*/ 20 w 533"/>
                <a:gd name="T53" fmla="*/ 300 h 497"/>
                <a:gd name="T54" fmla="*/ 35 w 533"/>
                <a:gd name="T55" fmla="*/ 316 h 497"/>
                <a:gd name="T56" fmla="*/ 63 w 533"/>
                <a:gd name="T57" fmla="*/ 335 h 497"/>
                <a:gd name="T58" fmla="*/ 73 w 533"/>
                <a:gd name="T59" fmla="*/ 358 h 497"/>
                <a:gd name="T60" fmla="*/ 88 w 533"/>
                <a:gd name="T61" fmla="*/ 352 h 497"/>
                <a:gd name="T62" fmla="*/ 96 w 533"/>
                <a:gd name="T63" fmla="*/ 365 h 497"/>
                <a:gd name="T64" fmla="*/ 120 w 533"/>
                <a:gd name="T65" fmla="*/ 353 h 497"/>
                <a:gd name="T66" fmla="*/ 125 w 533"/>
                <a:gd name="T67" fmla="*/ 365 h 497"/>
                <a:gd name="T68" fmla="*/ 102 w 533"/>
                <a:gd name="T69" fmla="*/ 397 h 497"/>
                <a:gd name="T70" fmla="*/ 70 w 533"/>
                <a:gd name="T71" fmla="*/ 424 h 497"/>
                <a:gd name="T72" fmla="*/ 67 w 533"/>
                <a:gd name="T73" fmla="*/ 433 h 497"/>
                <a:gd name="T74" fmla="*/ 119 w 533"/>
                <a:gd name="T75" fmla="*/ 408 h 497"/>
                <a:gd name="T76" fmla="*/ 171 w 533"/>
                <a:gd name="T77" fmla="*/ 362 h 497"/>
                <a:gd name="T78" fmla="*/ 164 w 533"/>
                <a:gd name="T79" fmla="*/ 349 h 497"/>
                <a:gd name="T80" fmla="*/ 178 w 533"/>
                <a:gd name="T81" fmla="*/ 327 h 497"/>
                <a:gd name="T82" fmla="*/ 209 w 533"/>
                <a:gd name="T83" fmla="*/ 294 h 497"/>
                <a:gd name="T84" fmla="*/ 232 w 533"/>
                <a:gd name="T85" fmla="*/ 300 h 497"/>
                <a:gd name="T86" fmla="*/ 204 w 533"/>
                <a:gd name="T87" fmla="*/ 311 h 497"/>
                <a:gd name="T88" fmla="*/ 190 w 533"/>
                <a:gd name="T89" fmla="*/ 332 h 497"/>
                <a:gd name="T90" fmla="*/ 203 w 533"/>
                <a:gd name="T91" fmla="*/ 346 h 497"/>
                <a:gd name="T92" fmla="*/ 231 w 533"/>
                <a:gd name="T93" fmla="*/ 323 h 497"/>
                <a:gd name="T94" fmla="*/ 244 w 533"/>
                <a:gd name="T95" fmla="*/ 307 h 497"/>
                <a:gd name="T96" fmla="*/ 269 w 533"/>
                <a:gd name="T97" fmla="*/ 316 h 497"/>
                <a:gd name="T98" fmla="*/ 305 w 533"/>
                <a:gd name="T99" fmla="*/ 329 h 497"/>
                <a:gd name="T100" fmla="*/ 321 w 533"/>
                <a:gd name="T101" fmla="*/ 340 h 497"/>
                <a:gd name="T102" fmla="*/ 335 w 533"/>
                <a:gd name="T103" fmla="*/ 336 h 497"/>
                <a:gd name="T104" fmla="*/ 376 w 533"/>
                <a:gd name="T105" fmla="*/ 378 h 497"/>
                <a:gd name="T106" fmla="*/ 408 w 533"/>
                <a:gd name="T107" fmla="*/ 386 h 497"/>
                <a:gd name="T108" fmla="*/ 423 w 533"/>
                <a:gd name="T109" fmla="*/ 416 h 497"/>
                <a:gd name="T110" fmla="*/ 433 w 533"/>
                <a:gd name="T111" fmla="*/ 427 h 497"/>
                <a:gd name="T112" fmla="*/ 441 w 533"/>
                <a:gd name="T113" fmla="*/ 437 h 497"/>
                <a:gd name="T114" fmla="*/ 446 w 533"/>
                <a:gd name="T115" fmla="*/ 460 h 497"/>
                <a:gd name="T116" fmla="*/ 452 w 533"/>
                <a:gd name="T117" fmla="*/ 421 h 497"/>
                <a:gd name="T118" fmla="*/ 433 w 533"/>
                <a:gd name="T119" fmla="*/ 396 h 497"/>
                <a:gd name="T120" fmla="*/ 386 w 533"/>
                <a:gd name="T121" fmla="*/ 338 h 497"/>
                <a:gd name="T122" fmla="*/ 348 w 533"/>
                <a:gd name="T123" fmla="*/ 335 h 497"/>
                <a:gd name="T124" fmla="*/ 312 w 533"/>
                <a:gd name="T125" fmla="*/ 45 h 4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3"/>
                <a:gd name="T190" fmla="*/ 0 h 497"/>
                <a:gd name="T191" fmla="*/ 533 w 533"/>
                <a:gd name="T192" fmla="*/ 497 h 4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3" h="497">
                  <a:moveTo>
                    <a:pt x="365" y="48"/>
                  </a:moveTo>
                  <a:lnTo>
                    <a:pt x="357" y="44"/>
                  </a:lnTo>
                  <a:lnTo>
                    <a:pt x="348" y="42"/>
                  </a:lnTo>
                  <a:lnTo>
                    <a:pt x="342" y="44"/>
                  </a:lnTo>
                  <a:lnTo>
                    <a:pt x="336" y="47"/>
                  </a:lnTo>
                  <a:lnTo>
                    <a:pt x="324" y="47"/>
                  </a:lnTo>
                  <a:lnTo>
                    <a:pt x="315" y="44"/>
                  </a:lnTo>
                  <a:lnTo>
                    <a:pt x="305" y="40"/>
                  </a:lnTo>
                  <a:lnTo>
                    <a:pt x="296" y="39"/>
                  </a:lnTo>
                  <a:lnTo>
                    <a:pt x="288" y="35"/>
                  </a:lnTo>
                  <a:lnTo>
                    <a:pt x="282" y="31"/>
                  </a:lnTo>
                  <a:lnTo>
                    <a:pt x="277" y="28"/>
                  </a:lnTo>
                  <a:lnTo>
                    <a:pt x="264" y="25"/>
                  </a:lnTo>
                  <a:lnTo>
                    <a:pt x="258" y="22"/>
                  </a:lnTo>
                  <a:lnTo>
                    <a:pt x="251" y="20"/>
                  </a:lnTo>
                  <a:lnTo>
                    <a:pt x="248" y="22"/>
                  </a:lnTo>
                  <a:lnTo>
                    <a:pt x="249" y="32"/>
                  </a:lnTo>
                  <a:lnTo>
                    <a:pt x="249" y="35"/>
                  </a:lnTo>
                  <a:lnTo>
                    <a:pt x="245" y="35"/>
                  </a:lnTo>
                  <a:lnTo>
                    <a:pt x="235" y="29"/>
                  </a:lnTo>
                  <a:lnTo>
                    <a:pt x="224" y="20"/>
                  </a:lnTo>
                  <a:lnTo>
                    <a:pt x="191" y="4"/>
                  </a:lnTo>
                  <a:lnTo>
                    <a:pt x="178" y="0"/>
                  </a:lnTo>
                  <a:lnTo>
                    <a:pt x="164" y="0"/>
                  </a:lnTo>
                  <a:lnTo>
                    <a:pt x="155" y="2"/>
                  </a:lnTo>
                  <a:lnTo>
                    <a:pt x="145" y="4"/>
                  </a:lnTo>
                  <a:lnTo>
                    <a:pt x="132" y="11"/>
                  </a:lnTo>
                  <a:lnTo>
                    <a:pt x="125" y="12"/>
                  </a:lnTo>
                  <a:lnTo>
                    <a:pt x="114" y="12"/>
                  </a:lnTo>
                  <a:lnTo>
                    <a:pt x="100" y="17"/>
                  </a:lnTo>
                  <a:lnTo>
                    <a:pt x="94" y="21"/>
                  </a:lnTo>
                  <a:lnTo>
                    <a:pt x="91" y="26"/>
                  </a:lnTo>
                  <a:lnTo>
                    <a:pt x="77" y="53"/>
                  </a:lnTo>
                  <a:lnTo>
                    <a:pt x="66" y="68"/>
                  </a:lnTo>
                  <a:lnTo>
                    <a:pt x="54" y="74"/>
                  </a:lnTo>
                  <a:lnTo>
                    <a:pt x="42" y="75"/>
                  </a:lnTo>
                  <a:lnTo>
                    <a:pt x="31" y="78"/>
                  </a:lnTo>
                  <a:lnTo>
                    <a:pt x="23" y="83"/>
                  </a:lnTo>
                  <a:lnTo>
                    <a:pt x="18" y="91"/>
                  </a:lnTo>
                  <a:lnTo>
                    <a:pt x="22" y="98"/>
                  </a:lnTo>
                  <a:lnTo>
                    <a:pt x="26" y="104"/>
                  </a:lnTo>
                  <a:lnTo>
                    <a:pt x="42" y="120"/>
                  </a:lnTo>
                  <a:lnTo>
                    <a:pt x="56" y="132"/>
                  </a:lnTo>
                  <a:lnTo>
                    <a:pt x="73" y="149"/>
                  </a:lnTo>
                  <a:lnTo>
                    <a:pt x="82" y="165"/>
                  </a:lnTo>
                  <a:lnTo>
                    <a:pt x="82" y="172"/>
                  </a:lnTo>
                  <a:lnTo>
                    <a:pt x="79" y="176"/>
                  </a:lnTo>
                  <a:lnTo>
                    <a:pt x="70" y="179"/>
                  </a:lnTo>
                  <a:lnTo>
                    <a:pt x="63" y="177"/>
                  </a:lnTo>
                  <a:lnTo>
                    <a:pt x="57" y="172"/>
                  </a:lnTo>
                  <a:lnTo>
                    <a:pt x="51" y="167"/>
                  </a:lnTo>
                  <a:lnTo>
                    <a:pt x="41" y="166"/>
                  </a:lnTo>
                  <a:lnTo>
                    <a:pt x="30" y="168"/>
                  </a:lnTo>
                  <a:lnTo>
                    <a:pt x="18" y="174"/>
                  </a:lnTo>
                  <a:lnTo>
                    <a:pt x="9" y="182"/>
                  </a:lnTo>
                  <a:lnTo>
                    <a:pt x="4" y="191"/>
                  </a:lnTo>
                  <a:lnTo>
                    <a:pt x="0" y="200"/>
                  </a:lnTo>
                  <a:lnTo>
                    <a:pt x="2" y="208"/>
                  </a:lnTo>
                  <a:lnTo>
                    <a:pt x="9" y="215"/>
                  </a:lnTo>
                  <a:lnTo>
                    <a:pt x="38" y="228"/>
                  </a:lnTo>
                  <a:lnTo>
                    <a:pt x="53" y="230"/>
                  </a:lnTo>
                  <a:lnTo>
                    <a:pt x="67" y="227"/>
                  </a:lnTo>
                  <a:lnTo>
                    <a:pt x="81" y="221"/>
                  </a:lnTo>
                  <a:lnTo>
                    <a:pt x="91" y="219"/>
                  </a:lnTo>
                  <a:lnTo>
                    <a:pt x="96" y="220"/>
                  </a:lnTo>
                  <a:lnTo>
                    <a:pt x="96" y="224"/>
                  </a:lnTo>
                  <a:lnTo>
                    <a:pt x="94" y="227"/>
                  </a:lnTo>
                  <a:lnTo>
                    <a:pt x="92" y="230"/>
                  </a:lnTo>
                  <a:lnTo>
                    <a:pt x="92" y="235"/>
                  </a:lnTo>
                  <a:lnTo>
                    <a:pt x="100" y="245"/>
                  </a:lnTo>
                  <a:lnTo>
                    <a:pt x="100" y="249"/>
                  </a:lnTo>
                  <a:lnTo>
                    <a:pt x="94" y="255"/>
                  </a:lnTo>
                  <a:lnTo>
                    <a:pt x="70" y="265"/>
                  </a:lnTo>
                  <a:lnTo>
                    <a:pt x="61" y="272"/>
                  </a:lnTo>
                  <a:lnTo>
                    <a:pt x="57" y="276"/>
                  </a:lnTo>
                  <a:lnTo>
                    <a:pt x="57" y="283"/>
                  </a:lnTo>
                  <a:lnTo>
                    <a:pt x="41" y="293"/>
                  </a:lnTo>
                  <a:lnTo>
                    <a:pt x="26" y="301"/>
                  </a:lnTo>
                  <a:lnTo>
                    <a:pt x="18" y="308"/>
                  </a:lnTo>
                  <a:lnTo>
                    <a:pt x="17" y="314"/>
                  </a:lnTo>
                  <a:lnTo>
                    <a:pt x="24" y="323"/>
                  </a:lnTo>
                  <a:lnTo>
                    <a:pt x="42" y="330"/>
                  </a:lnTo>
                  <a:lnTo>
                    <a:pt x="41" y="332"/>
                  </a:lnTo>
                  <a:lnTo>
                    <a:pt x="41" y="341"/>
                  </a:lnTo>
                  <a:lnTo>
                    <a:pt x="43" y="350"/>
                  </a:lnTo>
                  <a:lnTo>
                    <a:pt x="53" y="361"/>
                  </a:lnTo>
                  <a:lnTo>
                    <a:pt x="74" y="361"/>
                  </a:lnTo>
                  <a:lnTo>
                    <a:pt x="77" y="367"/>
                  </a:lnTo>
                  <a:lnTo>
                    <a:pt x="81" y="383"/>
                  </a:lnTo>
                  <a:lnTo>
                    <a:pt x="86" y="386"/>
                  </a:lnTo>
                  <a:lnTo>
                    <a:pt x="92" y="385"/>
                  </a:lnTo>
                  <a:lnTo>
                    <a:pt x="99" y="380"/>
                  </a:lnTo>
                  <a:lnTo>
                    <a:pt x="103" y="380"/>
                  </a:lnTo>
                  <a:lnTo>
                    <a:pt x="106" y="381"/>
                  </a:lnTo>
                  <a:lnTo>
                    <a:pt x="107" y="386"/>
                  </a:lnTo>
                  <a:lnTo>
                    <a:pt x="113" y="393"/>
                  </a:lnTo>
                  <a:lnTo>
                    <a:pt x="121" y="395"/>
                  </a:lnTo>
                  <a:lnTo>
                    <a:pt x="131" y="390"/>
                  </a:lnTo>
                  <a:lnTo>
                    <a:pt x="141" y="381"/>
                  </a:lnTo>
                  <a:lnTo>
                    <a:pt x="148" y="377"/>
                  </a:lnTo>
                  <a:lnTo>
                    <a:pt x="149" y="382"/>
                  </a:lnTo>
                  <a:lnTo>
                    <a:pt x="146" y="394"/>
                  </a:lnTo>
                  <a:lnTo>
                    <a:pt x="143" y="406"/>
                  </a:lnTo>
                  <a:lnTo>
                    <a:pt x="136" y="416"/>
                  </a:lnTo>
                  <a:lnTo>
                    <a:pt x="119" y="428"/>
                  </a:lnTo>
                  <a:lnTo>
                    <a:pt x="104" y="439"/>
                  </a:lnTo>
                  <a:lnTo>
                    <a:pt x="92" y="452"/>
                  </a:lnTo>
                  <a:lnTo>
                    <a:pt x="82" y="457"/>
                  </a:lnTo>
                  <a:lnTo>
                    <a:pt x="75" y="464"/>
                  </a:lnTo>
                  <a:lnTo>
                    <a:pt x="67" y="472"/>
                  </a:lnTo>
                  <a:lnTo>
                    <a:pt x="79" y="467"/>
                  </a:lnTo>
                  <a:lnTo>
                    <a:pt x="102" y="461"/>
                  </a:lnTo>
                  <a:lnTo>
                    <a:pt x="119" y="454"/>
                  </a:lnTo>
                  <a:lnTo>
                    <a:pt x="139" y="440"/>
                  </a:lnTo>
                  <a:lnTo>
                    <a:pt x="172" y="410"/>
                  </a:lnTo>
                  <a:lnTo>
                    <a:pt x="191" y="399"/>
                  </a:lnTo>
                  <a:lnTo>
                    <a:pt x="200" y="390"/>
                  </a:lnTo>
                  <a:lnTo>
                    <a:pt x="200" y="384"/>
                  </a:lnTo>
                  <a:lnTo>
                    <a:pt x="197" y="380"/>
                  </a:lnTo>
                  <a:lnTo>
                    <a:pt x="192" y="376"/>
                  </a:lnTo>
                  <a:lnTo>
                    <a:pt x="192" y="373"/>
                  </a:lnTo>
                  <a:lnTo>
                    <a:pt x="197" y="368"/>
                  </a:lnTo>
                  <a:lnTo>
                    <a:pt x="208" y="353"/>
                  </a:lnTo>
                  <a:lnTo>
                    <a:pt x="221" y="327"/>
                  </a:lnTo>
                  <a:lnTo>
                    <a:pt x="232" y="321"/>
                  </a:lnTo>
                  <a:lnTo>
                    <a:pt x="245" y="317"/>
                  </a:lnTo>
                  <a:lnTo>
                    <a:pt x="262" y="317"/>
                  </a:lnTo>
                  <a:lnTo>
                    <a:pt x="270" y="320"/>
                  </a:lnTo>
                  <a:lnTo>
                    <a:pt x="272" y="323"/>
                  </a:lnTo>
                  <a:lnTo>
                    <a:pt x="269" y="327"/>
                  </a:lnTo>
                  <a:lnTo>
                    <a:pt x="251" y="329"/>
                  </a:lnTo>
                  <a:lnTo>
                    <a:pt x="239" y="335"/>
                  </a:lnTo>
                  <a:lnTo>
                    <a:pt x="231" y="344"/>
                  </a:lnTo>
                  <a:lnTo>
                    <a:pt x="229" y="350"/>
                  </a:lnTo>
                  <a:lnTo>
                    <a:pt x="223" y="358"/>
                  </a:lnTo>
                  <a:lnTo>
                    <a:pt x="223" y="368"/>
                  </a:lnTo>
                  <a:lnTo>
                    <a:pt x="229" y="374"/>
                  </a:lnTo>
                  <a:lnTo>
                    <a:pt x="238" y="373"/>
                  </a:lnTo>
                  <a:lnTo>
                    <a:pt x="252" y="364"/>
                  </a:lnTo>
                  <a:lnTo>
                    <a:pt x="264" y="356"/>
                  </a:lnTo>
                  <a:lnTo>
                    <a:pt x="271" y="348"/>
                  </a:lnTo>
                  <a:lnTo>
                    <a:pt x="273" y="336"/>
                  </a:lnTo>
                  <a:lnTo>
                    <a:pt x="281" y="330"/>
                  </a:lnTo>
                  <a:lnTo>
                    <a:pt x="286" y="331"/>
                  </a:lnTo>
                  <a:lnTo>
                    <a:pt x="291" y="336"/>
                  </a:lnTo>
                  <a:lnTo>
                    <a:pt x="305" y="337"/>
                  </a:lnTo>
                  <a:lnTo>
                    <a:pt x="315" y="341"/>
                  </a:lnTo>
                  <a:lnTo>
                    <a:pt x="321" y="348"/>
                  </a:lnTo>
                  <a:lnTo>
                    <a:pt x="330" y="350"/>
                  </a:lnTo>
                  <a:lnTo>
                    <a:pt x="357" y="355"/>
                  </a:lnTo>
                  <a:lnTo>
                    <a:pt x="365" y="358"/>
                  </a:lnTo>
                  <a:lnTo>
                    <a:pt x="372" y="362"/>
                  </a:lnTo>
                  <a:lnTo>
                    <a:pt x="376" y="367"/>
                  </a:lnTo>
                  <a:lnTo>
                    <a:pt x="385" y="362"/>
                  </a:lnTo>
                  <a:lnTo>
                    <a:pt x="390" y="359"/>
                  </a:lnTo>
                  <a:lnTo>
                    <a:pt x="392" y="362"/>
                  </a:lnTo>
                  <a:lnTo>
                    <a:pt x="395" y="364"/>
                  </a:lnTo>
                  <a:lnTo>
                    <a:pt x="420" y="390"/>
                  </a:lnTo>
                  <a:lnTo>
                    <a:pt x="441" y="408"/>
                  </a:lnTo>
                  <a:lnTo>
                    <a:pt x="457" y="383"/>
                  </a:lnTo>
                  <a:lnTo>
                    <a:pt x="467" y="395"/>
                  </a:lnTo>
                  <a:lnTo>
                    <a:pt x="478" y="416"/>
                  </a:lnTo>
                  <a:lnTo>
                    <a:pt x="495" y="434"/>
                  </a:lnTo>
                  <a:lnTo>
                    <a:pt x="495" y="442"/>
                  </a:lnTo>
                  <a:lnTo>
                    <a:pt x="496" y="449"/>
                  </a:lnTo>
                  <a:lnTo>
                    <a:pt x="504" y="456"/>
                  </a:lnTo>
                  <a:lnTo>
                    <a:pt x="505" y="460"/>
                  </a:lnTo>
                  <a:lnTo>
                    <a:pt x="507" y="460"/>
                  </a:lnTo>
                  <a:lnTo>
                    <a:pt x="515" y="456"/>
                  </a:lnTo>
                  <a:lnTo>
                    <a:pt x="516" y="457"/>
                  </a:lnTo>
                  <a:lnTo>
                    <a:pt x="517" y="471"/>
                  </a:lnTo>
                  <a:lnTo>
                    <a:pt x="515" y="482"/>
                  </a:lnTo>
                  <a:lnTo>
                    <a:pt x="516" y="490"/>
                  </a:lnTo>
                  <a:lnTo>
                    <a:pt x="523" y="496"/>
                  </a:lnTo>
                  <a:lnTo>
                    <a:pt x="528" y="478"/>
                  </a:lnTo>
                  <a:lnTo>
                    <a:pt x="532" y="464"/>
                  </a:lnTo>
                  <a:lnTo>
                    <a:pt x="530" y="454"/>
                  </a:lnTo>
                  <a:lnTo>
                    <a:pt x="522" y="447"/>
                  </a:lnTo>
                  <a:lnTo>
                    <a:pt x="515" y="438"/>
                  </a:lnTo>
                  <a:lnTo>
                    <a:pt x="507" y="427"/>
                  </a:lnTo>
                  <a:lnTo>
                    <a:pt x="484" y="398"/>
                  </a:lnTo>
                  <a:lnTo>
                    <a:pt x="467" y="375"/>
                  </a:lnTo>
                  <a:lnTo>
                    <a:pt x="452" y="364"/>
                  </a:lnTo>
                  <a:lnTo>
                    <a:pt x="445" y="370"/>
                  </a:lnTo>
                  <a:lnTo>
                    <a:pt x="429" y="376"/>
                  </a:lnTo>
                  <a:lnTo>
                    <a:pt x="408" y="361"/>
                  </a:lnTo>
                  <a:lnTo>
                    <a:pt x="378" y="341"/>
                  </a:lnTo>
                  <a:lnTo>
                    <a:pt x="365" y="339"/>
                  </a:lnTo>
                  <a:lnTo>
                    <a:pt x="365" y="48"/>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96" name="Freeform 630">
              <a:extLst>
                <a:ext uri="{FF2B5EF4-FFF2-40B4-BE49-F238E27FC236}">
                  <a16:creationId xmlns:a16="http://schemas.microsoft.com/office/drawing/2014/main" id="{B1C5AE58-FAB6-43F0-82B9-8A123281F20C}"/>
                </a:ext>
              </a:extLst>
            </p:cNvPr>
            <p:cNvSpPr>
              <a:spLocks/>
            </p:cNvSpPr>
            <p:nvPr/>
          </p:nvSpPr>
          <p:spPr bwMode="auto">
            <a:xfrm>
              <a:off x="785" y="1731"/>
              <a:ext cx="26" cy="24"/>
            </a:xfrm>
            <a:custGeom>
              <a:avLst/>
              <a:gdLst>
                <a:gd name="T0" fmla="*/ 12 w 30"/>
                <a:gd name="T1" fmla="*/ 2 h 26"/>
                <a:gd name="T2" fmla="*/ 3 w 30"/>
                <a:gd name="T3" fmla="*/ 0 h 26"/>
                <a:gd name="T4" fmla="*/ 0 w 30"/>
                <a:gd name="T5" fmla="*/ 3 h 26"/>
                <a:gd name="T6" fmla="*/ 3 w 30"/>
                <a:gd name="T7" fmla="*/ 12 h 26"/>
                <a:gd name="T8" fmla="*/ 9 w 30"/>
                <a:gd name="T9" fmla="*/ 17 h 26"/>
                <a:gd name="T10" fmla="*/ 16 w 30"/>
                <a:gd name="T11" fmla="*/ 23 h 26"/>
                <a:gd name="T12" fmla="*/ 23 w 30"/>
                <a:gd name="T13" fmla="*/ 17 h 26"/>
                <a:gd name="T14" fmla="*/ 25 w 30"/>
                <a:gd name="T15" fmla="*/ 12 h 26"/>
                <a:gd name="T16" fmla="*/ 23 w 30"/>
                <a:gd name="T17" fmla="*/ 9 h 26"/>
                <a:gd name="T18" fmla="*/ 12 w 30"/>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6"/>
                <a:gd name="T32" fmla="*/ 30 w 30"/>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6">
                  <a:moveTo>
                    <a:pt x="14" y="2"/>
                  </a:moveTo>
                  <a:lnTo>
                    <a:pt x="3" y="0"/>
                  </a:lnTo>
                  <a:lnTo>
                    <a:pt x="0" y="3"/>
                  </a:lnTo>
                  <a:lnTo>
                    <a:pt x="3" y="13"/>
                  </a:lnTo>
                  <a:lnTo>
                    <a:pt x="10" y="18"/>
                  </a:lnTo>
                  <a:lnTo>
                    <a:pt x="19" y="25"/>
                  </a:lnTo>
                  <a:lnTo>
                    <a:pt x="27" y="18"/>
                  </a:lnTo>
                  <a:lnTo>
                    <a:pt x="29" y="13"/>
                  </a:lnTo>
                  <a:lnTo>
                    <a:pt x="26" y="10"/>
                  </a:lnTo>
                  <a:lnTo>
                    <a:pt x="14" y="2"/>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97" name="Freeform 631">
              <a:extLst>
                <a:ext uri="{FF2B5EF4-FFF2-40B4-BE49-F238E27FC236}">
                  <a16:creationId xmlns:a16="http://schemas.microsoft.com/office/drawing/2014/main" id="{1BC871F2-4BA9-4CFE-8CD4-70D2A7CE1962}"/>
                </a:ext>
              </a:extLst>
            </p:cNvPr>
            <p:cNvSpPr>
              <a:spLocks/>
            </p:cNvSpPr>
            <p:nvPr/>
          </p:nvSpPr>
          <p:spPr bwMode="auto">
            <a:xfrm>
              <a:off x="981" y="1879"/>
              <a:ext cx="17" cy="21"/>
            </a:xfrm>
            <a:custGeom>
              <a:avLst/>
              <a:gdLst>
                <a:gd name="T0" fmla="*/ 9 w 20"/>
                <a:gd name="T1" fmla="*/ 0 h 23"/>
                <a:gd name="T2" fmla="*/ 8 w 20"/>
                <a:gd name="T3" fmla="*/ 0 h 23"/>
                <a:gd name="T4" fmla="*/ 3 w 20"/>
                <a:gd name="T5" fmla="*/ 1 h 23"/>
                <a:gd name="T6" fmla="*/ 1 w 20"/>
                <a:gd name="T7" fmla="*/ 4 h 23"/>
                <a:gd name="T8" fmla="*/ 0 w 20"/>
                <a:gd name="T9" fmla="*/ 13 h 23"/>
                <a:gd name="T10" fmla="*/ 0 w 20"/>
                <a:gd name="T11" fmla="*/ 18 h 23"/>
                <a:gd name="T12" fmla="*/ 3 w 20"/>
                <a:gd name="T13" fmla="*/ 20 h 23"/>
                <a:gd name="T14" fmla="*/ 16 w 20"/>
                <a:gd name="T15" fmla="*/ 16 h 23"/>
                <a:gd name="T16" fmla="*/ 16 w 20"/>
                <a:gd name="T17" fmla="*/ 8 h 23"/>
                <a:gd name="T18" fmla="*/ 16 w 20"/>
                <a:gd name="T19" fmla="*/ 4 h 23"/>
                <a:gd name="T20" fmla="*/ 9 w 2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3"/>
                <a:gd name="T35" fmla="*/ 20 w 2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3">
                  <a:moveTo>
                    <a:pt x="11" y="0"/>
                  </a:moveTo>
                  <a:lnTo>
                    <a:pt x="9" y="0"/>
                  </a:lnTo>
                  <a:lnTo>
                    <a:pt x="4" y="1"/>
                  </a:lnTo>
                  <a:lnTo>
                    <a:pt x="1" y="4"/>
                  </a:lnTo>
                  <a:lnTo>
                    <a:pt x="0" y="14"/>
                  </a:lnTo>
                  <a:lnTo>
                    <a:pt x="0" y="20"/>
                  </a:lnTo>
                  <a:lnTo>
                    <a:pt x="4" y="22"/>
                  </a:lnTo>
                  <a:lnTo>
                    <a:pt x="19" y="17"/>
                  </a:lnTo>
                  <a:lnTo>
                    <a:pt x="19" y="9"/>
                  </a:lnTo>
                  <a:lnTo>
                    <a:pt x="19" y="4"/>
                  </a:lnTo>
                  <a:lnTo>
                    <a:pt x="11" y="0"/>
                  </a:lnTo>
                </a:path>
              </a:pathLst>
            </a:custGeom>
            <a:solidFill>
              <a:srgbClr val="999999"/>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sp>
          <p:nvSpPr>
            <p:cNvPr id="298" name="Freeform 632">
              <a:extLst>
                <a:ext uri="{FF2B5EF4-FFF2-40B4-BE49-F238E27FC236}">
                  <a16:creationId xmlns:a16="http://schemas.microsoft.com/office/drawing/2014/main" id="{6220205D-7D68-474F-A885-B0DADAB8433B}"/>
                </a:ext>
              </a:extLst>
            </p:cNvPr>
            <p:cNvSpPr>
              <a:spLocks/>
            </p:cNvSpPr>
            <p:nvPr/>
          </p:nvSpPr>
          <p:spPr bwMode="auto">
            <a:xfrm>
              <a:off x="1330" y="2054"/>
              <a:ext cx="682" cy="373"/>
            </a:xfrm>
            <a:custGeom>
              <a:avLst/>
              <a:gdLst>
                <a:gd name="T0" fmla="*/ 620 w 798"/>
                <a:gd name="T1" fmla="*/ 52 h 402"/>
                <a:gd name="T2" fmla="*/ 661 w 798"/>
                <a:gd name="T3" fmla="*/ 27 h 402"/>
                <a:gd name="T4" fmla="*/ 676 w 798"/>
                <a:gd name="T5" fmla="*/ 32 h 402"/>
                <a:gd name="T6" fmla="*/ 681 w 798"/>
                <a:gd name="T7" fmla="*/ 70 h 402"/>
                <a:gd name="T8" fmla="*/ 640 w 798"/>
                <a:gd name="T9" fmla="*/ 98 h 402"/>
                <a:gd name="T10" fmla="*/ 641 w 798"/>
                <a:gd name="T11" fmla="*/ 116 h 402"/>
                <a:gd name="T12" fmla="*/ 637 w 798"/>
                <a:gd name="T13" fmla="*/ 128 h 402"/>
                <a:gd name="T14" fmla="*/ 596 w 798"/>
                <a:gd name="T15" fmla="*/ 130 h 402"/>
                <a:gd name="T16" fmla="*/ 595 w 798"/>
                <a:gd name="T17" fmla="*/ 164 h 402"/>
                <a:gd name="T18" fmla="*/ 587 w 798"/>
                <a:gd name="T19" fmla="*/ 170 h 402"/>
                <a:gd name="T20" fmla="*/ 571 w 798"/>
                <a:gd name="T21" fmla="*/ 164 h 402"/>
                <a:gd name="T22" fmla="*/ 579 w 798"/>
                <a:gd name="T23" fmla="*/ 187 h 402"/>
                <a:gd name="T24" fmla="*/ 568 w 798"/>
                <a:gd name="T25" fmla="*/ 200 h 402"/>
                <a:gd name="T26" fmla="*/ 574 w 798"/>
                <a:gd name="T27" fmla="*/ 215 h 402"/>
                <a:gd name="T28" fmla="*/ 561 w 798"/>
                <a:gd name="T29" fmla="*/ 226 h 402"/>
                <a:gd name="T30" fmla="*/ 509 w 798"/>
                <a:gd name="T31" fmla="*/ 283 h 402"/>
                <a:gd name="T32" fmla="*/ 515 w 798"/>
                <a:gd name="T33" fmla="*/ 318 h 402"/>
                <a:gd name="T34" fmla="*/ 524 w 798"/>
                <a:gd name="T35" fmla="*/ 372 h 402"/>
                <a:gd name="T36" fmla="*/ 492 w 798"/>
                <a:gd name="T37" fmla="*/ 340 h 402"/>
                <a:gd name="T38" fmla="*/ 470 w 798"/>
                <a:gd name="T39" fmla="*/ 300 h 402"/>
                <a:gd name="T40" fmla="*/ 411 w 798"/>
                <a:gd name="T41" fmla="*/ 299 h 402"/>
                <a:gd name="T42" fmla="*/ 362 w 798"/>
                <a:gd name="T43" fmla="*/ 306 h 402"/>
                <a:gd name="T44" fmla="*/ 327 w 798"/>
                <a:gd name="T45" fmla="*/ 322 h 402"/>
                <a:gd name="T46" fmla="*/ 315 w 798"/>
                <a:gd name="T47" fmla="*/ 353 h 402"/>
                <a:gd name="T48" fmla="*/ 279 w 798"/>
                <a:gd name="T49" fmla="*/ 316 h 402"/>
                <a:gd name="T50" fmla="*/ 253 w 798"/>
                <a:gd name="T51" fmla="*/ 315 h 402"/>
                <a:gd name="T52" fmla="*/ 222 w 798"/>
                <a:gd name="T53" fmla="*/ 276 h 402"/>
                <a:gd name="T54" fmla="*/ 189 w 798"/>
                <a:gd name="T55" fmla="*/ 281 h 402"/>
                <a:gd name="T56" fmla="*/ 132 w 798"/>
                <a:gd name="T57" fmla="*/ 273 h 402"/>
                <a:gd name="T58" fmla="*/ 103 w 798"/>
                <a:gd name="T59" fmla="*/ 265 h 402"/>
                <a:gd name="T60" fmla="*/ 73 w 798"/>
                <a:gd name="T61" fmla="*/ 247 h 402"/>
                <a:gd name="T62" fmla="*/ 43 w 798"/>
                <a:gd name="T63" fmla="*/ 224 h 402"/>
                <a:gd name="T64" fmla="*/ 0 w 798"/>
                <a:gd name="T65" fmla="*/ 122 h 402"/>
                <a:gd name="T66" fmla="*/ 9 w 798"/>
                <a:gd name="T67" fmla="*/ 90 h 402"/>
                <a:gd name="T68" fmla="*/ 11 w 798"/>
                <a:gd name="T69" fmla="*/ 19 h 402"/>
                <a:gd name="T70" fmla="*/ 350 w 798"/>
                <a:gd name="T71" fmla="*/ 0 h 402"/>
                <a:gd name="T72" fmla="*/ 393 w 798"/>
                <a:gd name="T73" fmla="*/ 19 h 402"/>
                <a:gd name="T74" fmla="*/ 384 w 798"/>
                <a:gd name="T75" fmla="*/ 37 h 402"/>
                <a:gd name="T76" fmla="*/ 419 w 798"/>
                <a:gd name="T77" fmla="*/ 39 h 402"/>
                <a:gd name="T78" fmla="*/ 453 w 798"/>
                <a:gd name="T79" fmla="*/ 37 h 402"/>
                <a:gd name="T80" fmla="*/ 460 w 798"/>
                <a:gd name="T81" fmla="*/ 52 h 402"/>
                <a:gd name="T82" fmla="*/ 435 w 798"/>
                <a:gd name="T83" fmla="*/ 65 h 402"/>
                <a:gd name="T84" fmla="*/ 432 w 798"/>
                <a:gd name="T85" fmla="*/ 99 h 402"/>
                <a:gd name="T86" fmla="*/ 444 w 798"/>
                <a:gd name="T87" fmla="*/ 120 h 402"/>
                <a:gd name="T88" fmla="*/ 461 w 798"/>
                <a:gd name="T89" fmla="*/ 72 h 402"/>
                <a:gd name="T90" fmla="*/ 469 w 798"/>
                <a:gd name="T91" fmla="*/ 58 h 402"/>
                <a:gd name="T92" fmla="*/ 480 w 798"/>
                <a:gd name="T93" fmla="*/ 80 h 402"/>
                <a:gd name="T94" fmla="*/ 485 w 798"/>
                <a:gd name="T95" fmla="*/ 83 h 402"/>
                <a:gd name="T96" fmla="*/ 495 w 798"/>
                <a:gd name="T97" fmla="*/ 96 h 402"/>
                <a:gd name="T98" fmla="*/ 498 w 798"/>
                <a:gd name="T99" fmla="*/ 117 h 402"/>
                <a:gd name="T100" fmla="*/ 547 w 798"/>
                <a:gd name="T101" fmla="*/ 92 h 402"/>
                <a:gd name="T102" fmla="*/ 571 w 798"/>
                <a:gd name="T103" fmla="*/ 82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8"/>
                <a:gd name="T157" fmla="*/ 0 h 402"/>
                <a:gd name="T158" fmla="*/ 798 w 79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8" h="402">
                  <a:moveTo>
                    <a:pt x="691" y="75"/>
                  </a:moveTo>
                  <a:lnTo>
                    <a:pt x="696" y="68"/>
                  </a:lnTo>
                  <a:lnTo>
                    <a:pt x="705" y="62"/>
                  </a:lnTo>
                  <a:lnTo>
                    <a:pt x="726" y="56"/>
                  </a:lnTo>
                  <a:lnTo>
                    <a:pt x="745" y="51"/>
                  </a:lnTo>
                  <a:lnTo>
                    <a:pt x="754" y="51"/>
                  </a:lnTo>
                  <a:lnTo>
                    <a:pt x="765" y="35"/>
                  </a:lnTo>
                  <a:lnTo>
                    <a:pt x="774" y="29"/>
                  </a:lnTo>
                  <a:lnTo>
                    <a:pt x="781" y="29"/>
                  </a:lnTo>
                  <a:lnTo>
                    <a:pt x="783" y="30"/>
                  </a:lnTo>
                  <a:lnTo>
                    <a:pt x="789" y="32"/>
                  </a:lnTo>
                  <a:lnTo>
                    <a:pt x="791" y="35"/>
                  </a:lnTo>
                  <a:lnTo>
                    <a:pt x="790" y="47"/>
                  </a:lnTo>
                  <a:lnTo>
                    <a:pt x="781" y="64"/>
                  </a:lnTo>
                  <a:lnTo>
                    <a:pt x="797" y="73"/>
                  </a:lnTo>
                  <a:lnTo>
                    <a:pt x="797" y="75"/>
                  </a:lnTo>
                  <a:lnTo>
                    <a:pt x="789" y="80"/>
                  </a:lnTo>
                  <a:lnTo>
                    <a:pt x="763" y="88"/>
                  </a:lnTo>
                  <a:lnTo>
                    <a:pt x="757" y="94"/>
                  </a:lnTo>
                  <a:lnTo>
                    <a:pt x="749" y="106"/>
                  </a:lnTo>
                  <a:lnTo>
                    <a:pt x="737" y="113"/>
                  </a:lnTo>
                  <a:lnTo>
                    <a:pt x="734" y="119"/>
                  </a:lnTo>
                  <a:lnTo>
                    <a:pt x="737" y="124"/>
                  </a:lnTo>
                  <a:lnTo>
                    <a:pt x="750" y="125"/>
                  </a:lnTo>
                  <a:lnTo>
                    <a:pt x="756" y="128"/>
                  </a:lnTo>
                  <a:lnTo>
                    <a:pt x="756" y="133"/>
                  </a:lnTo>
                  <a:lnTo>
                    <a:pt x="750" y="137"/>
                  </a:lnTo>
                  <a:lnTo>
                    <a:pt x="745" y="138"/>
                  </a:lnTo>
                  <a:lnTo>
                    <a:pt x="731" y="137"/>
                  </a:lnTo>
                  <a:lnTo>
                    <a:pt x="717" y="140"/>
                  </a:lnTo>
                  <a:lnTo>
                    <a:pt x="706" y="141"/>
                  </a:lnTo>
                  <a:lnTo>
                    <a:pt x="697" y="140"/>
                  </a:lnTo>
                  <a:lnTo>
                    <a:pt x="694" y="142"/>
                  </a:lnTo>
                  <a:lnTo>
                    <a:pt x="693" y="147"/>
                  </a:lnTo>
                  <a:lnTo>
                    <a:pt x="696" y="152"/>
                  </a:lnTo>
                  <a:lnTo>
                    <a:pt x="696" y="177"/>
                  </a:lnTo>
                  <a:lnTo>
                    <a:pt x="695" y="187"/>
                  </a:lnTo>
                  <a:lnTo>
                    <a:pt x="692" y="192"/>
                  </a:lnTo>
                  <a:lnTo>
                    <a:pt x="687" y="187"/>
                  </a:lnTo>
                  <a:lnTo>
                    <a:pt x="687" y="183"/>
                  </a:lnTo>
                  <a:lnTo>
                    <a:pt x="684" y="175"/>
                  </a:lnTo>
                  <a:lnTo>
                    <a:pt x="681" y="183"/>
                  </a:lnTo>
                  <a:lnTo>
                    <a:pt x="671" y="176"/>
                  </a:lnTo>
                  <a:lnTo>
                    <a:pt x="668" y="177"/>
                  </a:lnTo>
                  <a:lnTo>
                    <a:pt x="672" y="185"/>
                  </a:lnTo>
                  <a:lnTo>
                    <a:pt x="674" y="189"/>
                  </a:lnTo>
                  <a:lnTo>
                    <a:pt x="677" y="194"/>
                  </a:lnTo>
                  <a:lnTo>
                    <a:pt x="677" y="201"/>
                  </a:lnTo>
                  <a:lnTo>
                    <a:pt x="674" y="203"/>
                  </a:lnTo>
                  <a:lnTo>
                    <a:pt x="661" y="205"/>
                  </a:lnTo>
                  <a:lnTo>
                    <a:pt x="662" y="210"/>
                  </a:lnTo>
                  <a:lnTo>
                    <a:pt x="665" y="216"/>
                  </a:lnTo>
                  <a:lnTo>
                    <a:pt x="666" y="224"/>
                  </a:lnTo>
                  <a:lnTo>
                    <a:pt x="669" y="225"/>
                  </a:lnTo>
                  <a:lnTo>
                    <a:pt x="673" y="229"/>
                  </a:lnTo>
                  <a:lnTo>
                    <a:pt x="672" y="232"/>
                  </a:lnTo>
                  <a:lnTo>
                    <a:pt x="667" y="234"/>
                  </a:lnTo>
                  <a:lnTo>
                    <a:pt x="662" y="234"/>
                  </a:lnTo>
                  <a:lnTo>
                    <a:pt x="659" y="238"/>
                  </a:lnTo>
                  <a:lnTo>
                    <a:pt x="657" y="244"/>
                  </a:lnTo>
                  <a:lnTo>
                    <a:pt x="654" y="248"/>
                  </a:lnTo>
                  <a:lnTo>
                    <a:pt x="601" y="294"/>
                  </a:lnTo>
                  <a:lnTo>
                    <a:pt x="597" y="299"/>
                  </a:lnTo>
                  <a:lnTo>
                    <a:pt x="595" y="305"/>
                  </a:lnTo>
                  <a:lnTo>
                    <a:pt x="595" y="314"/>
                  </a:lnTo>
                  <a:lnTo>
                    <a:pt x="594" y="323"/>
                  </a:lnTo>
                  <a:lnTo>
                    <a:pt x="596" y="332"/>
                  </a:lnTo>
                  <a:lnTo>
                    <a:pt x="603" y="343"/>
                  </a:lnTo>
                  <a:lnTo>
                    <a:pt x="614" y="359"/>
                  </a:lnTo>
                  <a:lnTo>
                    <a:pt x="619" y="376"/>
                  </a:lnTo>
                  <a:lnTo>
                    <a:pt x="617" y="397"/>
                  </a:lnTo>
                  <a:lnTo>
                    <a:pt x="613" y="401"/>
                  </a:lnTo>
                  <a:lnTo>
                    <a:pt x="607" y="401"/>
                  </a:lnTo>
                  <a:lnTo>
                    <a:pt x="597" y="393"/>
                  </a:lnTo>
                  <a:lnTo>
                    <a:pt x="584" y="380"/>
                  </a:lnTo>
                  <a:lnTo>
                    <a:pt x="576" y="366"/>
                  </a:lnTo>
                  <a:lnTo>
                    <a:pt x="569" y="345"/>
                  </a:lnTo>
                  <a:lnTo>
                    <a:pt x="568" y="334"/>
                  </a:lnTo>
                  <a:lnTo>
                    <a:pt x="562" y="327"/>
                  </a:lnTo>
                  <a:lnTo>
                    <a:pt x="550" y="323"/>
                  </a:lnTo>
                  <a:lnTo>
                    <a:pt x="519" y="321"/>
                  </a:lnTo>
                  <a:lnTo>
                    <a:pt x="497" y="319"/>
                  </a:lnTo>
                  <a:lnTo>
                    <a:pt x="487" y="321"/>
                  </a:lnTo>
                  <a:lnTo>
                    <a:pt x="481" y="322"/>
                  </a:lnTo>
                  <a:lnTo>
                    <a:pt x="477" y="325"/>
                  </a:lnTo>
                  <a:lnTo>
                    <a:pt x="464" y="329"/>
                  </a:lnTo>
                  <a:lnTo>
                    <a:pt x="439" y="330"/>
                  </a:lnTo>
                  <a:lnTo>
                    <a:pt x="424" y="330"/>
                  </a:lnTo>
                  <a:lnTo>
                    <a:pt x="412" y="332"/>
                  </a:lnTo>
                  <a:lnTo>
                    <a:pt x="406" y="334"/>
                  </a:lnTo>
                  <a:lnTo>
                    <a:pt x="402" y="339"/>
                  </a:lnTo>
                  <a:lnTo>
                    <a:pt x="383" y="347"/>
                  </a:lnTo>
                  <a:lnTo>
                    <a:pt x="370" y="365"/>
                  </a:lnTo>
                  <a:lnTo>
                    <a:pt x="372" y="372"/>
                  </a:lnTo>
                  <a:lnTo>
                    <a:pt x="372" y="377"/>
                  </a:lnTo>
                  <a:lnTo>
                    <a:pt x="368" y="380"/>
                  </a:lnTo>
                  <a:lnTo>
                    <a:pt x="355" y="374"/>
                  </a:lnTo>
                  <a:lnTo>
                    <a:pt x="344" y="363"/>
                  </a:lnTo>
                  <a:lnTo>
                    <a:pt x="333" y="349"/>
                  </a:lnTo>
                  <a:lnTo>
                    <a:pt x="326" y="341"/>
                  </a:lnTo>
                  <a:lnTo>
                    <a:pt x="319" y="335"/>
                  </a:lnTo>
                  <a:lnTo>
                    <a:pt x="309" y="334"/>
                  </a:lnTo>
                  <a:lnTo>
                    <a:pt x="305" y="339"/>
                  </a:lnTo>
                  <a:lnTo>
                    <a:pt x="296" y="339"/>
                  </a:lnTo>
                  <a:lnTo>
                    <a:pt x="287" y="334"/>
                  </a:lnTo>
                  <a:lnTo>
                    <a:pt x="274" y="325"/>
                  </a:lnTo>
                  <a:lnTo>
                    <a:pt x="266" y="314"/>
                  </a:lnTo>
                  <a:lnTo>
                    <a:pt x="260" y="297"/>
                  </a:lnTo>
                  <a:lnTo>
                    <a:pt x="249" y="294"/>
                  </a:lnTo>
                  <a:lnTo>
                    <a:pt x="239" y="293"/>
                  </a:lnTo>
                  <a:lnTo>
                    <a:pt x="231" y="297"/>
                  </a:lnTo>
                  <a:lnTo>
                    <a:pt x="221" y="303"/>
                  </a:lnTo>
                  <a:lnTo>
                    <a:pt x="210" y="305"/>
                  </a:lnTo>
                  <a:lnTo>
                    <a:pt x="195" y="305"/>
                  </a:lnTo>
                  <a:lnTo>
                    <a:pt x="171" y="299"/>
                  </a:lnTo>
                  <a:lnTo>
                    <a:pt x="154" y="294"/>
                  </a:lnTo>
                  <a:lnTo>
                    <a:pt x="141" y="288"/>
                  </a:lnTo>
                  <a:lnTo>
                    <a:pt x="139" y="286"/>
                  </a:lnTo>
                  <a:lnTo>
                    <a:pt x="132" y="285"/>
                  </a:lnTo>
                  <a:lnTo>
                    <a:pt x="121" y="286"/>
                  </a:lnTo>
                  <a:lnTo>
                    <a:pt x="104" y="294"/>
                  </a:lnTo>
                  <a:lnTo>
                    <a:pt x="99" y="280"/>
                  </a:lnTo>
                  <a:lnTo>
                    <a:pt x="90" y="269"/>
                  </a:lnTo>
                  <a:lnTo>
                    <a:pt x="85" y="266"/>
                  </a:lnTo>
                  <a:lnTo>
                    <a:pt x="80" y="263"/>
                  </a:lnTo>
                  <a:lnTo>
                    <a:pt x="70" y="260"/>
                  </a:lnTo>
                  <a:lnTo>
                    <a:pt x="61" y="253"/>
                  </a:lnTo>
                  <a:lnTo>
                    <a:pt x="50" y="241"/>
                  </a:lnTo>
                  <a:lnTo>
                    <a:pt x="27" y="215"/>
                  </a:lnTo>
                  <a:lnTo>
                    <a:pt x="13" y="188"/>
                  </a:lnTo>
                  <a:lnTo>
                    <a:pt x="2" y="156"/>
                  </a:lnTo>
                  <a:lnTo>
                    <a:pt x="0" y="131"/>
                  </a:lnTo>
                  <a:lnTo>
                    <a:pt x="0" y="112"/>
                  </a:lnTo>
                  <a:lnTo>
                    <a:pt x="2" y="105"/>
                  </a:lnTo>
                  <a:lnTo>
                    <a:pt x="4" y="103"/>
                  </a:lnTo>
                  <a:lnTo>
                    <a:pt x="10" y="97"/>
                  </a:lnTo>
                  <a:lnTo>
                    <a:pt x="12" y="90"/>
                  </a:lnTo>
                  <a:lnTo>
                    <a:pt x="10" y="80"/>
                  </a:lnTo>
                  <a:lnTo>
                    <a:pt x="4" y="20"/>
                  </a:lnTo>
                  <a:lnTo>
                    <a:pt x="13" y="21"/>
                  </a:lnTo>
                  <a:lnTo>
                    <a:pt x="17" y="20"/>
                  </a:lnTo>
                  <a:lnTo>
                    <a:pt x="21" y="14"/>
                  </a:lnTo>
                  <a:lnTo>
                    <a:pt x="21" y="0"/>
                  </a:lnTo>
                  <a:lnTo>
                    <a:pt x="410" y="0"/>
                  </a:lnTo>
                  <a:lnTo>
                    <a:pt x="423" y="11"/>
                  </a:lnTo>
                  <a:lnTo>
                    <a:pt x="448" y="13"/>
                  </a:lnTo>
                  <a:lnTo>
                    <a:pt x="453" y="17"/>
                  </a:lnTo>
                  <a:lnTo>
                    <a:pt x="460" y="20"/>
                  </a:lnTo>
                  <a:lnTo>
                    <a:pt x="468" y="20"/>
                  </a:lnTo>
                  <a:lnTo>
                    <a:pt x="465" y="24"/>
                  </a:lnTo>
                  <a:lnTo>
                    <a:pt x="459" y="32"/>
                  </a:lnTo>
                  <a:lnTo>
                    <a:pt x="449" y="40"/>
                  </a:lnTo>
                  <a:lnTo>
                    <a:pt x="451" y="42"/>
                  </a:lnTo>
                  <a:lnTo>
                    <a:pt x="462" y="44"/>
                  </a:lnTo>
                  <a:lnTo>
                    <a:pt x="478" y="44"/>
                  </a:lnTo>
                  <a:lnTo>
                    <a:pt x="490" y="42"/>
                  </a:lnTo>
                  <a:lnTo>
                    <a:pt x="500" y="38"/>
                  </a:lnTo>
                  <a:lnTo>
                    <a:pt x="504" y="40"/>
                  </a:lnTo>
                  <a:lnTo>
                    <a:pt x="522" y="42"/>
                  </a:lnTo>
                  <a:lnTo>
                    <a:pt x="530" y="40"/>
                  </a:lnTo>
                  <a:lnTo>
                    <a:pt x="537" y="40"/>
                  </a:lnTo>
                  <a:lnTo>
                    <a:pt x="542" y="44"/>
                  </a:lnTo>
                  <a:lnTo>
                    <a:pt x="541" y="51"/>
                  </a:lnTo>
                  <a:lnTo>
                    <a:pt x="538" y="56"/>
                  </a:lnTo>
                  <a:lnTo>
                    <a:pt x="529" y="58"/>
                  </a:lnTo>
                  <a:lnTo>
                    <a:pt x="519" y="58"/>
                  </a:lnTo>
                  <a:lnTo>
                    <a:pt x="512" y="60"/>
                  </a:lnTo>
                  <a:lnTo>
                    <a:pt x="509" y="70"/>
                  </a:lnTo>
                  <a:lnTo>
                    <a:pt x="512" y="75"/>
                  </a:lnTo>
                  <a:lnTo>
                    <a:pt x="514" y="80"/>
                  </a:lnTo>
                  <a:lnTo>
                    <a:pt x="511" y="88"/>
                  </a:lnTo>
                  <a:lnTo>
                    <a:pt x="506" y="107"/>
                  </a:lnTo>
                  <a:lnTo>
                    <a:pt x="504" y="122"/>
                  </a:lnTo>
                  <a:lnTo>
                    <a:pt x="507" y="128"/>
                  </a:lnTo>
                  <a:lnTo>
                    <a:pt x="510" y="133"/>
                  </a:lnTo>
                  <a:lnTo>
                    <a:pt x="519" y="129"/>
                  </a:lnTo>
                  <a:lnTo>
                    <a:pt x="526" y="121"/>
                  </a:lnTo>
                  <a:lnTo>
                    <a:pt x="529" y="107"/>
                  </a:lnTo>
                  <a:lnTo>
                    <a:pt x="532" y="81"/>
                  </a:lnTo>
                  <a:lnTo>
                    <a:pt x="539" y="78"/>
                  </a:lnTo>
                  <a:lnTo>
                    <a:pt x="541" y="69"/>
                  </a:lnTo>
                  <a:lnTo>
                    <a:pt x="544" y="62"/>
                  </a:lnTo>
                  <a:lnTo>
                    <a:pt x="546" y="61"/>
                  </a:lnTo>
                  <a:lnTo>
                    <a:pt x="549" y="62"/>
                  </a:lnTo>
                  <a:lnTo>
                    <a:pt x="558" y="62"/>
                  </a:lnTo>
                  <a:lnTo>
                    <a:pt x="564" y="67"/>
                  </a:lnTo>
                  <a:lnTo>
                    <a:pt x="566" y="76"/>
                  </a:lnTo>
                  <a:lnTo>
                    <a:pt x="562" y="86"/>
                  </a:lnTo>
                  <a:lnTo>
                    <a:pt x="561" y="89"/>
                  </a:lnTo>
                  <a:lnTo>
                    <a:pt x="561" y="90"/>
                  </a:lnTo>
                  <a:lnTo>
                    <a:pt x="562" y="92"/>
                  </a:lnTo>
                  <a:lnTo>
                    <a:pt x="568" y="89"/>
                  </a:lnTo>
                  <a:lnTo>
                    <a:pt x="569" y="88"/>
                  </a:lnTo>
                  <a:lnTo>
                    <a:pt x="570" y="88"/>
                  </a:lnTo>
                  <a:lnTo>
                    <a:pt x="576" y="95"/>
                  </a:lnTo>
                  <a:lnTo>
                    <a:pt x="579" y="103"/>
                  </a:lnTo>
                  <a:lnTo>
                    <a:pt x="578" y="119"/>
                  </a:lnTo>
                  <a:lnTo>
                    <a:pt x="577" y="124"/>
                  </a:lnTo>
                  <a:lnTo>
                    <a:pt x="578" y="126"/>
                  </a:lnTo>
                  <a:lnTo>
                    <a:pt x="583" y="126"/>
                  </a:lnTo>
                  <a:lnTo>
                    <a:pt x="613" y="125"/>
                  </a:lnTo>
                  <a:lnTo>
                    <a:pt x="629" y="115"/>
                  </a:lnTo>
                  <a:lnTo>
                    <a:pt x="640" y="103"/>
                  </a:lnTo>
                  <a:lnTo>
                    <a:pt x="640" y="99"/>
                  </a:lnTo>
                  <a:lnTo>
                    <a:pt x="642" y="96"/>
                  </a:lnTo>
                  <a:lnTo>
                    <a:pt x="652" y="90"/>
                  </a:lnTo>
                  <a:lnTo>
                    <a:pt x="659" y="89"/>
                  </a:lnTo>
                  <a:lnTo>
                    <a:pt x="668" y="88"/>
                  </a:lnTo>
                  <a:lnTo>
                    <a:pt x="675" y="87"/>
                  </a:lnTo>
                  <a:lnTo>
                    <a:pt x="683" y="83"/>
                  </a:lnTo>
                  <a:lnTo>
                    <a:pt x="691" y="75"/>
                  </a:lnTo>
                </a:path>
              </a:pathLst>
            </a:custGeom>
            <a:solidFill>
              <a:srgbClr val="FFE600"/>
            </a:solidFill>
            <a:ln w="6350" cap="rnd" cmpd="sng">
              <a:noFill/>
              <a:prstDash val="solid"/>
              <a:round/>
              <a:headEnd type="none" w="sm" len="sm"/>
              <a:tailEnd type="none" w="sm" len="sm"/>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1025" b="0" i="0" u="none" strike="noStrike" kern="1200" cap="none" spc="0" normalizeH="0" baseline="0" noProof="0">
                <a:ln>
                  <a:noFill/>
                </a:ln>
                <a:solidFill>
                  <a:srgbClr val="646464"/>
                </a:solidFill>
                <a:effectLst/>
                <a:uLnTx/>
                <a:uFillTx/>
                <a:latin typeface="EYInterstate Light" panose="02000506000000020004" pitchFamily="2" charset="0"/>
                <a:ea typeface="+mn-ea"/>
                <a:cs typeface="+mn-cs"/>
              </a:endParaRPr>
            </a:p>
          </p:txBody>
        </p:sp>
      </p:grpSp>
      <p:sp>
        <p:nvSpPr>
          <p:cNvPr id="317" name="TextBox 316">
            <a:extLst>
              <a:ext uri="{FF2B5EF4-FFF2-40B4-BE49-F238E27FC236}">
                <a16:creationId xmlns:a16="http://schemas.microsoft.com/office/drawing/2014/main" id="{1D595FDA-6C9F-4343-A988-9919BA423385}"/>
              </a:ext>
            </a:extLst>
          </p:cNvPr>
          <p:cNvSpPr txBox="1"/>
          <p:nvPr/>
        </p:nvSpPr>
        <p:spPr>
          <a:xfrm>
            <a:off x="397143" y="1103836"/>
            <a:ext cx="3793971" cy="272306"/>
          </a:xfrm>
          <a:prstGeom prst="rect">
            <a:avLst/>
          </a:prstGeom>
          <a:noFill/>
        </p:spPr>
        <p:txBody>
          <a:bodyPr wrap="square" lIns="0" tIns="36500" rIns="0" bIns="0" rtlCol="0" anchor="ctr">
            <a:spAutoFit/>
          </a:bodyPr>
          <a:lstStyle>
            <a:defPPr>
              <a:defRPr lang="en-US"/>
            </a:defPPr>
            <a:lvl1pPr>
              <a:lnSpc>
                <a:spcPct val="85000"/>
              </a:lnSpc>
              <a:spcAft>
                <a:spcPts val="600"/>
              </a:spcAft>
              <a:buClr>
                <a:schemeClr val="accent2"/>
              </a:buClr>
              <a:buSzPct val="70000"/>
              <a:defRPr sz="1200" b="1"/>
            </a:lvl1pPr>
          </a:lstStyle>
          <a:p>
            <a:pPr marL="0" marR="0" lvl="0" indent="0" algn="ctr" defTabSz="1217553" rtl="0" eaLnBrk="1" fontAlgn="auto" latinLnBrk="0" hangingPunct="1">
              <a:lnSpc>
                <a:spcPct val="85000"/>
              </a:lnSpc>
              <a:spcBef>
                <a:spcPts val="0"/>
              </a:spcBef>
              <a:spcAft>
                <a:spcPts val="600"/>
              </a:spcAft>
              <a:buClr>
                <a:srgbClr val="FFE600"/>
              </a:buClr>
              <a:buSzPct val="70000"/>
              <a:buFontTx/>
              <a:buNone/>
              <a:tabLst/>
              <a:defRPr/>
            </a:pPr>
            <a:r>
              <a:rPr kumimoji="0" lang="en-US" sz="1800" b="1" i="0" u="none" strike="noStrike" kern="0" cap="none" spc="0" normalizeH="0" baseline="0" noProof="0" dirty="0">
                <a:ln>
                  <a:noFill/>
                </a:ln>
                <a:solidFill>
                  <a:srgbClr val="FFE600"/>
                </a:solidFill>
                <a:effectLst/>
                <a:uLnTx/>
                <a:uFillTx/>
                <a:latin typeface="EYInterstate Light"/>
                <a:ea typeface="+mn-ea"/>
                <a:cs typeface="+mn-cs"/>
              </a:rPr>
              <a:t>Key Services we offer</a:t>
            </a:r>
          </a:p>
        </p:txBody>
      </p:sp>
      <p:sp>
        <p:nvSpPr>
          <p:cNvPr id="318" name="Rectangle 317">
            <a:extLst>
              <a:ext uri="{FF2B5EF4-FFF2-40B4-BE49-F238E27FC236}">
                <a16:creationId xmlns:a16="http://schemas.microsoft.com/office/drawing/2014/main" id="{5C4F293E-C78D-46C8-BCB8-B1C6A83D27E3}"/>
              </a:ext>
            </a:extLst>
          </p:cNvPr>
          <p:cNvSpPr/>
          <p:nvPr/>
        </p:nvSpPr>
        <p:spPr>
          <a:xfrm>
            <a:off x="249915" y="3358850"/>
            <a:ext cx="2001569" cy="1477327"/>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FFD200"/>
              </a:buClr>
              <a:buSzPct val="75000"/>
              <a:buFontTx/>
              <a:buNone/>
              <a:tabLst/>
              <a:defRPr/>
            </a:pPr>
            <a:r>
              <a:rPr kumimoji="0" lang="en-US" sz="1400" b="1" i="0" u="none" strike="noStrike" kern="0" cap="none" spc="0" normalizeH="0" baseline="0" noProof="0">
                <a:ln>
                  <a:noFill/>
                </a:ln>
                <a:solidFill>
                  <a:prstClr val="white"/>
                </a:solidFill>
                <a:effectLst/>
                <a:uLnTx/>
                <a:uFillTx/>
                <a:latin typeface="EYInterstate Light"/>
                <a:ea typeface="+mn-ea"/>
                <a:cs typeface="+mn-cs"/>
              </a:rPr>
              <a:t>Data Usage - Business Intelligence</a:t>
            </a:r>
          </a:p>
          <a:p>
            <a:pPr marL="0" marR="0" lvl="0" indent="0" algn="ctr" defTabSz="914400" rtl="0" eaLnBrk="1" fontAlgn="auto" latinLnBrk="0" hangingPunct="1">
              <a:lnSpc>
                <a:spcPct val="100000"/>
              </a:lnSpc>
              <a:spcBef>
                <a:spcPct val="20000"/>
              </a:spcBef>
              <a:spcAft>
                <a:spcPts val="0"/>
              </a:spcAft>
              <a:buClr>
                <a:srgbClr val="FFD200"/>
              </a:buClr>
              <a:buSzPct val="75000"/>
              <a:buFontTx/>
              <a:buNone/>
              <a:tabLst/>
              <a:defRPr/>
            </a:pP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We help our clients </a:t>
            </a:r>
            <a:r>
              <a:rPr kumimoji="0" lang="en-US" sz="1000" b="1" i="0" u="none" strike="noStrike" kern="0" cap="none" spc="0" normalizeH="0" baseline="0" noProof="0">
                <a:ln>
                  <a:noFill/>
                </a:ln>
                <a:solidFill>
                  <a:srgbClr val="FFE600"/>
                </a:solidFill>
                <a:effectLst/>
                <a:uLnTx/>
                <a:uFillTx/>
                <a:latin typeface="EYInterstate Light"/>
                <a:ea typeface="+mn-ea"/>
                <a:cs typeface="+mn-cs"/>
              </a:rPr>
              <a:t>realize the potential of their data through effective reporting</a:t>
            </a:r>
            <a:r>
              <a:rPr kumimoji="0" lang="en-US" sz="1000" b="1" i="0" u="none" strike="noStrike" kern="0" cap="none" spc="0" normalizeH="0" baseline="0" noProof="0">
                <a:ln>
                  <a:noFill/>
                </a:ln>
                <a:solidFill>
                  <a:prstClr val="white">
                    <a:lumMod val="95000"/>
                  </a:prstClr>
                </a:solidFill>
                <a:effectLst/>
                <a:uLnTx/>
                <a:uFillTx/>
                <a:latin typeface="EYInterstate Light"/>
                <a:ea typeface="+mn-ea"/>
                <a:cs typeface="+mn-cs"/>
              </a:rPr>
              <a:t> </a:t>
            </a: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enablement. Services range from discrete projects through to full implementation</a:t>
            </a:r>
            <a:r>
              <a:rPr kumimoji="0" lang="en-US" sz="1000" b="1" i="0" u="none" strike="noStrike" kern="0" cap="none" spc="0" normalizeH="0" baseline="0" noProof="0">
                <a:ln>
                  <a:noFill/>
                </a:ln>
                <a:solidFill>
                  <a:prstClr val="white">
                    <a:lumMod val="95000"/>
                  </a:prstClr>
                </a:solidFill>
                <a:effectLst/>
                <a:uLnTx/>
                <a:uFillTx/>
                <a:latin typeface="EYInterstate Light"/>
                <a:ea typeface="+mn-ea"/>
                <a:cs typeface="+mn-cs"/>
              </a:rPr>
              <a:t> </a:t>
            </a:r>
          </a:p>
        </p:txBody>
      </p:sp>
      <p:sp>
        <p:nvSpPr>
          <p:cNvPr id="319" name="Rectangle 318">
            <a:extLst>
              <a:ext uri="{FF2B5EF4-FFF2-40B4-BE49-F238E27FC236}">
                <a16:creationId xmlns:a16="http://schemas.microsoft.com/office/drawing/2014/main" id="{C5307B7E-1C39-4ABD-821F-5B24EF2DAF93}"/>
              </a:ext>
            </a:extLst>
          </p:cNvPr>
          <p:cNvSpPr/>
          <p:nvPr/>
        </p:nvSpPr>
        <p:spPr>
          <a:xfrm>
            <a:off x="2106191" y="1409517"/>
            <a:ext cx="2300883" cy="9848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FFD200"/>
              </a:buClr>
              <a:buSzPct val="75000"/>
              <a:buFontTx/>
              <a:buNone/>
              <a:tabLst/>
              <a:defRPr/>
            </a:pPr>
            <a:r>
              <a:rPr kumimoji="0" lang="en-US" sz="1400" b="1" i="0" u="none" strike="noStrike" kern="0" cap="none" spc="0" normalizeH="0" baseline="0" noProof="0">
                <a:ln>
                  <a:noFill/>
                </a:ln>
                <a:solidFill>
                  <a:prstClr val="white"/>
                </a:solidFill>
                <a:effectLst/>
                <a:uLnTx/>
                <a:uFillTx/>
                <a:latin typeface="EYInterstate Light"/>
                <a:ea typeface="+mn-ea"/>
                <a:cs typeface="+mn-cs"/>
              </a:rPr>
              <a:t>Data Foundation &amp; Integration</a:t>
            </a:r>
          </a:p>
          <a:p>
            <a:pPr marL="0" marR="0" lvl="0" indent="0" algn="ctr" defTabSz="914400" rtl="0" eaLnBrk="1" fontAlgn="auto" latinLnBrk="0" hangingPunct="1">
              <a:lnSpc>
                <a:spcPct val="100000"/>
              </a:lnSpc>
              <a:spcBef>
                <a:spcPts val="0"/>
              </a:spcBef>
              <a:spcAft>
                <a:spcPts val="0"/>
              </a:spcAft>
              <a:buClr>
                <a:srgbClr val="FFD200"/>
              </a:buClr>
              <a:buSzPct val="75000"/>
              <a:buFontTx/>
              <a:buNone/>
              <a:tabLst/>
              <a:defRPr/>
            </a:pP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We help our clients to </a:t>
            </a:r>
            <a:br>
              <a:rPr kumimoji="0" lang="en-US" sz="1000" b="1" i="0" u="none" strike="noStrike" kern="0" cap="none" spc="0" normalizeH="0" baseline="0" noProof="0">
                <a:ln>
                  <a:noFill/>
                </a:ln>
                <a:solidFill>
                  <a:srgbClr val="FFE600"/>
                </a:solidFill>
                <a:effectLst/>
                <a:uLnTx/>
                <a:uFillTx/>
                <a:latin typeface="EYInterstate Light"/>
                <a:ea typeface="+mn-ea"/>
                <a:cs typeface="+mn-cs"/>
              </a:rPr>
            </a:br>
            <a:r>
              <a:rPr kumimoji="0" lang="en-US" sz="1000" b="1" i="0" u="none" strike="noStrike" kern="0" cap="none" spc="0" normalizeH="0" baseline="0" noProof="0">
                <a:ln>
                  <a:noFill/>
                </a:ln>
                <a:solidFill>
                  <a:srgbClr val="FFE600"/>
                </a:solidFill>
                <a:effectLst/>
                <a:uLnTx/>
                <a:uFillTx/>
                <a:latin typeface="EYInterstate Light"/>
                <a:ea typeface="+mn-ea"/>
                <a:cs typeface="+mn-cs"/>
              </a:rPr>
              <a:t>perform Information Management</a:t>
            </a:r>
            <a:r>
              <a:rPr kumimoji="0" lang="en-US" sz="1000" b="1" i="0" u="none" strike="noStrike" kern="0" cap="none" spc="0" normalizeH="0" baseline="0" noProof="0">
                <a:ln>
                  <a:noFill/>
                </a:ln>
                <a:solidFill>
                  <a:prstClr val="white">
                    <a:lumMod val="95000"/>
                  </a:prstClr>
                </a:solidFill>
                <a:effectLst/>
                <a:uLnTx/>
                <a:uFillTx/>
                <a:latin typeface="EYInterstate Light"/>
                <a:ea typeface="+mn-ea"/>
                <a:cs typeface="+mn-cs"/>
              </a:rPr>
              <a:t> </a:t>
            </a:r>
            <a:br>
              <a:rPr kumimoji="0" lang="en-US" sz="1000" b="1" i="0" u="none" strike="noStrike" kern="0" cap="none" spc="0" normalizeH="0" baseline="0" noProof="0">
                <a:ln>
                  <a:noFill/>
                </a:ln>
                <a:solidFill>
                  <a:prstClr val="white">
                    <a:lumMod val="95000"/>
                  </a:prstClr>
                </a:solidFill>
                <a:effectLst/>
                <a:uLnTx/>
                <a:uFillTx/>
                <a:latin typeface="EYInterstate Light"/>
                <a:ea typeface="+mn-ea"/>
                <a:cs typeface="+mn-cs"/>
              </a:rPr>
            </a:b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throughout the data lifecycle</a:t>
            </a:r>
          </a:p>
        </p:txBody>
      </p:sp>
      <p:sp>
        <p:nvSpPr>
          <p:cNvPr id="320" name="Rectangle 319">
            <a:extLst>
              <a:ext uri="{FF2B5EF4-FFF2-40B4-BE49-F238E27FC236}">
                <a16:creationId xmlns:a16="http://schemas.microsoft.com/office/drawing/2014/main" id="{24A3E7F6-D717-4861-82F2-7CE93B606160}"/>
              </a:ext>
            </a:extLst>
          </p:cNvPr>
          <p:cNvSpPr/>
          <p:nvPr/>
        </p:nvSpPr>
        <p:spPr>
          <a:xfrm>
            <a:off x="249914" y="1409517"/>
            <a:ext cx="1996989"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FFD200"/>
              </a:buClr>
              <a:buSzPct val="75000"/>
              <a:buFontTx/>
              <a:buNone/>
              <a:tabLst/>
              <a:defRPr/>
            </a:pPr>
            <a:r>
              <a:rPr kumimoji="0" lang="en-US" sz="1400" b="1" i="0" u="none" strike="noStrike" kern="0" cap="none" spc="0" normalizeH="0" baseline="0" noProof="0" dirty="0">
                <a:ln>
                  <a:noFill/>
                </a:ln>
                <a:solidFill>
                  <a:prstClr val="white"/>
                </a:solidFill>
                <a:effectLst/>
                <a:uLnTx/>
                <a:uFillTx/>
                <a:latin typeface="EYInterstate Light"/>
                <a:ea typeface="+mn-ea"/>
                <a:cs typeface="+mn-cs"/>
              </a:rPr>
              <a:t>Strategy &amp; Architecture</a:t>
            </a:r>
            <a:endParaRPr kumimoji="0" lang="en-US" sz="1600" b="1" i="0" u="none" strike="noStrike" kern="0" cap="none" spc="0" normalizeH="0" baseline="0" noProof="0" dirty="0">
              <a:ln>
                <a:noFill/>
              </a:ln>
              <a:solidFill>
                <a:prstClr val="white"/>
              </a:solidFill>
              <a:effectLst/>
              <a:uLnTx/>
              <a:uFillTx/>
              <a:latin typeface="EYInterstate Light"/>
              <a:ea typeface="+mn-ea"/>
              <a:cs typeface="+mn-cs"/>
            </a:endParaRPr>
          </a:p>
          <a:p>
            <a:pPr marL="0" marR="0" lvl="0" indent="0" algn="ctr" defTabSz="914400" rtl="0" eaLnBrk="1" fontAlgn="auto" latinLnBrk="0" hangingPunct="1">
              <a:lnSpc>
                <a:spcPct val="100000"/>
              </a:lnSpc>
              <a:spcBef>
                <a:spcPts val="0"/>
              </a:spcBef>
              <a:spcAft>
                <a:spcPts val="0"/>
              </a:spcAft>
              <a:buClr>
                <a:srgbClr val="FFD200"/>
              </a:buClr>
              <a:buSzPct val="75000"/>
              <a:buFontTx/>
              <a:buNone/>
              <a:tabLst/>
              <a:defRPr/>
            </a:pPr>
            <a:r>
              <a:rPr kumimoji="0" lang="en-US" sz="1000" b="0" i="0" u="none" strike="noStrike" kern="0" cap="none" spc="0" normalizeH="0" baseline="0" noProof="0" dirty="0">
                <a:ln>
                  <a:noFill/>
                </a:ln>
                <a:solidFill>
                  <a:prstClr val="white">
                    <a:lumMod val="95000"/>
                  </a:prstClr>
                </a:solidFill>
                <a:effectLst/>
                <a:uLnTx/>
                <a:uFillTx/>
                <a:latin typeface="EYInterstate Light"/>
                <a:ea typeface="+mn-ea"/>
                <a:cs typeface="+mn-cs"/>
              </a:rPr>
              <a:t>We help our clients to </a:t>
            </a:r>
            <a:r>
              <a:rPr kumimoji="0" lang="en-US" sz="1000" b="1" i="0" u="none" strike="noStrike" kern="0" cap="none" spc="0" normalizeH="0" baseline="0" noProof="0" dirty="0">
                <a:ln>
                  <a:noFill/>
                </a:ln>
                <a:solidFill>
                  <a:srgbClr val="FFE600"/>
                </a:solidFill>
                <a:effectLst/>
                <a:uLnTx/>
                <a:uFillTx/>
                <a:latin typeface="EYInterstate Light"/>
                <a:ea typeface="+mn-ea"/>
                <a:cs typeface="+mn-cs"/>
              </a:rPr>
              <a:t>define, plan, and realize their Information Management Strategy</a:t>
            </a:r>
          </a:p>
        </p:txBody>
      </p:sp>
      <p:sp>
        <p:nvSpPr>
          <p:cNvPr id="321" name="Rectangle 320">
            <a:extLst>
              <a:ext uri="{FF2B5EF4-FFF2-40B4-BE49-F238E27FC236}">
                <a16:creationId xmlns:a16="http://schemas.microsoft.com/office/drawing/2014/main" id="{0BBDC5D3-A570-48C8-B810-ABB5F1B6A401}"/>
              </a:ext>
            </a:extLst>
          </p:cNvPr>
          <p:cNvSpPr/>
          <p:nvPr/>
        </p:nvSpPr>
        <p:spPr>
          <a:xfrm>
            <a:off x="2216469" y="3347146"/>
            <a:ext cx="2153162" cy="1772793"/>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FFD200"/>
              </a:buClr>
              <a:buSzPct val="75000"/>
              <a:buFontTx/>
              <a:buNone/>
              <a:tabLst/>
              <a:defRPr/>
            </a:pPr>
            <a:r>
              <a:rPr kumimoji="0" lang="en-US" sz="1400" b="1" i="0" u="none" strike="noStrike" kern="0" cap="none" spc="0" normalizeH="0" baseline="0" noProof="0">
                <a:ln>
                  <a:noFill/>
                </a:ln>
                <a:solidFill>
                  <a:prstClr val="white"/>
                </a:solidFill>
                <a:effectLst/>
                <a:uLnTx/>
                <a:uFillTx/>
                <a:latin typeface="EYInterstate Light"/>
                <a:ea typeface="+mn-ea"/>
                <a:cs typeface="+mn-cs"/>
              </a:rPr>
              <a:t>Asset building</a:t>
            </a:r>
          </a:p>
          <a:p>
            <a:pPr marL="171450" marR="0" lvl="0" indent="-171450" algn="l" defTabSz="914400" rtl="0" eaLnBrk="1" fontAlgn="auto" latinLnBrk="0" hangingPunct="1">
              <a:lnSpc>
                <a:spcPct val="100000"/>
              </a:lnSpc>
              <a:spcBef>
                <a:spcPct val="20000"/>
              </a:spcBef>
              <a:spcAft>
                <a:spcPts val="0"/>
              </a:spcAft>
              <a:buClr>
                <a:srgbClr val="FFE600"/>
              </a:buClr>
              <a:buSzPct val="75000"/>
              <a:buFont typeface="Arial" panose="020B0604020202020204" pitchFamily="34" charset="0"/>
              <a:buChar char="►"/>
              <a:tabLst/>
              <a:defRPr/>
            </a:pP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Consumer Commercial Analytics Platform</a:t>
            </a:r>
          </a:p>
          <a:p>
            <a:pPr marL="171450" marR="0" lvl="0" indent="-171450" algn="l" defTabSz="914400" rtl="0" eaLnBrk="1" fontAlgn="auto" latinLnBrk="0" hangingPunct="1">
              <a:lnSpc>
                <a:spcPct val="100000"/>
              </a:lnSpc>
              <a:spcBef>
                <a:spcPct val="20000"/>
              </a:spcBef>
              <a:spcAft>
                <a:spcPts val="0"/>
              </a:spcAft>
              <a:buClr>
                <a:srgbClr val="FFE600"/>
              </a:buClr>
              <a:buSzPct val="75000"/>
              <a:buFont typeface="Arial" panose="020B0604020202020204" pitchFamily="34" charset="0"/>
              <a:buChar char="►"/>
              <a:tabLst/>
              <a:defRPr/>
            </a:pP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EY Net Optimizer</a:t>
            </a:r>
          </a:p>
          <a:p>
            <a:pPr marL="171450" marR="0" lvl="0" indent="-171450" algn="l" defTabSz="914400" rtl="0" eaLnBrk="1" fontAlgn="auto" latinLnBrk="0" hangingPunct="1">
              <a:lnSpc>
                <a:spcPct val="100000"/>
              </a:lnSpc>
              <a:spcBef>
                <a:spcPct val="20000"/>
              </a:spcBef>
              <a:spcAft>
                <a:spcPts val="0"/>
              </a:spcAft>
              <a:buClr>
                <a:srgbClr val="FFE600"/>
              </a:buClr>
              <a:buSzPct val="75000"/>
              <a:buFont typeface="Arial" panose="020B0604020202020204" pitchFamily="34" charset="0"/>
              <a:buChar char="►"/>
              <a:tabLst/>
              <a:defRPr/>
            </a:pP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Change Insights</a:t>
            </a:r>
          </a:p>
          <a:p>
            <a:pPr marL="171450" marR="0" lvl="0" indent="-171450" algn="l" defTabSz="914400" rtl="0" eaLnBrk="1" fontAlgn="auto" latinLnBrk="0" hangingPunct="1">
              <a:lnSpc>
                <a:spcPct val="100000"/>
              </a:lnSpc>
              <a:spcBef>
                <a:spcPct val="20000"/>
              </a:spcBef>
              <a:spcAft>
                <a:spcPts val="0"/>
              </a:spcAft>
              <a:buClr>
                <a:srgbClr val="FFE600"/>
              </a:buClr>
              <a:buSzPct val="75000"/>
              <a:buFont typeface="Arial" panose="020B0604020202020204" pitchFamily="34" charset="0"/>
              <a:buChar char="►"/>
              <a:tabLst/>
              <a:defRPr/>
            </a:pP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Smart Assets</a:t>
            </a:r>
          </a:p>
          <a:p>
            <a:pPr marL="171450" marR="0" lvl="0" indent="-171450" algn="l" defTabSz="914400" rtl="0" eaLnBrk="1" fontAlgn="auto" latinLnBrk="0" hangingPunct="1">
              <a:lnSpc>
                <a:spcPct val="100000"/>
              </a:lnSpc>
              <a:spcBef>
                <a:spcPct val="20000"/>
              </a:spcBef>
              <a:spcAft>
                <a:spcPts val="0"/>
              </a:spcAft>
              <a:buClr>
                <a:srgbClr val="FFE600"/>
              </a:buClr>
              <a:buSzPct val="75000"/>
              <a:buFont typeface="Arial" panose="020B0604020202020204" pitchFamily="34" charset="0"/>
              <a:buChar char="►"/>
              <a:tabLst/>
              <a:defRPr/>
            </a:pP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Mobility Pathway</a:t>
            </a:r>
          </a:p>
          <a:p>
            <a:pPr marL="171450" marR="0" lvl="0" indent="-171450" algn="l" defTabSz="914400" rtl="0" eaLnBrk="1" fontAlgn="auto" latinLnBrk="0" hangingPunct="1">
              <a:lnSpc>
                <a:spcPct val="100000"/>
              </a:lnSpc>
              <a:spcBef>
                <a:spcPct val="20000"/>
              </a:spcBef>
              <a:spcAft>
                <a:spcPts val="0"/>
              </a:spcAft>
              <a:buClr>
                <a:srgbClr val="FFE600"/>
              </a:buClr>
              <a:buSzPct val="75000"/>
              <a:buFont typeface="Arial" panose="020B0604020202020204" pitchFamily="34" charset="0"/>
              <a:buChar char="►"/>
              <a:tabLst/>
              <a:defRPr/>
            </a:pP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Data Quality and Metadata tool</a:t>
            </a:r>
          </a:p>
          <a:p>
            <a:pPr marL="0" marR="0" lvl="0" indent="0" algn="l" defTabSz="914400" rtl="0" eaLnBrk="1" fontAlgn="auto" latinLnBrk="0" hangingPunct="1">
              <a:lnSpc>
                <a:spcPct val="100000"/>
              </a:lnSpc>
              <a:spcBef>
                <a:spcPct val="20000"/>
              </a:spcBef>
              <a:spcAft>
                <a:spcPts val="0"/>
              </a:spcAft>
              <a:buClr>
                <a:srgbClr val="FFD200"/>
              </a:buClr>
              <a:buSzPct val="75000"/>
              <a:buFontTx/>
              <a:buNone/>
              <a:tabLst/>
              <a:defRPr/>
            </a:pPr>
            <a:endParaRPr kumimoji="0" lang="en-US" sz="100" b="0" i="0" u="none" strike="noStrike" kern="0" cap="none" spc="0" normalizeH="0" baseline="0" noProof="0">
              <a:ln>
                <a:noFill/>
              </a:ln>
              <a:solidFill>
                <a:prstClr val="white">
                  <a:lumMod val="95000"/>
                </a:prstClr>
              </a:solidFill>
              <a:effectLst/>
              <a:uLnTx/>
              <a:uFillTx/>
              <a:latin typeface="EYInterstate Light"/>
              <a:ea typeface="+mn-ea"/>
              <a:cs typeface="+mn-cs"/>
            </a:endParaRPr>
          </a:p>
          <a:p>
            <a:pPr marL="0" marR="0" lvl="0" indent="0" algn="l" defTabSz="914400" rtl="0" eaLnBrk="1" fontAlgn="auto" latinLnBrk="0" hangingPunct="1">
              <a:lnSpc>
                <a:spcPct val="100000"/>
              </a:lnSpc>
              <a:spcBef>
                <a:spcPct val="20000"/>
              </a:spcBef>
              <a:spcAft>
                <a:spcPts val="0"/>
              </a:spcAft>
              <a:buClr>
                <a:srgbClr val="FFD200"/>
              </a:buClr>
              <a:buSzPct val="75000"/>
              <a:buFontTx/>
              <a:buNone/>
              <a:tabLst/>
              <a:defRPr/>
            </a:pP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EY Wavespace in Greece</a:t>
            </a:r>
          </a:p>
        </p:txBody>
      </p:sp>
      <p:sp>
        <p:nvSpPr>
          <p:cNvPr id="322" name="Rectangle 321">
            <a:extLst>
              <a:ext uri="{FF2B5EF4-FFF2-40B4-BE49-F238E27FC236}">
                <a16:creationId xmlns:a16="http://schemas.microsoft.com/office/drawing/2014/main" id="{57B9D46E-165E-4B1D-BC49-98A3ACFA60B9}"/>
              </a:ext>
            </a:extLst>
          </p:cNvPr>
          <p:cNvSpPr/>
          <p:nvPr/>
        </p:nvSpPr>
        <p:spPr>
          <a:xfrm>
            <a:off x="2213113" y="2470402"/>
            <a:ext cx="2087038" cy="954107"/>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FFD200"/>
              </a:buClr>
              <a:buSzPct val="75000"/>
              <a:buFontTx/>
              <a:buNone/>
              <a:tabLst/>
              <a:defRPr/>
            </a:pPr>
            <a:r>
              <a:rPr kumimoji="0" lang="en-US" sz="1400" b="1" i="0" u="none" strike="noStrike" kern="0" cap="none" spc="0" normalizeH="0" baseline="0" noProof="0">
                <a:ln>
                  <a:noFill/>
                </a:ln>
                <a:solidFill>
                  <a:prstClr val="white"/>
                </a:solidFill>
                <a:effectLst/>
                <a:uLnTx/>
                <a:uFillTx/>
                <a:latin typeface="EYInterstate Light"/>
                <a:ea typeface="+mn-ea"/>
                <a:cs typeface="+mn-cs"/>
              </a:rPr>
              <a:t>Artificial Intelligence </a:t>
            </a:r>
          </a:p>
          <a:p>
            <a:pPr marL="0" marR="0" lvl="0" indent="0" algn="ctr" defTabSz="914400" rtl="0" eaLnBrk="1" fontAlgn="auto" latinLnBrk="0" hangingPunct="1">
              <a:lnSpc>
                <a:spcPct val="100000"/>
              </a:lnSpc>
              <a:spcBef>
                <a:spcPct val="20000"/>
              </a:spcBef>
              <a:spcAft>
                <a:spcPts val="0"/>
              </a:spcAft>
              <a:buClr>
                <a:srgbClr val="FFD200"/>
              </a:buClr>
              <a:buSzPct val="75000"/>
              <a:buFontTx/>
              <a:buNone/>
              <a:tabLst/>
              <a:defRPr/>
            </a:pP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Solutions for </a:t>
            </a:r>
            <a:r>
              <a:rPr kumimoji="0" lang="en-US" sz="1000" b="1" i="0" u="none" strike="noStrike" kern="0" cap="none" spc="0" normalizeH="0" baseline="0" noProof="0">
                <a:ln>
                  <a:noFill/>
                </a:ln>
                <a:solidFill>
                  <a:srgbClr val="FFE600"/>
                </a:solidFill>
                <a:effectLst/>
                <a:uLnTx/>
                <a:uFillTx/>
                <a:latin typeface="EYInterstate Light"/>
                <a:ea typeface="+mn-ea"/>
                <a:cs typeface="+mn-cs"/>
              </a:rPr>
              <a:t>NLP, Computer Vision, Forecasting, CyberSecurity, Strategic Planning </a:t>
            </a: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problems </a:t>
            </a:r>
          </a:p>
        </p:txBody>
      </p:sp>
      <p:cxnSp>
        <p:nvCxnSpPr>
          <p:cNvPr id="323" name="Straight Connector 322">
            <a:extLst>
              <a:ext uri="{FF2B5EF4-FFF2-40B4-BE49-F238E27FC236}">
                <a16:creationId xmlns:a16="http://schemas.microsoft.com/office/drawing/2014/main" id="{1385853B-F502-4D12-A70D-EBA4C9D075CE}"/>
              </a:ext>
            </a:extLst>
          </p:cNvPr>
          <p:cNvCxnSpPr>
            <a:cxnSpLocks/>
          </p:cNvCxnSpPr>
          <p:nvPr/>
        </p:nvCxnSpPr>
        <p:spPr>
          <a:xfrm>
            <a:off x="2296939" y="5148849"/>
            <a:ext cx="0" cy="1161635"/>
          </a:xfrm>
          <a:prstGeom prst="line">
            <a:avLst/>
          </a:prstGeom>
          <a:ln w="6350">
            <a:solidFill>
              <a:schemeClr val="bg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326" name="TextBox 325">
            <a:extLst>
              <a:ext uri="{FF2B5EF4-FFF2-40B4-BE49-F238E27FC236}">
                <a16:creationId xmlns:a16="http://schemas.microsoft.com/office/drawing/2014/main" id="{309B74C4-9E31-46D7-9A7D-5F7D2C01DF47}"/>
              </a:ext>
            </a:extLst>
          </p:cNvPr>
          <p:cNvSpPr txBox="1"/>
          <p:nvPr/>
        </p:nvSpPr>
        <p:spPr>
          <a:xfrm>
            <a:off x="959555" y="5501955"/>
            <a:ext cx="968607" cy="344667"/>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E600"/>
                </a:solidFill>
                <a:effectLst/>
                <a:uLnTx/>
                <a:uFillTx/>
                <a:latin typeface="EYInterstate Light" panose="02000506000000020004" pitchFamily="2" charset="0"/>
                <a:ea typeface="+mn-ea"/>
                <a:cs typeface="+mn-cs"/>
              </a:rPr>
              <a:t>10%</a:t>
            </a:r>
          </a:p>
        </p:txBody>
      </p:sp>
      <p:sp>
        <p:nvSpPr>
          <p:cNvPr id="327" name="TextBox 326">
            <a:extLst>
              <a:ext uri="{FF2B5EF4-FFF2-40B4-BE49-F238E27FC236}">
                <a16:creationId xmlns:a16="http://schemas.microsoft.com/office/drawing/2014/main" id="{0B26DC38-AA19-469A-AA93-ECAC5F70A5D9}"/>
              </a:ext>
            </a:extLst>
          </p:cNvPr>
          <p:cNvSpPr txBox="1"/>
          <p:nvPr/>
        </p:nvSpPr>
        <p:spPr>
          <a:xfrm>
            <a:off x="2803308" y="5501955"/>
            <a:ext cx="880282" cy="344667"/>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E600"/>
                </a:solidFill>
                <a:effectLst/>
                <a:uLnTx/>
                <a:uFillTx/>
                <a:latin typeface="EYInterstate Light" panose="02000506000000020004" pitchFamily="2" charset="0"/>
                <a:ea typeface="+mn-ea"/>
                <a:cs typeface="+mn-cs"/>
              </a:rPr>
              <a:t>3%</a:t>
            </a:r>
          </a:p>
        </p:txBody>
      </p:sp>
      <p:sp>
        <p:nvSpPr>
          <p:cNvPr id="328" name="TextBox 327">
            <a:extLst>
              <a:ext uri="{FF2B5EF4-FFF2-40B4-BE49-F238E27FC236}">
                <a16:creationId xmlns:a16="http://schemas.microsoft.com/office/drawing/2014/main" id="{28947978-DA71-4CDD-AB51-2921EE0C1C8C}"/>
              </a:ext>
            </a:extLst>
          </p:cNvPr>
          <p:cNvSpPr txBox="1"/>
          <p:nvPr/>
        </p:nvSpPr>
        <p:spPr>
          <a:xfrm>
            <a:off x="4438060" y="5501955"/>
            <a:ext cx="1422630" cy="344667"/>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E600"/>
                </a:solidFill>
                <a:effectLst/>
                <a:uLnTx/>
                <a:uFillTx/>
                <a:latin typeface="EYInterstate Light" panose="02000506000000020004" pitchFamily="2" charset="0"/>
                <a:ea typeface="+mn-ea"/>
                <a:cs typeface="+mn-cs"/>
              </a:rPr>
              <a:t>€1,6m</a:t>
            </a:r>
          </a:p>
        </p:txBody>
      </p:sp>
      <p:sp>
        <p:nvSpPr>
          <p:cNvPr id="329" name="TextBox 328">
            <a:extLst>
              <a:ext uri="{FF2B5EF4-FFF2-40B4-BE49-F238E27FC236}">
                <a16:creationId xmlns:a16="http://schemas.microsoft.com/office/drawing/2014/main" id="{B5B1EDE3-9470-4948-A519-EA1DDE24D495}"/>
              </a:ext>
            </a:extLst>
          </p:cNvPr>
          <p:cNvSpPr txBox="1"/>
          <p:nvPr/>
        </p:nvSpPr>
        <p:spPr>
          <a:xfrm>
            <a:off x="10093143" y="5501955"/>
            <a:ext cx="1238435" cy="344667"/>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a:ln>
                  <a:noFill/>
                </a:ln>
                <a:solidFill>
                  <a:srgbClr val="FFE600"/>
                </a:solidFill>
                <a:effectLst/>
                <a:uLnTx/>
                <a:uFillTx/>
                <a:latin typeface="EYInterstate Light" panose="02000506000000020004" pitchFamily="2" charset="0"/>
                <a:ea typeface="+mn-ea"/>
                <a:cs typeface="+mn-cs"/>
              </a:rPr>
              <a:t>€</a:t>
            </a:r>
            <a:r>
              <a:rPr kumimoji="0" lang="en-GB" sz="2000" b="0" i="0" u="none" strike="noStrike" kern="1200" cap="none" spc="0" normalizeH="0" baseline="0" noProof="0">
                <a:ln>
                  <a:noFill/>
                </a:ln>
                <a:solidFill>
                  <a:srgbClr val="FFE600"/>
                </a:solidFill>
                <a:effectLst/>
                <a:uLnTx/>
                <a:uFillTx/>
                <a:latin typeface="EYInterstate Light" panose="02000506000000020004" pitchFamily="2" charset="0"/>
                <a:ea typeface="+mn-ea"/>
                <a:cs typeface="+mn-cs"/>
              </a:rPr>
              <a:t>116m</a:t>
            </a:r>
          </a:p>
        </p:txBody>
      </p:sp>
      <p:sp>
        <p:nvSpPr>
          <p:cNvPr id="330" name="TextBox 329">
            <a:extLst>
              <a:ext uri="{FF2B5EF4-FFF2-40B4-BE49-F238E27FC236}">
                <a16:creationId xmlns:a16="http://schemas.microsoft.com/office/drawing/2014/main" id="{E8A5C581-051C-46A4-87FA-655A725E927F}"/>
              </a:ext>
            </a:extLst>
          </p:cNvPr>
          <p:cNvSpPr txBox="1"/>
          <p:nvPr/>
        </p:nvSpPr>
        <p:spPr>
          <a:xfrm>
            <a:off x="366707" y="5818800"/>
            <a:ext cx="1878046" cy="498556"/>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Cost reduction from branch optimization </a:t>
            </a:r>
            <a:r>
              <a:rPr kumimoji="0" lang="en-US" sz="10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while putting less than 1% of the business at risk</a:t>
            </a:r>
            <a:endParaRPr kumimoji="0" lang="en-GB" sz="10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endParaRPr>
          </a:p>
        </p:txBody>
      </p:sp>
      <p:sp>
        <p:nvSpPr>
          <p:cNvPr id="331" name="TextBox 330">
            <a:extLst>
              <a:ext uri="{FF2B5EF4-FFF2-40B4-BE49-F238E27FC236}">
                <a16:creationId xmlns:a16="http://schemas.microsoft.com/office/drawing/2014/main" id="{17F17F5D-AD34-4B19-8A4B-6D3149BE3670}"/>
              </a:ext>
            </a:extLst>
          </p:cNvPr>
          <p:cNvSpPr txBox="1"/>
          <p:nvPr/>
        </p:nvSpPr>
        <p:spPr>
          <a:xfrm>
            <a:off x="2437527" y="5818800"/>
            <a:ext cx="1611845" cy="498556"/>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Profit improvement  </a:t>
            </a:r>
            <a:r>
              <a:rPr kumimoji="0" lang="en-US" sz="1000" b="0" i="0" u="none" strike="noStrike" kern="0" cap="none" spc="0" normalizeH="0" baseline="0" noProof="0">
                <a:ln>
                  <a:noFill/>
                </a:ln>
                <a:solidFill>
                  <a:srgbClr val="FFFFFF"/>
                </a:solidFill>
                <a:effectLst/>
                <a:uLnTx/>
                <a:uFillTx/>
                <a:latin typeface="EYInterstate Light"/>
                <a:ea typeface="+mn-ea"/>
                <a:cs typeface="+mn-cs"/>
              </a:rPr>
              <a:t>after resetting retailer prices due to Brexit announcements</a:t>
            </a:r>
            <a:endParaRPr kumimoji="0" lang="el-GR" sz="1000" b="0" i="0" u="none" strike="noStrike" kern="0" cap="none" spc="0" normalizeH="0" baseline="0" noProof="0">
              <a:ln>
                <a:noFill/>
              </a:ln>
              <a:solidFill>
                <a:srgbClr val="FFFFFF"/>
              </a:solidFill>
              <a:effectLst/>
              <a:uLnTx/>
              <a:uFillTx/>
              <a:latin typeface="EYInterstate Light"/>
              <a:ea typeface="+mn-ea"/>
              <a:cs typeface="+mn-cs"/>
            </a:endParaRPr>
          </a:p>
        </p:txBody>
      </p:sp>
      <p:sp>
        <p:nvSpPr>
          <p:cNvPr id="332" name="TextBox 331">
            <a:extLst>
              <a:ext uri="{FF2B5EF4-FFF2-40B4-BE49-F238E27FC236}">
                <a16:creationId xmlns:a16="http://schemas.microsoft.com/office/drawing/2014/main" id="{2F3B322D-1A2C-4433-A633-40A7BE3BE484}"/>
              </a:ext>
            </a:extLst>
          </p:cNvPr>
          <p:cNvSpPr txBox="1"/>
          <p:nvPr/>
        </p:nvSpPr>
        <p:spPr>
          <a:xfrm>
            <a:off x="4251355" y="5818800"/>
            <a:ext cx="1611845" cy="344667"/>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Annual cost savings from call centre operations</a:t>
            </a:r>
          </a:p>
        </p:txBody>
      </p:sp>
      <p:sp>
        <p:nvSpPr>
          <p:cNvPr id="333" name="TextBox 332">
            <a:extLst>
              <a:ext uri="{FF2B5EF4-FFF2-40B4-BE49-F238E27FC236}">
                <a16:creationId xmlns:a16="http://schemas.microsoft.com/office/drawing/2014/main" id="{840E8D61-B36F-4B04-84DE-22E9310ABE41}"/>
              </a:ext>
            </a:extLst>
          </p:cNvPr>
          <p:cNvSpPr txBox="1"/>
          <p:nvPr/>
        </p:nvSpPr>
        <p:spPr>
          <a:xfrm>
            <a:off x="9836541" y="5818800"/>
            <a:ext cx="1611845" cy="190779"/>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Annual cost savings in Opex</a:t>
            </a:r>
            <a:endParaRPr kumimoji="0" lang="en-GB" sz="10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endParaRPr>
          </a:p>
        </p:txBody>
      </p:sp>
      <p:sp>
        <p:nvSpPr>
          <p:cNvPr id="334" name="TextBox 333">
            <a:extLst>
              <a:ext uri="{FF2B5EF4-FFF2-40B4-BE49-F238E27FC236}">
                <a16:creationId xmlns:a16="http://schemas.microsoft.com/office/drawing/2014/main" id="{5B43BB8C-A7BE-4913-ADCC-2A0D642E9BAE}"/>
              </a:ext>
            </a:extLst>
          </p:cNvPr>
          <p:cNvSpPr txBox="1"/>
          <p:nvPr/>
        </p:nvSpPr>
        <p:spPr>
          <a:xfrm>
            <a:off x="632907" y="5171671"/>
            <a:ext cx="1611845" cy="221557"/>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Leading Banks</a:t>
            </a:r>
          </a:p>
        </p:txBody>
      </p:sp>
      <p:sp>
        <p:nvSpPr>
          <p:cNvPr id="335" name="Rectangle 334">
            <a:extLst>
              <a:ext uri="{FF2B5EF4-FFF2-40B4-BE49-F238E27FC236}">
                <a16:creationId xmlns:a16="http://schemas.microsoft.com/office/drawing/2014/main" id="{ADF50241-C1AF-469E-AF18-2EAE056C3FE0}"/>
              </a:ext>
            </a:extLst>
          </p:cNvPr>
          <p:cNvSpPr/>
          <p:nvPr/>
        </p:nvSpPr>
        <p:spPr>
          <a:xfrm>
            <a:off x="2453974" y="5171671"/>
            <a:ext cx="1578951" cy="221557"/>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Global FMCG Leader</a:t>
            </a:r>
          </a:p>
        </p:txBody>
      </p:sp>
      <p:sp>
        <p:nvSpPr>
          <p:cNvPr id="336" name="Rectangle 335">
            <a:extLst>
              <a:ext uri="{FF2B5EF4-FFF2-40B4-BE49-F238E27FC236}">
                <a16:creationId xmlns:a16="http://schemas.microsoft.com/office/drawing/2014/main" id="{1E3A4C18-D972-4177-93A5-4FA08FC70E11}"/>
              </a:ext>
            </a:extLst>
          </p:cNvPr>
          <p:cNvSpPr/>
          <p:nvPr/>
        </p:nvSpPr>
        <p:spPr>
          <a:xfrm>
            <a:off x="4267802" y="5171671"/>
            <a:ext cx="1578951" cy="221557"/>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Leading Bank</a:t>
            </a:r>
          </a:p>
        </p:txBody>
      </p:sp>
      <p:sp>
        <p:nvSpPr>
          <p:cNvPr id="337" name="Rectangle 336">
            <a:extLst>
              <a:ext uri="{FF2B5EF4-FFF2-40B4-BE49-F238E27FC236}">
                <a16:creationId xmlns:a16="http://schemas.microsoft.com/office/drawing/2014/main" id="{75979704-542B-4DA7-AA33-F8C62EB77445}"/>
              </a:ext>
            </a:extLst>
          </p:cNvPr>
          <p:cNvSpPr/>
          <p:nvPr/>
        </p:nvSpPr>
        <p:spPr>
          <a:xfrm>
            <a:off x="9735317" y="5171671"/>
            <a:ext cx="1814292" cy="406223"/>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Leading chemicals manufacturer</a:t>
            </a:r>
          </a:p>
        </p:txBody>
      </p:sp>
      <p:sp>
        <p:nvSpPr>
          <p:cNvPr id="339" name="TextBox 338">
            <a:extLst>
              <a:ext uri="{FF2B5EF4-FFF2-40B4-BE49-F238E27FC236}">
                <a16:creationId xmlns:a16="http://schemas.microsoft.com/office/drawing/2014/main" id="{603FE272-1B3F-43EE-B538-C99A4E4C4F11}"/>
              </a:ext>
            </a:extLst>
          </p:cNvPr>
          <p:cNvSpPr txBox="1"/>
          <p:nvPr/>
        </p:nvSpPr>
        <p:spPr>
          <a:xfrm>
            <a:off x="7864897" y="5818800"/>
            <a:ext cx="1764850" cy="190779"/>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Trade investment savings</a:t>
            </a:r>
          </a:p>
        </p:txBody>
      </p:sp>
      <p:sp>
        <p:nvSpPr>
          <p:cNvPr id="340" name="Rectangle 339">
            <a:extLst>
              <a:ext uri="{FF2B5EF4-FFF2-40B4-BE49-F238E27FC236}">
                <a16:creationId xmlns:a16="http://schemas.microsoft.com/office/drawing/2014/main" id="{DDA678E0-0E92-424E-A496-70F8480CD06B}"/>
              </a:ext>
            </a:extLst>
          </p:cNvPr>
          <p:cNvSpPr/>
          <p:nvPr/>
        </p:nvSpPr>
        <p:spPr>
          <a:xfrm>
            <a:off x="7840176" y="5171671"/>
            <a:ext cx="1814292" cy="221557"/>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Global FMCG Leader</a:t>
            </a:r>
          </a:p>
        </p:txBody>
      </p:sp>
      <p:sp>
        <p:nvSpPr>
          <p:cNvPr id="342" name="TextBox 341">
            <a:extLst>
              <a:ext uri="{FF2B5EF4-FFF2-40B4-BE49-F238E27FC236}">
                <a16:creationId xmlns:a16="http://schemas.microsoft.com/office/drawing/2014/main" id="{AD6693CE-D1BA-4F1D-9EB4-EFED29EA6EDD}"/>
              </a:ext>
            </a:extLst>
          </p:cNvPr>
          <p:cNvSpPr txBox="1"/>
          <p:nvPr/>
        </p:nvSpPr>
        <p:spPr>
          <a:xfrm>
            <a:off x="6391278" y="5501955"/>
            <a:ext cx="959126" cy="344667"/>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E600"/>
                </a:solidFill>
                <a:effectLst/>
                <a:uLnTx/>
                <a:uFillTx/>
                <a:latin typeface="EYInterstate Light" panose="02000506000000020004" pitchFamily="2" charset="0"/>
                <a:ea typeface="+mn-ea"/>
                <a:cs typeface="+mn-cs"/>
              </a:rPr>
              <a:t>3-5%</a:t>
            </a:r>
          </a:p>
        </p:txBody>
      </p:sp>
      <p:sp>
        <p:nvSpPr>
          <p:cNvPr id="343" name="TextBox 342">
            <a:extLst>
              <a:ext uri="{FF2B5EF4-FFF2-40B4-BE49-F238E27FC236}">
                <a16:creationId xmlns:a16="http://schemas.microsoft.com/office/drawing/2014/main" id="{143A0C5A-A81D-4E64-B81C-829B65DF9A86}"/>
              </a:ext>
            </a:extLst>
          </p:cNvPr>
          <p:cNvSpPr txBox="1"/>
          <p:nvPr/>
        </p:nvSpPr>
        <p:spPr>
          <a:xfrm>
            <a:off x="5929523" y="5818800"/>
            <a:ext cx="1831940" cy="652444"/>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Improvement in Net Revenue in Year 1 from optimized promotional spend </a:t>
            </a:r>
            <a:endParaRPr kumimoji="0" lang="en-GB" sz="10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endParaRPr>
          </a:p>
        </p:txBody>
      </p:sp>
      <p:sp>
        <p:nvSpPr>
          <p:cNvPr id="344" name="Rectangle 343">
            <a:extLst>
              <a:ext uri="{FF2B5EF4-FFF2-40B4-BE49-F238E27FC236}">
                <a16:creationId xmlns:a16="http://schemas.microsoft.com/office/drawing/2014/main" id="{E748C4D2-DF72-4CE4-B992-8F0EF2C1840E}"/>
              </a:ext>
            </a:extLst>
          </p:cNvPr>
          <p:cNvSpPr/>
          <p:nvPr/>
        </p:nvSpPr>
        <p:spPr>
          <a:xfrm>
            <a:off x="6081366" y="5171671"/>
            <a:ext cx="1578951" cy="221557"/>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Global FMCG Leader</a:t>
            </a:r>
          </a:p>
        </p:txBody>
      </p:sp>
      <p:sp>
        <p:nvSpPr>
          <p:cNvPr id="345" name="TextBox 344">
            <a:extLst>
              <a:ext uri="{FF2B5EF4-FFF2-40B4-BE49-F238E27FC236}">
                <a16:creationId xmlns:a16="http://schemas.microsoft.com/office/drawing/2014/main" id="{82745687-1436-4DB4-AE7B-8C8C033C77FF}"/>
              </a:ext>
            </a:extLst>
          </p:cNvPr>
          <p:cNvSpPr txBox="1"/>
          <p:nvPr/>
        </p:nvSpPr>
        <p:spPr>
          <a:xfrm>
            <a:off x="8127943" y="5501955"/>
            <a:ext cx="1389344" cy="344667"/>
          </a:xfrm>
          <a:prstGeom prst="rect">
            <a:avLst/>
          </a:prstGeom>
          <a:noFill/>
        </p:spPr>
        <p:txBody>
          <a:bodyPr wrap="square" lIns="0" tIns="36534" rIns="0" bIns="0" rtlCol="0">
            <a:spAutoFit/>
          </a:bodyPr>
          <a:lstStyle/>
          <a:p>
            <a:pPr marL="0" marR="0" lvl="0" indent="0" algn="ctr" defTabSz="913381"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E600"/>
                </a:solidFill>
                <a:effectLst/>
                <a:uLnTx/>
                <a:uFillTx/>
                <a:latin typeface="EYInterstate Light" panose="02000506000000020004" pitchFamily="2" charset="0"/>
                <a:ea typeface="+mn-ea"/>
                <a:cs typeface="+mn-cs"/>
              </a:rPr>
              <a:t>€180m</a:t>
            </a:r>
          </a:p>
        </p:txBody>
      </p:sp>
      <p:sp>
        <p:nvSpPr>
          <p:cNvPr id="346" name="Rectangle 345">
            <a:extLst>
              <a:ext uri="{FF2B5EF4-FFF2-40B4-BE49-F238E27FC236}">
                <a16:creationId xmlns:a16="http://schemas.microsoft.com/office/drawing/2014/main" id="{DD843719-C517-49ED-8D04-B00AC2AAE2CA}"/>
              </a:ext>
            </a:extLst>
          </p:cNvPr>
          <p:cNvSpPr/>
          <p:nvPr/>
        </p:nvSpPr>
        <p:spPr>
          <a:xfrm>
            <a:off x="8127942" y="1032158"/>
            <a:ext cx="1999833" cy="646331"/>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293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E600"/>
                </a:solidFill>
                <a:effectLst/>
                <a:uLnTx/>
                <a:uFillTx/>
                <a:latin typeface="EYInterstate Light"/>
                <a:ea typeface="+mn-ea"/>
                <a:cs typeface="+mn-cs"/>
              </a:rPr>
              <a:t>Types of Analytics</a:t>
            </a:r>
          </a:p>
        </p:txBody>
      </p:sp>
      <p:sp>
        <p:nvSpPr>
          <p:cNvPr id="347" name="Text Box 53">
            <a:extLst>
              <a:ext uri="{FF2B5EF4-FFF2-40B4-BE49-F238E27FC236}">
                <a16:creationId xmlns:a16="http://schemas.microsoft.com/office/drawing/2014/main" id="{840E1A20-2DE7-47E3-84B6-8FDA1ECABE56}"/>
              </a:ext>
            </a:extLst>
          </p:cNvPr>
          <p:cNvSpPr txBox="1"/>
          <p:nvPr/>
        </p:nvSpPr>
        <p:spPr>
          <a:xfrm>
            <a:off x="4476734" y="2478802"/>
            <a:ext cx="1399171" cy="679332"/>
          </a:xfrm>
          <a:prstGeom prst="rect">
            <a:avLst/>
          </a:prstGeom>
          <a:noFill/>
          <a:ln w="6350">
            <a:noFill/>
          </a:ln>
          <a:effectLst/>
        </p:spPr>
        <p:txBody>
          <a:bodyPr rot="0" spcFirstLastPara="0" vert="horz" wrap="square" lIns="91392" tIns="45696" rIns="91392" bIns="45696" numCol="1" spcCol="0" rtlCol="0" fromWordArt="0" anchor="t" anchorCtr="0" forceAA="0" compatLnSpc="1">
            <a:prstTxWarp prst="textNoShape">
              <a:avLst/>
            </a:prstTxWarp>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939" rtl="0" eaLnBrk="1" fontAlgn="auto" latinLnBrk="0" hangingPunct="1">
              <a:lnSpc>
                <a:spcPct val="100000"/>
              </a:lnSpc>
              <a:spcBef>
                <a:spcPts val="0"/>
              </a:spcBef>
              <a:spcAft>
                <a:spcPts val="0"/>
              </a:spcAft>
              <a:buClrTx/>
              <a:buSzTx/>
              <a:buFontTx/>
              <a:buNone/>
              <a:tabLst/>
              <a:defRPr/>
            </a:pPr>
            <a:r>
              <a:rPr kumimoji="0" lang="en-US" sz="3598" b="1" i="0" u="none" strike="noStrike" kern="1200" cap="none" spc="0" normalizeH="0" baseline="0" noProof="0">
                <a:ln>
                  <a:noFill/>
                </a:ln>
                <a:solidFill>
                  <a:srgbClr val="FFE600"/>
                </a:solidFill>
                <a:effectLst/>
                <a:uLnTx/>
                <a:uFillTx/>
                <a:latin typeface="EYInterstate Light" panose="02000506000000020004" pitchFamily="2" charset="0"/>
                <a:ea typeface="+mn-ea"/>
                <a:cs typeface="+mn-cs"/>
              </a:rPr>
              <a:t>25+</a:t>
            </a:r>
          </a:p>
        </p:txBody>
      </p:sp>
      <p:sp>
        <p:nvSpPr>
          <p:cNvPr id="348" name="Rectangle 347">
            <a:extLst>
              <a:ext uri="{FF2B5EF4-FFF2-40B4-BE49-F238E27FC236}">
                <a16:creationId xmlns:a16="http://schemas.microsoft.com/office/drawing/2014/main" id="{C7BD5E06-3A3B-4A3B-8C4E-64D2452E641A}"/>
              </a:ext>
            </a:extLst>
          </p:cNvPr>
          <p:cNvSpPr/>
          <p:nvPr/>
        </p:nvSpPr>
        <p:spPr>
          <a:xfrm>
            <a:off x="5669451" y="2687663"/>
            <a:ext cx="2154546" cy="261610"/>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293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PhDs</a:t>
            </a:r>
          </a:p>
        </p:txBody>
      </p:sp>
      <p:sp>
        <p:nvSpPr>
          <p:cNvPr id="349" name="Triangle 24">
            <a:extLst>
              <a:ext uri="{FF2B5EF4-FFF2-40B4-BE49-F238E27FC236}">
                <a16:creationId xmlns:a16="http://schemas.microsoft.com/office/drawing/2014/main" id="{266877CB-97A1-45F7-AE2E-48311ADF8463}"/>
              </a:ext>
            </a:extLst>
          </p:cNvPr>
          <p:cNvSpPr/>
          <p:nvPr/>
        </p:nvSpPr>
        <p:spPr>
          <a:xfrm flipH="1">
            <a:off x="918322" y="5678733"/>
            <a:ext cx="199964" cy="126566"/>
          </a:xfrm>
          <a:prstGeom prst="triangle">
            <a:avLst/>
          </a:prstGeom>
          <a:solidFill>
            <a:srgbClr val="FFE600"/>
          </a:solidFill>
          <a:ln w="9525" cap="flat" cmpd="sng" algn="ctr">
            <a:noFill/>
            <a:prstDash val="solid"/>
          </a:ln>
          <a:effectLst/>
        </p:spPr>
        <p:txBody>
          <a:bodyPr rtlCol="0" anchor="t" anchorCtr="0"/>
          <a:lstStyle/>
          <a:p>
            <a:pPr marL="0" marR="0" lvl="0" indent="0" algn="ctr" defTabSz="913381" rtl="0" eaLnBrk="1" fontAlgn="auto" latinLnBrk="0" hangingPunct="1">
              <a:lnSpc>
                <a:spcPct val="100000"/>
              </a:lnSpc>
              <a:spcBef>
                <a:spcPts val="0"/>
              </a:spcBef>
              <a:spcAft>
                <a:spcPts val="0"/>
              </a:spcAft>
              <a:buClrTx/>
              <a:buSzTx/>
              <a:buFontTx/>
              <a:buNone/>
              <a:tabLst/>
              <a:defRPr/>
            </a:pPr>
            <a:endParaRPr kumimoji="0" lang="en-US" sz="1198" b="0" i="0" u="none" strike="noStrike" kern="0" cap="none" spc="0" normalizeH="0" baseline="0" noProof="0">
              <a:ln>
                <a:noFill/>
              </a:ln>
              <a:solidFill>
                <a:srgbClr val="2E2E38"/>
              </a:solidFill>
              <a:effectLst/>
              <a:uLnTx/>
              <a:uFillTx/>
              <a:latin typeface="EYInterstate Light"/>
              <a:ea typeface="+mn-ea"/>
              <a:cs typeface="+mn-cs"/>
            </a:endParaRPr>
          </a:p>
        </p:txBody>
      </p:sp>
      <p:sp>
        <p:nvSpPr>
          <p:cNvPr id="350" name="Triangle 24">
            <a:extLst>
              <a:ext uri="{FF2B5EF4-FFF2-40B4-BE49-F238E27FC236}">
                <a16:creationId xmlns:a16="http://schemas.microsoft.com/office/drawing/2014/main" id="{B7C0E29A-7412-45C6-BFF1-F9325D4CE7CA}"/>
              </a:ext>
            </a:extLst>
          </p:cNvPr>
          <p:cNvSpPr/>
          <p:nvPr/>
        </p:nvSpPr>
        <p:spPr>
          <a:xfrm flipH="1">
            <a:off x="2834016" y="5660468"/>
            <a:ext cx="199964" cy="126566"/>
          </a:xfrm>
          <a:prstGeom prst="triangle">
            <a:avLst/>
          </a:prstGeom>
          <a:solidFill>
            <a:srgbClr val="FFE600"/>
          </a:solidFill>
          <a:ln w="9525" cap="flat" cmpd="sng" algn="ctr">
            <a:noFill/>
            <a:prstDash val="solid"/>
          </a:ln>
          <a:effectLst/>
        </p:spPr>
        <p:txBody>
          <a:bodyPr rtlCol="0" anchor="t" anchorCtr="0"/>
          <a:lstStyle/>
          <a:p>
            <a:pPr marL="0" marR="0" lvl="0" indent="0" algn="ctr" defTabSz="913381" rtl="0" eaLnBrk="1" fontAlgn="auto" latinLnBrk="0" hangingPunct="1">
              <a:lnSpc>
                <a:spcPct val="100000"/>
              </a:lnSpc>
              <a:spcBef>
                <a:spcPts val="0"/>
              </a:spcBef>
              <a:spcAft>
                <a:spcPts val="0"/>
              </a:spcAft>
              <a:buClrTx/>
              <a:buSzTx/>
              <a:buFontTx/>
              <a:buNone/>
              <a:tabLst/>
              <a:defRPr/>
            </a:pPr>
            <a:endParaRPr kumimoji="0" lang="en-US" sz="1198" b="0" i="0" u="none" strike="noStrike" kern="0" cap="none" spc="0" normalizeH="0" baseline="0" noProof="0">
              <a:ln>
                <a:noFill/>
              </a:ln>
              <a:solidFill>
                <a:srgbClr val="2E2E38"/>
              </a:solidFill>
              <a:effectLst/>
              <a:uLnTx/>
              <a:uFillTx/>
              <a:latin typeface="EYInterstate Light"/>
              <a:ea typeface="+mn-ea"/>
              <a:cs typeface="+mn-cs"/>
            </a:endParaRPr>
          </a:p>
        </p:txBody>
      </p:sp>
      <p:sp>
        <p:nvSpPr>
          <p:cNvPr id="351" name="Triangle 24">
            <a:extLst>
              <a:ext uri="{FF2B5EF4-FFF2-40B4-BE49-F238E27FC236}">
                <a16:creationId xmlns:a16="http://schemas.microsoft.com/office/drawing/2014/main" id="{396A4BD5-CCF2-4DFE-ADD1-97B817BAEDBD}"/>
              </a:ext>
            </a:extLst>
          </p:cNvPr>
          <p:cNvSpPr/>
          <p:nvPr/>
        </p:nvSpPr>
        <p:spPr>
          <a:xfrm flipH="1">
            <a:off x="4499772" y="5674288"/>
            <a:ext cx="199964" cy="126566"/>
          </a:xfrm>
          <a:prstGeom prst="triangle">
            <a:avLst/>
          </a:prstGeom>
          <a:solidFill>
            <a:srgbClr val="FFE600"/>
          </a:solidFill>
          <a:ln w="9525" cap="flat" cmpd="sng" algn="ctr">
            <a:noFill/>
            <a:prstDash val="solid"/>
          </a:ln>
          <a:effectLst/>
        </p:spPr>
        <p:txBody>
          <a:bodyPr rtlCol="0" anchor="t" anchorCtr="0"/>
          <a:lstStyle/>
          <a:p>
            <a:pPr marL="0" marR="0" lvl="0" indent="0" algn="ctr" defTabSz="913381" rtl="0" eaLnBrk="1" fontAlgn="auto" latinLnBrk="0" hangingPunct="1">
              <a:lnSpc>
                <a:spcPct val="100000"/>
              </a:lnSpc>
              <a:spcBef>
                <a:spcPts val="0"/>
              </a:spcBef>
              <a:spcAft>
                <a:spcPts val="0"/>
              </a:spcAft>
              <a:buClrTx/>
              <a:buSzTx/>
              <a:buFontTx/>
              <a:buNone/>
              <a:tabLst/>
              <a:defRPr/>
            </a:pPr>
            <a:endParaRPr kumimoji="0" lang="en-US" sz="1198" b="0" i="0" u="none" strike="noStrike" kern="0" cap="none" spc="0" normalizeH="0" baseline="0" noProof="0">
              <a:ln>
                <a:noFill/>
              </a:ln>
              <a:solidFill>
                <a:srgbClr val="2E2E38"/>
              </a:solidFill>
              <a:effectLst/>
              <a:uLnTx/>
              <a:uFillTx/>
              <a:latin typeface="EYInterstate Light"/>
              <a:ea typeface="+mn-ea"/>
              <a:cs typeface="+mn-cs"/>
            </a:endParaRPr>
          </a:p>
        </p:txBody>
      </p:sp>
      <p:sp>
        <p:nvSpPr>
          <p:cNvPr id="352" name="Triangle 24">
            <a:extLst>
              <a:ext uri="{FF2B5EF4-FFF2-40B4-BE49-F238E27FC236}">
                <a16:creationId xmlns:a16="http://schemas.microsoft.com/office/drawing/2014/main" id="{0F9C548D-35FD-4D15-8DBB-40752E0995FE}"/>
              </a:ext>
            </a:extLst>
          </p:cNvPr>
          <p:cNvSpPr/>
          <p:nvPr/>
        </p:nvSpPr>
        <p:spPr>
          <a:xfrm flipH="1">
            <a:off x="6303979" y="5643303"/>
            <a:ext cx="199964" cy="126566"/>
          </a:xfrm>
          <a:prstGeom prst="triangle">
            <a:avLst/>
          </a:prstGeom>
          <a:solidFill>
            <a:srgbClr val="FFE600"/>
          </a:solidFill>
          <a:ln w="9525" cap="flat" cmpd="sng" algn="ctr">
            <a:noFill/>
            <a:prstDash val="solid"/>
          </a:ln>
          <a:effectLst/>
        </p:spPr>
        <p:txBody>
          <a:bodyPr rtlCol="0" anchor="t" anchorCtr="0"/>
          <a:lstStyle/>
          <a:p>
            <a:pPr marL="0" marR="0" lvl="0" indent="0" algn="ctr" defTabSz="913381" rtl="0" eaLnBrk="1" fontAlgn="auto" latinLnBrk="0" hangingPunct="1">
              <a:lnSpc>
                <a:spcPct val="100000"/>
              </a:lnSpc>
              <a:spcBef>
                <a:spcPts val="0"/>
              </a:spcBef>
              <a:spcAft>
                <a:spcPts val="0"/>
              </a:spcAft>
              <a:buClrTx/>
              <a:buSzTx/>
              <a:buFontTx/>
              <a:buNone/>
              <a:tabLst/>
              <a:defRPr/>
            </a:pPr>
            <a:endParaRPr kumimoji="0" lang="en-US" sz="1198" b="0" i="0" u="none" strike="noStrike" kern="0" cap="none" spc="0" normalizeH="0" baseline="0" noProof="0">
              <a:ln>
                <a:noFill/>
              </a:ln>
              <a:solidFill>
                <a:srgbClr val="2E2E38"/>
              </a:solidFill>
              <a:effectLst/>
              <a:uLnTx/>
              <a:uFillTx/>
              <a:latin typeface="EYInterstate Light"/>
              <a:ea typeface="+mn-ea"/>
              <a:cs typeface="+mn-cs"/>
            </a:endParaRPr>
          </a:p>
        </p:txBody>
      </p:sp>
      <p:sp>
        <p:nvSpPr>
          <p:cNvPr id="353" name="Triangle 24">
            <a:extLst>
              <a:ext uri="{FF2B5EF4-FFF2-40B4-BE49-F238E27FC236}">
                <a16:creationId xmlns:a16="http://schemas.microsoft.com/office/drawing/2014/main" id="{9DC26F75-0C85-4E23-AA2F-242C84F68A03}"/>
              </a:ext>
            </a:extLst>
          </p:cNvPr>
          <p:cNvSpPr/>
          <p:nvPr/>
        </p:nvSpPr>
        <p:spPr>
          <a:xfrm flipH="1">
            <a:off x="10030605" y="5663010"/>
            <a:ext cx="199964" cy="126566"/>
          </a:xfrm>
          <a:prstGeom prst="triangle">
            <a:avLst/>
          </a:prstGeom>
          <a:solidFill>
            <a:srgbClr val="FFE600"/>
          </a:solidFill>
          <a:ln w="9525" cap="flat" cmpd="sng" algn="ctr">
            <a:noFill/>
            <a:prstDash val="solid"/>
          </a:ln>
          <a:effectLst/>
        </p:spPr>
        <p:txBody>
          <a:bodyPr rtlCol="0" anchor="t" anchorCtr="0"/>
          <a:lstStyle/>
          <a:p>
            <a:pPr marL="0" marR="0" lvl="0" indent="0" algn="ctr" defTabSz="913381" rtl="0" eaLnBrk="1" fontAlgn="auto" latinLnBrk="0" hangingPunct="1">
              <a:lnSpc>
                <a:spcPct val="100000"/>
              </a:lnSpc>
              <a:spcBef>
                <a:spcPts val="0"/>
              </a:spcBef>
              <a:spcAft>
                <a:spcPts val="0"/>
              </a:spcAft>
              <a:buClrTx/>
              <a:buSzTx/>
              <a:buFontTx/>
              <a:buNone/>
              <a:tabLst/>
              <a:defRPr/>
            </a:pPr>
            <a:endParaRPr kumimoji="0" lang="en-US" sz="1198" b="0" i="0" u="none" strike="noStrike" kern="0" cap="none" spc="0" normalizeH="0" baseline="0" noProof="0">
              <a:ln>
                <a:noFill/>
              </a:ln>
              <a:solidFill>
                <a:srgbClr val="2E2E38"/>
              </a:solidFill>
              <a:effectLst/>
              <a:uLnTx/>
              <a:uFillTx/>
              <a:latin typeface="EYInterstate Light"/>
              <a:ea typeface="+mn-ea"/>
              <a:cs typeface="+mn-cs"/>
            </a:endParaRPr>
          </a:p>
        </p:txBody>
      </p:sp>
      <p:sp>
        <p:nvSpPr>
          <p:cNvPr id="354" name="Rectangle 353">
            <a:extLst>
              <a:ext uri="{FF2B5EF4-FFF2-40B4-BE49-F238E27FC236}">
                <a16:creationId xmlns:a16="http://schemas.microsoft.com/office/drawing/2014/main" id="{A8FA486A-F2F3-4786-A96A-228CCD5FDAD1}"/>
              </a:ext>
            </a:extLst>
          </p:cNvPr>
          <p:cNvSpPr/>
          <p:nvPr/>
        </p:nvSpPr>
        <p:spPr>
          <a:xfrm>
            <a:off x="9761592" y="1138034"/>
            <a:ext cx="2072140" cy="369332"/>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293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E600"/>
                </a:solidFill>
                <a:effectLst/>
                <a:uLnTx/>
                <a:uFillTx/>
                <a:latin typeface="EYInterstate Light"/>
                <a:ea typeface="+mn-ea"/>
                <a:cs typeface="+mn-cs"/>
              </a:rPr>
              <a:t>Sectors served</a:t>
            </a:r>
          </a:p>
        </p:txBody>
      </p:sp>
      <p:sp>
        <p:nvSpPr>
          <p:cNvPr id="355" name="Rectangle 354">
            <a:extLst>
              <a:ext uri="{FF2B5EF4-FFF2-40B4-BE49-F238E27FC236}">
                <a16:creationId xmlns:a16="http://schemas.microsoft.com/office/drawing/2014/main" id="{976C27D7-4654-4470-A3F3-2A65FCFC2561}"/>
              </a:ext>
            </a:extLst>
          </p:cNvPr>
          <p:cNvSpPr/>
          <p:nvPr/>
        </p:nvSpPr>
        <p:spPr>
          <a:xfrm>
            <a:off x="8127942" y="1663842"/>
            <a:ext cx="1501806" cy="2640018"/>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Customer</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Commercial</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Operational</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Finance</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Risk</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People</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Cyber</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endParaRPr>
          </a:p>
        </p:txBody>
      </p:sp>
      <p:sp>
        <p:nvSpPr>
          <p:cNvPr id="356" name="Rectangle 355">
            <a:extLst>
              <a:ext uri="{FF2B5EF4-FFF2-40B4-BE49-F238E27FC236}">
                <a16:creationId xmlns:a16="http://schemas.microsoft.com/office/drawing/2014/main" id="{CCFAEC47-D228-4D94-BCB8-AEB5EBF23687}"/>
              </a:ext>
            </a:extLst>
          </p:cNvPr>
          <p:cNvSpPr/>
          <p:nvPr/>
        </p:nvSpPr>
        <p:spPr>
          <a:xfrm>
            <a:off x="9761592" y="1598643"/>
            <a:ext cx="2043926" cy="2640018"/>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Banking</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Consumer Products</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Energy</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Insurance</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Oil &amp; Gas</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Pharma</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Retail</a:t>
            </a:r>
          </a:p>
          <a:p>
            <a:pPr marL="171450" marR="0" lvl="0" indent="-171450" algn="l" defTabSz="91293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Telco</a:t>
            </a:r>
          </a:p>
        </p:txBody>
      </p:sp>
      <p:sp>
        <p:nvSpPr>
          <p:cNvPr id="357" name="Rectangle 356">
            <a:extLst>
              <a:ext uri="{FF2B5EF4-FFF2-40B4-BE49-F238E27FC236}">
                <a16:creationId xmlns:a16="http://schemas.microsoft.com/office/drawing/2014/main" id="{CB43A9BF-DF24-4B43-8FC7-6733C63B24FC}"/>
              </a:ext>
            </a:extLst>
          </p:cNvPr>
          <p:cNvSpPr/>
          <p:nvPr/>
        </p:nvSpPr>
        <p:spPr>
          <a:xfrm>
            <a:off x="243182" y="2470402"/>
            <a:ext cx="2001569" cy="800219"/>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FFD200"/>
              </a:buClr>
              <a:buSzPct val="75000"/>
              <a:buFontTx/>
              <a:buNone/>
              <a:tabLst/>
              <a:defRPr/>
            </a:pPr>
            <a:r>
              <a:rPr kumimoji="0" lang="en-US" sz="1400" b="1" i="0" u="none" strike="noStrike" kern="0" cap="none" spc="0" normalizeH="0" baseline="0" noProof="0">
                <a:ln>
                  <a:noFill/>
                </a:ln>
                <a:solidFill>
                  <a:prstClr val="white"/>
                </a:solidFill>
                <a:effectLst/>
                <a:uLnTx/>
                <a:uFillTx/>
                <a:latin typeface="EYInterstate Light"/>
                <a:ea typeface="+mn-ea"/>
                <a:cs typeface="+mn-cs"/>
              </a:rPr>
              <a:t>Analytics  </a:t>
            </a:r>
          </a:p>
          <a:p>
            <a:pPr marL="0" marR="0" lvl="0" indent="0" algn="ctr" defTabSz="914400" rtl="0" eaLnBrk="1" fontAlgn="auto" latinLnBrk="0" hangingPunct="1">
              <a:lnSpc>
                <a:spcPct val="100000"/>
              </a:lnSpc>
              <a:spcBef>
                <a:spcPct val="20000"/>
              </a:spcBef>
              <a:spcAft>
                <a:spcPts val="0"/>
              </a:spcAft>
              <a:buClr>
                <a:srgbClr val="FFD200"/>
              </a:buClr>
              <a:buSzPct val="75000"/>
              <a:buFontTx/>
              <a:buNone/>
              <a:tabLst/>
              <a:defRPr/>
            </a:pP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We help our clients</a:t>
            </a:r>
            <a:r>
              <a:rPr kumimoji="0" lang="el-GR" sz="1000" b="0" i="0" u="none" strike="noStrike" kern="0" cap="none" spc="0" normalizeH="0" baseline="0" noProof="0">
                <a:ln>
                  <a:noFill/>
                </a:ln>
                <a:solidFill>
                  <a:prstClr val="white">
                    <a:lumMod val="95000"/>
                  </a:prstClr>
                </a:solidFill>
                <a:effectLst/>
                <a:uLnTx/>
                <a:uFillTx/>
                <a:latin typeface="EYInterstate Light"/>
                <a:ea typeface="+mn-ea"/>
                <a:cs typeface="+mn-cs"/>
              </a:rPr>
              <a:t> </a:t>
            </a:r>
            <a:r>
              <a:rPr kumimoji="0" lang="en-US" sz="1000" b="1" i="0" u="none" strike="noStrike" kern="0" cap="none" spc="0" normalizeH="0" baseline="0" noProof="0">
                <a:ln>
                  <a:noFill/>
                </a:ln>
                <a:solidFill>
                  <a:srgbClr val="FFE600"/>
                </a:solidFill>
                <a:effectLst/>
                <a:uLnTx/>
                <a:uFillTx/>
                <a:latin typeface="EYInterstate Light"/>
                <a:ea typeface="+mn-ea"/>
                <a:cs typeface="+mn-cs"/>
              </a:rPr>
              <a:t>review and analyze their datasets to produce </a:t>
            </a:r>
            <a:r>
              <a:rPr kumimoji="0" lang="en-US" sz="1000" b="0" i="0" u="none" strike="noStrike" kern="0" cap="none" spc="0" normalizeH="0" baseline="0" noProof="0">
                <a:ln>
                  <a:noFill/>
                </a:ln>
                <a:solidFill>
                  <a:prstClr val="white">
                    <a:lumMod val="95000"/>
                  </a:prstClr>
                </a:solidFill>
                <a:effectLst/>
                <a:uLnTx/>
                <a:uFillTx/>
                <a:latin typeface="EYInterstate Light"/>
                <a:ea typeface="+mn-ea"/>
                <a:cs typeface="+mn-cs"/>
              </a:rPr>
              <a:t>actionable insights</a:t>
            </a:r>
          </a:p>
        </p:txBody>
      </p:sp>
      <p:sp>
        <p:nvSpPr>
          <p:cNvPr id="358" name="Double Bracket 357">
            <a:extLst>
              <a:ext uri="{FF2B5EF4-FFF2-40B4-BE49-F238E27FC236}">
                <a16:creationId xmlns:a16="http://schemas.microsoft.com/office/drawing/2014/main" id="{6DDCEB05-97D6-4688-9C3D-1B9274B4D185}"/>
              </a:ext>
            </a:extLst>
          </p:cNvPr>
          <p:cNvSpPr/>
          <p:nvPr/>
        </p:nvSpPr>
        <p:spPr>
          <a:xfrm>
            <a:off x="4321670" y="1138034"/>
            <a:ext cx="3675716" cy="3802387"/>
          </a:xfrm>
          <a:prstGeom prst="bracketPair">
            <a:avLst>
              <a:gd name="adj" fmla="val 0"/>
            </a:avLst>
          </a:prstGeom>
          <a:noFill/>
          <a:ln w="12700" cap="sq" cmpd="sng" algn="ctr">
            <a:solidFill>
              <a:srgbClr val="D2D2DA"/>
            </a:solidFill>
            <a:prstDash val="lgDash"/>
            <a:miter lim="800000"/>
            <a:tailEnd type="non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E2E38"/>
              </a:solidFill>
              <a:effectLst/>
              <a:uLnTx/>
              <a:uFillTx/>
              <a:latin typeface="EYInterstate Light"/>
              <a:ea typeface="+mn-ea"/>
              <a:cs typeface="+mn-cs"/>
            </a:endParaRPr>
          </a:p>
        </p:txBody>
      </p:sp>
      <p:cxnSp>
        <p:nvCxnSpPr>
          <p:cNvPr id="359" name="Straight Connector 358">
            <a:extLst>
              <a:ext uri="{FF2B5EF4-FFF2-40B4-BE49-F238E27FC236}">
                <a16:creationId xmlns:a16="http://schemas.microsoft.com/office/drawing/2014/main" id="{A20DF946-F917-4F8C-9A30-BF4EB50D897A}"/>
              </a:ext>
            </a:extLst>
          </p:cNvPr>
          <p:cNvCxnSpPr>
            <a:cxnSpLocks/>
          </p:cNvCxnSpPr>
          <p:nvPr/>
        </p:nvCxnSpPr>
        <p:spPr>
          <a:xfrm rot="16200000">
            <a:off x="5996971" y="-538190"/>
            <a:ext cx="0" cy="11232000"/>
          </a:xfrm>
          <a:prstGeom prst="line">
            <a:avLst/>
          </a:prstGeom>
          <a:ln w="6350">
            <a:solidFill>
              <a:schemeClr val="bg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360" name="Triangle 24">
            <a:extLst>
              <a:ext uri="{FF2B5EF4-FFF2-40B4-BE49-F238E27FC236}">
                <a16:creationId xmlns:a16="http://schemas.microsoft.com/office/drawing/2014/main" id="{916BD00B-0475-4944-969B-C2A2A4F1ECA3}"/>
              </a:ext>
            </a:extLst>
          </p:cNvPr>
          <p:cNvSpPr/>
          <p:nvPr/>
        </p:nvSpPr>
        <p:spPr>
          <a:xfrm flipH="1">
            <a:off x="8178607" y="5672535"/>
            <a:ext cx="199964" cy="126566"/>
          </a:xfrm>
          <a:prstGeom prst="triangle">
            <a:avLst/>
          </a:prstGeom>
          <a:solidFill>
            <a:srgbClr val="FFE600"/>
          </a:solidFill>
          <a:ln w="9525" cap="flat" cmpd="sng" algn="ctr">
            <a:noFill/>
            <a:prstDash val="solid"/>
          </a:ln>
          <a:effectLst/>
        </p:spPr>
        <p:txBody>
          <a:bodyPr rtlCol="0" anchor="t" anchorCtr="0"/>
          <a:lstStyle/>
          <a:p>
            <a:pPr marL="0" marR="0" lvl="0" indent="0" algn="ctr" defTabSz="913381" rtl="0" eaLnBrk="1" fontAlgn="auto" latinLnBrk="0" hangingPunct="1">
              <a:lnSpc>
                <a:spcPct val="100000"/>
              </a:lnSpc>
              <a:spcBef>
                <a:spcPts val="0"/>
              </a:spcBef>
              <a:spcAft>
                <a:spcPts val="0"/>
              </a:spcAft>
              <a:buClrTx/>
              <a:buSzTx/>
              <a:buFontTx/>
              <a:buNone/>
              <a:tabLst/>
              <a:defRPr/>
            </a:pPr>
            <a:endParaRPr kumimoji="0" lang="en-US" sz="1198" b="0" i="0" u="none" strike="noStrike" kern="0" cap="none" spc="0" normalizeH="0" baseline="0" noProof="0">
              <a:ln>
                <a:noFill/>
              </a:ln>
              <a:solidFill>
                <a:srgbClr val="2E2E38"/>
              </a:solidFill>
              <a:effectLst/>
              <a:uLnTx/>
              <a:uFillTx/>
              <a:latin typeface="EYInterstate Light"/>
              <a:ea typeface="+mn-ea"/>
              <a:cs typeface="+mn-cs"/>
            </a:endParaRPr>
          </a:p>
        </p:txBody>
      </p:sp>
      <p:cxnSp>
        <p:nvCxnSpPr>
          <p:cNvPr id="362" name="Straight Connector 361">
            <a:extLst>
              <a:ext uri="{FF2B5EF4-FFF2-40B4-BE49-F238E27FC236}">
                <a16:creationId xmlns:a16="http://schemas.microsoft.com/office/drawing/2014/main" id="{C3D3B1F0-850A-4BF7-BC6B-8522F3EC961E}"/>
              </a:ext>
            </a:extLst>
          </p:cNvPr>
          <p:cNvCxnSpPr>
            <a:cxnSpLocks/>
          </p:cNvCxnSpPr>
          <p:nvPr/>
        </p:nvCxnSpPr>
        <p:spPr>
          <a:xfrm>
            <a:off x="4251355" y="5148849"/>
            <a:ext cx="0" cy="1161635"/>
          </a:xfrm>
          <a:prstGeom prst="line">
            <a:avLst/>
          </a:prstGeom>
          <a:ln w="6350">
            <a:solidFill>
              <a:schemeClr val="bg1"/>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A0C437DF-0FF6-43AA-AB65-D8361F78F738}"/>
              </a:ext>
            </a:extLst>
          </p:cNvPr>
          <p:cNvCxnSpPr>
            <a:cxnSpLocks/>
          </p:cNvCxnSpPr>
          <p:nvPr/>
        </p:nvCxnSpPr>
        <p:spPr>
          <a:xfrm>
            <a:off x="5867273" y="5148849"/>
            <a:ext cx="0" cy="1161635"/>
          </a:xfrm>
          <a:prstGeom prst="line">
            <a:avLst/>
          </a:prstGeom>
          <a:ln w="6350">
            <a:solidFill>
              <a:schemeClr val="bg1"/>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8F04217C-458F-47B3-9F1F-F79E5E97B770}"/>
              </a:ext>
            </a:extLst>
          </p:cNvPr>
          <p:cNvCxnSpPr>
            <a:cxnSpLocks/>
          </p:cNvCxnSpPr>
          <p:nvPr/>
        </p:nvCxnSpPr>
        <p:spPr>
          <a:xfrm>
            <a:off x="7878946" y="5148849"/>
            <a:ext cx="0" cy="1161635"/>
          </a:xfrm>
          <a:prstGeom prst="line">
            <a:avLst/>
          </a:prstGeom>
          <a:ln w="6350">
            <a:solidFill>
              <a:schemeClr val="bg1"/>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84E9C0F0-C5D1-4B26-A868-6C8F4F10D248}"/>
              </a:ext>
            </a:extLst>
          </p:cNvPr>
          <p:cNvCxnSpPr>
            <a:cxnSpLocks/>
          </p:cNvCxnSpPr>
          <p:nvPr/>
        </p:nvCxnSpPr>
        <p:spPr>
          <a:xfrm>
            <a:off x="9735317" y="5148849"/>
            <a:ext cx="0" cy="1161635"/>
          </a:xfrm>
          <a:prstGeom prst="line">
            <a:avLst/>
          </a:prstGeom>
          <a:ln w="6350">
            <a:solidFill>
              <a:schemeClr val="bg1"/>
            </a:solidFill>
            <a:prstDash val="lg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38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256521" y="1366466"/>
            <a:ext cx="9678959" cy="521433"/>
          </a:xfrm>
          <a:prstGeom prst="rect">
            <a:avLst/>
          </a:prstGeom>
        </p:spPr>
        <p:txBody>
          <a:bodyPr vert="horz" lIns="0" tIns="0" rIns="0" bIns="0" rtlCol="0" anchor="t" anchorCtr="0">
            <a:noAutofit/>
          </a:bodyPr>
          <a:lstStyle>
            <a:lvl1pPr algn="l" defTabSz="1007887" rtl="0" eaLnBrk="1" latinLnBrk="0" hangingPunct="1">
              <a:lnSpc>
                <a:spcPct val="100000"/>
              </a:lnSpc>
              <a:spcBef>
                <a:spcPct val="0"/>
              </a:spcBef>
              <a:buNone/>
              <a:defRPr sz="3600" kern="1200">
                <a:solidFill>
                  <a:schemeClr val="bg1"/>
                </a:solidFill>
                <a:latin typeface="+mj-lt"/>
                <a:ea typeface="+mj-ea"/>
                <a:cs typeface="+mj-cs"/>
              </a:defRPr>
            </a:lvl1pPr>
          </a:lstStyle>
          <a:p>
            <a:pPr marL="0" marR="0" lvl="0" indent="0" algn="ctr" defTabSz="1007383" rtl="0" eaLnBrk="1" fontAlgn="auto" latinLnBrk="0" hangingPunct="1">
              <a:lnSpc>
                <a:spcPct val="100000"/>
              </a:lnSpc>
              <a:spcBef>
                <a:spcPct val="0"/>
              </a:spcBef>
              <a:spcAft>
                <a:spcPts val="0"/>
              </a:spcAft>
              <a:buClrTx/>
              <a:buSzTx/>
              <a:buFontTx/>
              <a:buNone/>
              <a:tabLst/>
              <a:defRPr/>
            </a:pPr>
            <a:endParaRPr kumimoji="0" lang="en-IN" sz="3198" b="0" i="0" u="none" strike="noStrike" kern="1200" cap="none" spc="0" normalizeH="0" baseline="0" noProof="0">
              <a:ln>
                <a:noFill/>
              </a:ln>
              <a:solidFill>
                <a:srgbClr val="000000"/>
              </a:solidFill>
              <a:effectLst/>
              <a:uLnTx/>
              <a:uFillTx/>
              <a:latin typeface="EYInterstate Light" panose="02000506000000020004" pitchFamily="2" charset="0"/>
              <a:ea typeface="+mj-ea"/>
              <a:cs typeface="Arial" panose="020B0604020202020204" pitchFamily="34" charset="0"/>
            </a:endParaRPr>
          </a:p>
        </p:txBody>
      </p:sp>
      <p:cxnSp>
        <p:nvCxnSpPr>
          <p:cNvPr id="3" name="Straight Connector 2">
            <a:extLst>
              <a:ext uri="{FF2B5EF4-FFF2-40B4-BE49-F238E27FC236}">
                <a16:creationId xmlns:a16="http://schemas.microsoft.com/office/drawing/2014/main" id="{294D5FA4-EA8F-0210-B945-E8B072C8FCBC}"/>
              </a:ext>
            </a:extLst>
          </p:cNvPr>
          <p:cNvCxnSpPr>
            <a:cxnSpLocks/>
          </p:cNvCxnSpPr>
          <p:nvPr/>
        </p:nvCxnSpPr>
        <p:spPr>
          <a:xfrm>
            <a:off x="8699284" y="0"/>
            <a:ext cx="0" cy="1186249"/>
          </a:xfrm>
          <a:prstGeom prst="line">
            <a:avLst/>
          </a:prstGeom>
          <a:ln w="63500">
            <a:solidFill>
              <a:srgbClr val="FFE600"/>
            </a:solidFill>
            <a:tailEnd type="non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A1A367A-E5D3-DDAD-7765-688B2AB38C38}"/>
              </a:ext>
            </a:extLst>
          </p:cNvPr>
          <p:cNvSpPr txBox="1">
            <a:spLocks/>
          </p:cNvSpPr>
          <p:nvPr/>
        </p:nvSpPr>
        <p:spPr>
          <a:xfrm>
            <a:off x="7253544" y="1507531"/>
            <a:ext cx="2891480" cy="1754659"/>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gn="ctr"/>
            <a:r>
              <a:rPr lang="en-US" sz="15000" b="0" dirty="0">
                <a:solidFill>
                  <a:schemeClr val="bg1">
                    <a:alpha val="50000"/>
                  </a:schemeClr>
                </a:solidFill>
                <a:latin typeface="+mj-lt"/>
              </a:rPr>
              <a:t>03</a:t>
            </a:r>
            <a:endParaRPr lang="en-GB" sz="15000" b="0" dirty="0">
              <a:solidFill>
                <a:schemeClr val="bg1">
                  <a:alpha val="50000"/>
                </a:schemeClr>
              </a:solidFill>
              <a:latin typeface="+mj-lt"/>
            </a:endParaRPr>
          </a:p>
        </p:txBody>
      </p:sp>
      <p:sp>
        <p:nvSpPr>
          <p:cNvPr id="5" name="Title 1">
            <a:extLst>
              <a:ext uri="{FF2B5EF4-FFF2-40B4-BE49-F238E27FC236}">
                <a16:creationId xmlns:a16="http://schemas.microsoft.com/office/drawing/2014/main" id="{A8A19FA3-9EEC-273C-9489-EA5A0039BD7A}"/>
              </a:ext>
            </a:extLst>
          </p:cNvPr>
          <p:cNvSpPr txBox="1">
            <a:spLocks/>
          </p:cNvSpPr>
          <p:nvPr/>
        </p:nvSpPr>
        <p:spPr>
          <a:xfrm>
            <a:off x="7567626" y="3428432"/>
            <a:ext cx="4191754" cy="643700"/>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ct val="100000"/>
              </a:lnSpc>
            </a:pPr>
            <a:r>
              <a:rPr lang="en-US" sz="3200" b="0">
                <a:solidFill>
                  <a:schemeClr val="bg1"/>
                </a:solidFill>
                <a:latin typeface="+mj-lt"/>
              </a:rPr>
              <a:t>Analytics &amp; AI Insurance Use Cases</a:t>
            </a:r>
          </a:p>
        </p:txBody>
      </p:sp>
      <p:cxnSp>
        <p:nvCxnSpPr>
          <p:cNvPr id="6" name="Straight Connector 5">
            <a:extLst>
              <a:ext uri="{FF2B5EF4-FFF2-40B4-BE49-F238E27FC236}">
                <a16:creationId xmlns:a16="http://schemas.microsoft.com/office/drawing/2014/main" id="{B6A2EBE6-0548-F6DE-9FC0-D8EFBCDDFC5C}"/>
              </a:ext>
            </a:extLst>
          </p:cNvPr>
          <p:cNvCxnSpPr>
            <a:cxnSpLocks/>
          </p:cNvCxnSpPr>
          <p:nvPr/>
        </p:nvCxnSpPr>
        <p:spPr>
          <a:xfrm>
            <a:off x="8699284" y="4900773"/>
            <a:ext cx="0" cy="1981941"/>
          </a:xfrm>
          <a:prstGeom prst="line">
            <a:avLst/>
          </a:prstGeom>
          <a:ln w="63500">
            <a:solidFill>
              <a:srgbClr val="FFE6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53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54DBB4-5B90-41B2-8A1E-B5772A2A90B6}"/>
              </a:ext>
            </a:extLst>
          </p:cNvPr>
          <p:cNvGraphicFramePr>
            <a:graphicFrameLocks noChangeAspect="1"/>
          </p:cNvGraphicFramePr>
          <p:nvPr>
            <p:custDataLst>
              <p:tags r:id="rId2"/>
            </p:custDataLst>
          </p:nvPr>
        </p:nvGraphicFramePr>
        <p:xfrm>
          <a:off x="4853" y="3224"/>
          <a:ext cx="1439" cy="1439"/>
        </p:xfrm>
        <a:graphic>
          <a:graphicData uri="http://schemas.openxmlformats.org/presentationml/2006/ole">
            <mc:AlternateContent xmlns:mc="http://schemas.openxmlformats.org/markup-compatibility/2006">
              <mc:Choice xmlns:v="urn:schemas-microsoft-com:vml" Requires="v">
                <p:oleObj spid="_x0000_s23555" name="think-cell Slide" r:id="rId5" imgW="405" imgH="405" progId="TCLayout.ActiveDocument.1">
                  <p:embed/>
                </p:oleObj>
              </mc:Choice>
              <mc:Fallback>
                <p:oleObj name="think-cell Slide" r:id="rId5" imgW="405" imgH="405" progId="TCLayout.ActiveDocument.1">
                  <p:embed/>
                  <p:pic>
                    <p:nvPicPr>
                      <p:cNvPr id="5" name="Object 4" hidden="1">
                        <a:extLst>
                          <a:ext uri="{FF2B5EF4-FFF2-40B4-BE49-F238E27FC236}">
                            <a16:creationId xmlns:a16="http://schemas.microsoft.com/office/drawing/2014/main" id="{DD54DBB4-5B90-41B2-8A1E-B5772A2A90B6}"/>
                          </a:ext>
                        </a:extLst>
                      </p:cNvPr>
                      <p:cNvPicPr/>
                      <p:nvPr/>
                    </p:nvPicPr>
                    <p:blipFill>
                      <a:blip r:embed="rId6"/>
                      <a:stretch>
                        <a:fillRect/>
                      </a:stretch>
                    </p:blipFill>
                    <p:spPr>
                      <a:xfrm>
                        <a:off x="4853" y="3224"/>
                        <a:ext cx="1439" cy="1439"/>
                      </a:xfrm>
                      <a:prstGeom prst="rect">
                        <a:avLst/>
                      </a:prstGeom>
                    </p:spPr>
                  </p:pic>
                </p:oleObj>
              </mc:Fallback>
            </mc:AlternateContent>
          </a:graphicData>
        </a:graphic>
      </p:graphicFrame>
      <p:sp>
        <p:nvSpPr>
          <p:cNvPr id="4" name="Titre 3">
            <a:extLst>
              <a:ext uri="{FF2B5EF4-FFF2-40B4-BE49-F238E27FC236}">
                <a16:creationId xmlns:a16="http://schemas.microsoft.com/office/drawing/2014/main" id="{787A159A-0DB9-5085-3A9A-F9DBE3BFECD6}"/>
              </a:ext>
            </a:extLst>
          </p:cNvPr>
          <p:cNvSpPr>
            <a:spLocks noGrp="1"/>
          </p:cNvSpPr>
          <p:nvPr>
            <p:ph type="title"/>
          </p:nvPr>
        </p:nvSpPr>
        <p:spPr/>
        <p:txBody>
          <a:bodyPr vert="horz"/>
          <a:lstStyle/>
          <a:p>
            <a:pPr algn="just" defTabSz="828763" fontAlgn="base">
              <a:lnSpc>
                <a:spcPct val="100000"/>
              </a:lnSpc>
              <a:spcAft>
                <a:spcPts val="1631"/>
              </a:spcAft>
              <a:defRPr/>
            </a:pPr>
            <a:r>
              <a:rPr lang="en-IN" sz="2000"/>
              <a:t>Insurance Customer Lifetime Value (</a:t>
            </a:r>
            <a:r>
              <a:rPr lang="en-IN" sz="2000" err="1"/>
              <a:t>i</a:t>
            </a:r>
            <a:r>
              <a:rPr lang="en-IN" sz="2000"/>
              <a:t>-CLV)</a:t>
            </a:r>
            <a:endParaRPr lang="en-GB" sz="2175">
              <a:solidFill>
                <a:srgbClr val="FFFFFF"/>
              </a:solidFill>
            </a:endParaRPr>
          </a:p>
        </p:txBody>
      </p:sp>
      <p:sp>
        <p:nvSpPr>
          <p:cNvPr id="2" name="Espace réservé du numéro de diapositive 1">
            <a:extLst>
              <a:ext uri="{FF2B5EF4-FFF2-40B4-BE49-F238E27FC236}">
                <a16:creationId xmlns:a16="http://schemas.microsoft.com/office/drawing/2014/main" id="{455BA210-978E-F1CE-95F5-20495ED0F8F3}"/>
              </a:ext>
            </a:extLst>
          </p:cNvPr>
          <p:cNvSpPr>
            <a:spLocks noGrp="1"/>
          </p:cNvSpPr>
          <p:nvPr>
            <p:ph type="sldNum" sz="quarter" idx="19"/>
          </p:nvPr>
        </p:nvSpPr>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EYInterstate Light"/>
                <a:ea typeface="+mn-ea"/>
                <a:cs typeface="+mn-cs"/>
              </a:rPr>
              <a:t>Page </a:t>
            </a:r>
            <a:fld id="{17133BCC-9C27-B840-AD53-4B05D621FBDC}" type="slidenum">
              <a:rPr kumimoji="0" lang="en-US" sz="800" b="0" i="0" u="none" strike="noStrike" kern="1200" cap="none" spc="0" normalizeH="0" baseline="0" noProof="0">
                <a:ln>
                  <a:noFill/>
                </a:ln>
                <a:solidFill>
                  <a:prstClr val="white"/>
                </a:solidFill>
                <a:effectLst/>
                <a:uLnTx/>
                <a:uFillTx/>
                <a:latin typeface="EYInterstate Light"/>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prstClr val="white"/>
              </a:solidFill>
              <a:effectLst/>
              <a:uLnTx/>
              <a:uFillTx/>
              <a:latin typeface="EYInterstate Light"/>
              <a:ea typeface="+mn-ea"/>
              <a:cs typeface="+mn-cs"/>
            </a:endParaRPr>
          </a:p>
        </p:txBody>
      </p:sp>
      <p:sp>
        <p:nvSpPr>
          <p:cNvPr id="22" name="TextBox 21">
            <a:extLst>
              <a:ext uri="{FF2B5EF4-FFF2-40B4-BE49-F238E27FC236}">
                <a16:creationId xmlns:a16="http://schemas.microsoft.com/office/drawing/2014/main" id="{1872805A-A82A-B06F-C6B2-8AD66CE5A0FD}"/>
              </a:ext>
            </a:extLst>
          </p:cNvPr>
          <p:cNvSpPr txBox="1"/>
          <p:nvPr/>
        </p:nvSpPr>
        <p:spPr>
          <a:xfrm>
            <a:off x="8152761" y="-709040"/>
            <a:ext cx="0" cy="0"/>
          </a:xfrm>
          <a:prstGeom prst="rect">
            <a:avLst/>
          </a:prstGeom>
          <a:noFill/>
          <a:ln w="12700" cap="sq">
            <a:noFill/>
            <a:miter lim="800000"/>
          </a:ln>
        </p:spPr>
        <p:txBody>
          <a:bodyPr wrap="none" lIns="0" tIns="0" rIns="0" bIns="0" rtlCol="0">
            <a:noAutofit/>
          </a:bodyPr>
          <a:lstStyle/>
          <a:p>
            <a:pPr marL="0" marR="0" lvl="0" indent="0" algn="l" defTabSz="621241" rtl="0" eaLnBrk="1" fontAlgn="auto" latinLnBrk="0" hangingPunct="1">
              <a:lnSpc>
                <a:spcPct val="100000"/>
              </a:lnSpc>
              <a:spcBef>
                <a:spcPts val="0"/>
              </a:spcBef>
              <a:spcAft>
                <a:spcPts val="544"/>
              </a:spcAft>
              <a:buClr>
                <a:srgbClr val="FFE600"/>
              </a:buClr>
              <a:buSzPct val="80000"/>
              <a:buFontTx/>
              <a:buNone/>
              <a:tabLst/>
              <a:defRPr/>
            </a:pPr>
            <a:endParaRPr kumimoji="0" lang="en-FR" sz="1269" b="0" i="0" u="none" strike="noStrike" kern="0" cap="none" spc="0" normalizeH="0" baseline="0" noProof="0">
              <a:ln>
                <a:noFill/>
              </a:ln>
              <a:solidFill>
                <a:prstClr val="white"/>
              </a:solidFill>
              <a:effectLst/>
              <a:uLnTx/>
              <a:uFillTx/>
              <a:latin typeface="EYInterstate Light"/>
              <a:ea typeface="+mn-ea"/>
              <a:cs typeface="+mn-cs"/>
            </a:endParaRPr>
          </a:p>
        </p:txBody>
      </p:sp>
      <p:sp>
        <p:nvSpPr>
          <p:cNvPr id="33" name="Rectangle 32">
            <a:extLst>
              <a:ext uri="{FF2B5EF4-FFF2-40B4-BE49-F238E27FC236}">
                <a16:creationId xmlns:a16="http://schemas.microsoft.com/office/drawing/2014/main" id="{37E6965A-7952-4050-977D-3F6262633586}"/>
              </a:ext>
            </a:extLst>
          </p:cNvPr>
          <p:cNvSpPr>
            <a:spLocks/>
          </p:cNvSpPr>
          <p:nvPr/>
        </p:nvSpPr>
        <p:spPr>
          <a:xfrm>
            <a:off x="1973900" y="6036490"/>
            <a:ext cx="7658395" cy="660971"/>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6F6FA"/>
                </a:solidFill>
                <a:effectLst/>
                <a:uLnTx/>
                <a:uFillTx/>
                <a:latin typeface="EYInterstate Light"/>
                <a:ea typeface="+mn-ea"/>
                <a:cs typeface="+mn-cs"/>
              </a:rPr>
              <a:t>CLV enables Insurers to see their customers through the prism of a profitable long-term relationship and in parallel gauge the impact of certain actions</a:t>
            </a:r>
          </a:p>
        </p:txBody>
      </p:sp>
      <p:cxnSp>
        <p:nvCxnSpPr>
          <p:cNvPr id="34" name="Elbow Connector 74">
            <a:extLst>
              <a:ext uri="{FF2B5EF4-FFF2-40B4-BE49-F238E27FC236}">
                <a16:creationId xmlns:a16="http://schemas.microsoft.com/office/drawing/2014/main" id="{1C56AEA9-0F37-444C-86B2-ECDD0FA12DA5}"/>
              </a:ext>
            </a:extLst>
          </p:cNvPr>
          <p:cNvCxnSpPr>
            <a:cxnSpLocks/>
          </p:cNvCxnSpPr>
          <p:nvPr/>
        </p:nvCxnSpPr>
        <p:spPr>
          <a:xfrm flipV="1">
            <a:off x="8048836" y="2107246"/>
            <a:ext cx="3384000" cy="1692000"/>
          </a:xfrm>
          <a:prstGeom prst="bentConnector3">
            <a:avLst>
              <a:gd name="adj1" fmla="val -1406"/>
            </a:avLst>
          </a:prstGeom>
          <a:noFill/>
          <a:ln w="9525" cap="flat" cmpd="sng" algn="ctr">
            <a:solidFill>
              <a:srgbClr val="784B96"/>
            </a:solidFill>
            <a:prstDash val="solid"/>
            <a:tailEnd type="none"/>
          </a:ln>
          <a:effectLst/>
        </p:spPr>
      </p:cxnSp>
      <p:sp>
        <p:nvSpPr>
          <p:cNvPr id="35" name="Title 5">
            <a:extLst>
              <a:ext uri="{FF2B5EF4-FFF2-40B4-BE49-F238E27FC236}">
                <a16:creationId xmlns:a16="http://schemas.microsoft.com/office/drawing/2014/main" id="{8F39BA02-7850-4250-BA95-2F7B705ACF7C}"/>
              </a:ext>
            </a:extLst>
          </p:cNvPr>
          <p:cNvSpPr txBox="1">
            <a:spLocks/>
          </p:cNvSpPr>
          <p:nvPr/>
        </p:nvSpPr>
        <p:spPr>
          <a:xfrm>
            <a:off x="676660" y="1387458"/>
            <a:ext cx="3898620" cy="656770"/>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400" b="0" i="0" kern="1200">
                <a:solidFill>
                  <a:schemeClr val="bg1"/>
                </a:solidFill>
                <a:latin typeface="EYInterstate Light" panose="02000506000000020004" pitchFamily="2" charset="0"/>
                <a:ea typeface="+mj-ea"/>
                <a:cs typeface="Arial" pitchFamily="34" charset="0"/>
              </a:defRPr>
            </a:lvl1pPr>
          </a:lstStyle>
          <a:p>
            <a:pPr defTabSz="913943">
              <a:lnSpc>
                <a:spcPct val="100000"/>
              </a:lnSpc>
              <a:defRPr/>
            </a:pPr>
            <a:r>
              <a:rPr lang="en-US" sz="1400" b="1">
                <a:solidFill>
                  <a:srgbClr val="5CB0AF"/>
                </a:solidFill>
                <a:latin typeface="EYInterstate" panose="02000503020000020004" pitchFamily="2" charset="0"/>
              </a:rPr>
              <a:t>Define profitable vs non profitable customer profiles in conjunction with existing metrics (regulatory or internal)</a:t>
            </a:r>
          </a:p>
        </p:txBody>
      </p:sp>
      <p:sp>
        <p:nvSpPr>
          <p:cNvPr id="36" name="TextBox 35">
            <a:extLst>
              <a:ext uri="{FF2B5EF4-FFF2-40B4-BE49-F238E27FC236}">
                <a16:creationId xmlns:a16="http://schemas.microsoft.com/office/drawing/2014/main" id="{1F64C7F7-6980-4193-A3AC-327BEC071770}"/>
              </a:ext>
            </a:extLst>
          </p:cNvPr>
          <p:cNvSpPr txBox="1"/>
          <p:nvPr/>
        </p:nvSpPr>
        <p:spPr>
          <a:xfrm>
            <a:off x="730143" y="2159561"/>
            <a:ext cx="3001822" cy="1221854"/>
          </a:xfrm>
          <a:prstGeom prst="rect">
            <a:avLst/>
          </a:prstGeom>
          <a:noFill/>
        </p:spPr>
        <p:txBody>
          <a:bodyPr wrap="square" lIns="0" tIns="36557" rIns="0" bIns="0" rtlCol="0">
            <a:spAutoFit/>
          </a:bodyPr>
          <a:lstStyle/>
          <a:p>
            <a:pPr defTabSz="2194560">
              <a:defRPr sz="1800">
                <a:uFillTx/>
              </a:defRPr>
            </a:pPr>
            <a:r>
              <a:rPr lang="en-US" sz="1100" b="1">
                <a:solidFill>
                  <a:schemeClr val="bg1"/>
                </a:solidFill>
                <a:latin typeface="EYInterstate" panose="02000503020000020004" pitchFamily="2" charset="0"/>
                <a:sym typeface="EYInterstate Light"/>
              </a:rPr>
              <a:t>Gauge value of </a:t>
            </a:r>
            <a:r>
              <a:rPr lang="en-US" sz="1100">
                <a:solidFill>
                  <a:schemeClr val="bg1"/>
                </a:solidFill>
                <a:latin typeface="EYInterstate" panose="02000503020000020004" pitchFamily="2" charset="0"/>
                <a:sym typeface="EYInterstate Light"/>
              </a:rPr>
              <a:t>a given customer/ customer group </a:t>
            </a:r>
            <a:r>
              <a:rPr lang="en-US" sz="1100" b="1">
                <a:solidFill>
                  <a:schemeClr val="bg1"/>
                </a:solidFill>
                <a:latin typeface="EYInterstate" panose="02000503020000020004" pitchFamily="2" charset="0"/>
                <a:sym typeface="EYInterstate Light"/>
              </a:rPr>
              <a:t>over time,</a:t>
            </a:r>
            <a:r>
              <a:rPr lang="en-US" sz="1100">
                <a:solidFill>
                  <a:schemeClr val="bg1"/>
                </a:solidFill>
                <a:latin typeface="EYInterstate" panose="02000503020000020004" pitchFamily="2" charset="0"/>
                <a:sym typeface="EYInterstate Light"/>
              </a:rPr>
              <a:t> enabling </a:t>
            </a:r>
            <a:r>
              <a:rPr lang="en-US" sz="1100" b="1">
                <a:solidFill>
                  <a:schemeClr val="bg1"/>
                </a:solidFill>
                <a:latin typeface="EYInterstate" panose="02000503020000020004" pitchFamily="2" charset="0"/>
                <a:sym typeface="EYInterstate Light"/>
              </a:rPr>
              <a:t>segmentation of clientele</a:t>
            </a:r>
            <a:r>
              <a:rPr lang="en-US" sz="1100">
                <a:solidFill>
                  <a:schemeClr val="bg1"/>
                </a:solidFill>
                <a:latin typeface="EYInterstate" panose="02000503020000020004" pitchFamily="2" charset="0"/>
                <a:sym typeface="EYInterstate Light"/>
              </a:rPr>
              <a:t> and composition of </a:t>
            </a:r>
            <a:r>
              <a:rPr lang="en-US" sz="1100" b="1">
                <a:solidFill>
                  <a:schemeClr val="bg1"/>
                </a:solidFill>
                <a:latin typeface="EYInterstate" panose="02000503020000020004" pitchFamily="2" charset="0"/>
                <a:sym typeface="EYInterstate Light"/>
              </a:rPr>
              <a:t>distinct action plans for each group and/or individual. </a:t>
            </a:r>
            <a:r>
              <a:rPr lang="en-US" sz="1100">
                <a:solidFill>
                  <a:schemeClr val="bg1"/>
                </a:solidFill>
                <a:latin typeface="EYInterstate" panose="02000503020000020004" pitchFamily="2" charset="0"/>
                <a:sym typeface="EYInterstate Light"/>
              </a:rPr>
              <a:t>CLV will utilize and build on IFRS17 work to ensure consistency between financial and marketing metrics.</a:t>
            </a:r>
          </a:p>
        </p:txBody>
      </p:sp>
      <p:cxnSp>
        <p:nvCxnSpPr>
          <p:cNvPr id="37" name="Elbow Connector 84">
            <a:extLst>
              <a:ext uri="{FF2B5EF4-FFF2-40B4-BE49-F238E27FC236}">
                <a16:creationId xmlns:a16="http://schemas.microsoft.com/office/drawing/2014/main" id="{1878CB48-DAAD-4574-9260-0F7B0B804F82}"/>
              </a:ext>
            </a:extLst>
          </p:cNvPr>
          <p:cNvCxnSpPr>
            <a:cxnSpLocks/>
          </p:cNvCxnSpPr>
          <p:nvPr/>
        </p:nvCxnSpPr>
        <p:spPr>
          <a:xfrm rot="10800000" flipV="1">
            <a:off x="624705" y="2106961"/>
            <a:ext cx="3888000" cy="1404000"/>
          </a:xfrm>
          <a:prstGeom prst="bentConnector3">
            <a:avLst>
              <a:gd name="adj1" fmla="val 99869"/>
            </a:avLst>
          </a:prstGeom>
          <a:noFill/>
          <a:ln w="9525" cap="flat" cmpd="sng" algn="ctr">
            <a:solidFill>
              <a:srgbClr val="5CB0AF"/>
            </a:solidFill>
            <a:prstDash val="solid"/>
            <a:tailEnd type="none"/>
          </a:ln>
          <a:effectLst/>
        </p:spPr>
      </p:cxnSp>
      <p:cxnSp>
        <p:nvCxnSpPr>
          <p:cNvPr id="38" name="Elbow Connector 87">
            <a:extLst>
              <a:ext uri="{FF2B5EF4-FFF2-40B4-BE49-F238E27FC236}">
                <a16:creationId xmlns:a16="http://schemas.microsoft.com/office/drawing/2014/main" id="{8175D0E9-EDBD-4AF8-AE0B-265CDA4EB499}"/>
              </a:ext>
            </a:extLst>
          </p:cNvPr>
          <p:cNvCxnSpPr>
            <a:cxnSpLocks/>
          </p:cNvCxnSpPr>
          <p:nvPr/>
        </p:nvCxnSpPr>
        <p:spPr>
          <a:xfrm rot="10800000" flipV="1">
            <a:off x="660174" y="4536493"/>
            <a:ext cx="2933435" cy="1295329"/>
          </a:xfrm>
          <a:prstGeom prst="bentConnector3">
            <a:avLst>
              <a:gd name="adj1" fmla="val 100221"/>
            </a:avLst>
          </a:prstGeom>
          <a:noFill/>
          <a:ln w="9525" cap="flat" cmpd="sng" algn="ctr">
            <a:solidFill>
              <a:srgbClr val="546B9B"/>
            </a:solidFill>
            <a:prstDash val="solid"/>
            <a:tailEnd type="none"/>
          </a:ln>
          <a:effectLst/>
        </p:spPr>
      </p:cxnSp>
      <p:sp>
        <p:nvSpPr>
          <p:cNvPr id="39" name="Oval 38">
            <a:extLst>
              <a:ext uri="{FF2B5EF4-FFF2-40B4-BE49-F238E27FC236}">
                <a16:creationId xmlns:a16="http://schemas.microsoft.com/office/drawing/2014/main" id="{114B62F3-4466-4ECB-9C8F-1F193412DEC7}"/>
              </a:ext>
            </a:extLst>
          </p:cNvPr>
          <p:cNvSpPr/>
          <p:nvPr/>
        </p:nvSpPr>
        <p:spPr>
          <a:xfrm>
            <a:off x="4479936" y="1976081"/>
            <a:ext cx="260554" cy="260554"/>
          </a:xfrm>
          <a:prstGeom prst="ellipse">
            <a:avLst/>
          </a:prstGeom>
          <a:solidFill>
            <a:srgbClr val="5CB0AF"/>
          </a:solidFill>
          <a:ln w="9525" cap="flat" cmpd="sng" algn="ctr">
            <a:noFill/>
            <a:prstDash val="solid"/>
          </a:ln>
          <a:effectLst/>
        </p:spPr>
        <p:txBody>
          <a:bodyPr rtlCol="0" anchor="ctr" anchorCtr="0"/>
          <a:lstStyle/>
          <a:p>
            <a:pPr algn="ctr" defTabSz="913943">
              <a:defRPr/>
            </a:pPr>
            <a:endParaRPr lang="en-US" sz="1599" b="1" kern="0">
              <a:solidFill>
                <a:srgbClr val="2E2E38"/>
              </a:solidFill>
              <a:latin typeface="EYInterstate" panose="02000503020000020004" pitchFamily="2" charset="-128"/>
              <a:ea typeface="EYInterstate" panose="02000503020000020004" pitchFamily="2" charset="-128"/>
            </a:endParaRPr>
          </a:p>
        </p:txBody>
      </p:sp>
      <p:sp>
        <p:nvSpPr>
          <p:cNvPr id="40" name="Oval 39">
            <a:extLst>
              <a:ext uri="{FF2B5EF4-FFF2-40B4-BE49-F238E27FC236}">
                <a16:creationId xmlns:a16="http://schemas.microsoft.com/office/drawing/2014/main" id="{B1D23302-574E-4BAA-895E-C7A6FB4DCFB3}"/>
              </a:ext>
            </a:extLst>
          </p:cNvPr>
          <p:cNvSpPr/>
          <p:nvPr/>
        </p:nvSpPr>
        <p:spPr>
          <a:xfrm>
            <a:off x="7845085" y="3590257"/>
            <a:ext cx="260554" cy="260554"/>
          </a:xfrm>
          <a:prstGeom prst="ellipse">
            <a:avLst/>
          </a:prstGeom>
          <a:solidFill>
            <a:srgbClr val="784B96"/>
          </a:solidFill>
          <a:ln w="9525" cap="flat" cmpd="sng" algn="ctr">
            <a:noFill/>
            <a:prstDash val="solid"/>
          </a:ln>
          <a:effectLst/>
        </p:spPr>
        <p:txBody>
          <a:bodyPr rtlCol="0" anchor="ctr" anchorCtr="0"/>
          <a:lstStyle/>
          <a:p>
            <a:pPr algn="ctr" defTabSz="913943">
              <a:defRPr/>
            </a:pPr>
            <a:endParaRPr lang="en-US" sz="1599" b="1" kern="0">
              <a:solidFill>
                <a:prstClr val="white"/>
              </a:solidFill>
              <a:latin typeface="EYInterstate" panose="02000503020000020004" pitchFamily="2" charset="-128"/>
              <a:ea typeface="EYInterstate" panose="02000503020000020004" pitchFamily="2" charset="-128"/>
            </a:endParaRPr>
          </a:p>
        </p:txBody>
      </p:sp>
      <p:sp>
        <p:nvSpPr>
          <p:cNvPr id="41" name="Oval 40">
            <a:extLst>
              <a:ext uri="{FF2B5EF4-FFF2-40B4-BE49-F238E27FC236}">
                <a16:creationId xmlns:a16="http://schemas.microsoft.com/office/drawing/2014/main" id="{8020C83B-B304-45EE-8EE9-09258687C638}"/>
              </a:ext>
            </a:extLst>
          </p:cNvPr>
          <p:cNvSpPr/>
          <p:nvPr/>
        </p:nvSpPr>
        <p:spPr>
          <a:xfrm>
            <a:off x="7308601" y="5215716"/>
            <a:ext cx="260554" cy="260554"/>
          </a:xfrm>
          <a:prstGeom prst="ellipse">
            <a:avLst/>
          </a:prstGeom>
          <a:solidFill>
            <a:srgbClr val="FFDA65"/>
          </a:solidFill>
          <a:ln w="9525" cap="flat" cmpd="sng" algn="ctr">
            <a:solidFill>
              <a:srgbClr val="FFDA65"/>
            </a:solidFill>
            <a:prstDash val="solid"/>
          </a:ln>
          <a:effectLst/>
        </p:spPr>
        <p:txBody>
          <a:bodyPr rtlCol="0" anchor="ctr" anchorCtr="0"/>
          <a:lstStyle/>
          <a:p>
            <a:pPr algn="ctr" defTabSz="913943">
              <a:defRPr/>
            </a:pPr>
            <a:endParaRPr lang="en-US" sz="1599" b="1" kern="0">
              <a:solidFill>
                <a:srgbClr val="2E2E38"/>
              </a:solidFill>
              <a:latin typeface="EYInterstate" panose="02000503020000020004" pitchFamily="2" charset="-128"/>
              <a:ea typeface="EYInterstate" panose="02000503020000020004" pitchFamily="2" charset="-128"/>
            </a:endParaRPr>
          </a:p>
        </p:txBody>
      </p:sp>
      <p:sp>
        <p:nvSpPr>
          <p:cNvPr id="42" name="Oval 41">
            <a:extLst>
              <a:ext uri="{FF2B5EF4-FFF2-40B4-BE49-F238E27FC236}">
                <a16:creationId xmlns:a16="http://schemas.microsoft.com/office/drawing/2014/main" id="{DE07B270-7FC3-4129-84D1-9AF4A42EC99F}"/>
              </a:ext>
            </a:extLst>
          </p:cNvPr>
          <p:cNvSpPr/>
          <p:nvPr/>
        </p:nvSpPr>
        <p:spPr>
          <a:xfrm>
            <a:off x="3603956" y="4410033"/>
            <a:ext cx="260554" cy="260554"/>
          </a:xfrm>
          <a:prstGeom prst="ellipse">
            <a:avLst/>
          </a:prstGeom>
          <a:solidFill>
            <a:srgbClr val="546B9B"/>
          </a:solidFill>
          <a:ln w="9525" cap="flat" cmpd="sng" algn="ctr">
            <a:noFill/>
            <a:prstDash val="solid"/>
          </a:ln>
          <a:effectLst/>
        </p:spPr>
        <p:txBody>
          <a:bodyPr rtlCol="0" anchor="ctr" anchorCtr="0"/>
          <a:lstStyle/>
          <a:p>
            <a:pPr algn="ctr" defTabSz="913943">
              <a:defRPr/>
            </a:pPr>
            <a:endParaRPr lang="en-US" sz="1599" b="1" kern="0">
              <a:solidFill>
                <a:prstClr val="white"/>
              </a:solidFill>
              <a:latin typeface="EYInterstate" panose="02000503020000020004" pitchFamily="2" charset="-128"/>
              <a:ea typeface="EYInterstate" panose="02000503020000020004" pitchFamily="2" charset="-128"/>
            </a:endParaRPr>
          </a:p>
        </p:txBody>
      </p:sp>
      <p:grpSp>
        <p:nvGrpSpPr>
          <p:cNvPr id="43" name="Group 42">
            <a:extLst>
              <a:ext uri="{FF2B5EF4-FFF2-40B4-BE49-F238E27FC236}">
                <a16:creationId xmlns:a16="http://schemas.microsoft.com/office/drawing/2014/main" id="{1F58A8E8-0A87-42B1-AB64-1EEA1AB4D189}"/>
              </a:ext>
            </a:extLst>
          </p:cNvPr>
          <p:cNvGrpSpPr/>
          <p:nvPr/>
        </p:nvGrpSpPr>
        <p:grpSpPr>
          <a:xfrm>
            <a:off x="7223228" y="2279096"/>
            <a:ext cx="80626" cy="75051"/>
            <a:chOff x="7381857" y="1933580"/>
            <a:chExt cx="80668" cy="75051"/>
          </a:xfrm>
        </p:grpSpPr>
        <p:cxnSp>
          <p:nvCxnSpPr>
            <p:cNvPr id="44" name="Straight Connector 43">
              <a:extLst>
                <a:ext uri="{FF2B5EF4-FFF2-40B4-BE49-F238E27FC236}">
                  <a16:creationId xmlns:a16="http://schemas.microsoft.com/office/drawing/2014/main" id="{970D6DF0-D2EA-4BCD-9361-A625A415CFA5}"/>
                </a:ext>
              </a:extLst>
            </p:cNvPr>
            <p:cNvCxnSpPr>
              <a:cxnSpLocks/>
            </p:cNvCxnSpPr>
            <p:nvPr/>
          </p:nvCxnSpPr>
          <p:spPr>
            <a:xfrm>
              <a:off x="7381857" y="1999104"/>
              <a:ext cx="73152" cy="0"/>
            </a:xfrm>
            <a:prstGeom prst="line">
              <a:avLst/>
            </a:prstGeom>
            <a:noFill/>
            <a:ln w="9525" cap="flat" cmpd="sng" algn="ctr">
              <a:solidFill>
                <a:schemeClr val="bg1"/>
              </a:solidFill>
              <a:prstDash val="solid"/>
              <a:tailEnd type="none"/>
            </a:ln>
            <a:effectLst/>
          </p:spPr>
        </p:cxnSp>
        <p:cxnSp>
          <p:nvCxnSpPr>
            <p:cNvPr id="45" name="Straight Connector 44">
              <a:extLst>
                <a:ext uri="{FF2B5EF4-FFF2-40B4-BE49-F238E27FC236}">
                  <a16:creationId xmlns:a16="http://schemas.microsoft.com/office/drawing/2014/main" id="{12028D1A-9FAD-4D91-B230-A725E29742F5}"/>
                </a:ext>
              </a:extLst>
            </p:cNvPr>
            <p:cNvCxnSpPr>
              <a:cxnSpLocks/>
            </p:cNvCxnSpPr>
            <p:nvPr/>
          </p:nvCxnSpPr>
          <p:spPr>
            <a:xfrm>
              <a:off x="7462524" y="1933580"/>
              <a:ext cx="1" cy="75051"/>
            </a:xfrm>
            <a:prstGeom prst="line">
              <a:avLst/>
            </a:prstGeom>
            <a:noFill/>
            <a:ln w="9525" cap="flat" cmpd="sng" algn="ctr">
              <a:solidFill>
                <a:schemeClr val="bg1"/>
              </a:solidFill>
              <a:prstDash val="solid"/>
              <a:tailEnd type="none"/>
            </a:ln>
            <a:effectLst/>
          </p:spPr>
        </p:cxnSp>
      </p:grpSp>
      <p:grpSp>
        <p:nvGrpSpPr>
          <p:cNvPr id="46" name="Group 45">
            <a:extLst>
              <a:ext uri="{FF2B5EF4-FFF2-40B4-BE49-F238E27FC236}">
                <a16:creationId xmlns:a16="http://schemas.microsoft.com/office/drawing/2014/main" id="{C5CF788A-60C7-4D91-9EA4-5EBAD0AB81AC}"/>
              </a:ext>
            </a:extLst>
          </p:cNvPr>
          <p:cNvGrpSpPr/>
          <p:nvPr/>
        </p:nvGrpSpPr>
        <p:grpSpPr>
          <a:xfrm rot="6554193">
            <a:off x="6993727" y="5660083"/>
            <a:ext cx="81104" cy="75051"/>
            <a:chOff x="7387168" y="1920876"/>
            <a:chExt cx="73769" cy="75051"/>
          </a:xfrm>
        </p:grpSpPr>
        <p:cxnSp>
          <p:nvCxnSpPr>
            <p:cNvPr id="47" name="Straight Connector 46">
              <a:extLst>
                <a:ext uri="{FF2B5EF4-FFF2-40B4-BE49-F238E27FC236}">
                  <a16:creationId xmlns:a16="http://schemas.microsoft.com/office/drawing/2014/main" id="{06E6717D-4793-46D8-9F14-A4E89725D854}"/>
                </a:ext>
              </a:extLst>
            </p:cNvPr>
            <p:cNvCxnSpPr>
              <a:cxnSpLocks/>
            </p:cNvCxnSpPr>
            <p:nvPr/>
          </p:nvCxnSpPr>
          <p:spPr>
            <a:xfrm>
              <a:off x="7387168" y="1992222"/>
              <a:ext cx="73152" cy="0"/>
            </a:xfrm>
            <a:prstGeom prst="line">
              <a:avLst/>
            </a:prstGeom>
            <a:noFill/>
            <a:ln w="9525" cap="flat" cmpd="sng" algn="ctr">
              <a:solidFill>
                <a:schemeClr val="bg1"/>
              </a:solidFill>
              <a:prstDash val="solid"/>
              <a:tailEnd type="none"/>
            </a:ln>
            <a:effectLst/>
          </p:spPr>
        </p:cxnSp>
        <p:cxnSp>
          <p:nvCxnSpPr>
            <p:cNvPr id="48" name="Straight Connector 47">
              <a:extLst>
                <a:ext uri="{FF2B5EF4-FFF2-40B4-BE49-F238E27FC236}">
                  <a16:creationId xmlns:a16="http://schemas.microsoft.com/office/drawing/2014/main" id="{53EDB5D1-F281-4C23-A4A7-432846E2A02E}"/>
                </a:ext>
              </a:extLst>
            </p:cNvPr>
            <p:cNvCxnSpPr>
              <a:cxnSpLocks/>
            </p:cNvCxnSpPr>
            <p:nvPr/>
          </p:nvCxnSpPr>
          <p:spPr>
            <a:xfrm>
              <a:off x="7460936" y="1920876"/>
              <a:ext cx="1" cy="75051"/>
            </a:xfrm>
            <a:prstGeom prst="line">
              <a:avLst/>
            </a:prstGeom>
            <a:noFill/>
            <a:ln w="9525" cap="flat" cmpd="sng" algn="ctr">
              <a:solidFill>
                <a:schemeClr val="bg1"/>
              </a:solidFill>
              <a:prstDash val="solid"/>
              <a:tailEnd type="none"/>
            </a:ln>
            <a:effectLst/>
          </p:spPr>
        </p:cxnSp>
      </p:grpSp>
      <p:grpSp>
        <p:nvGrpSpPr>
          <p:cNvPr id="49" name="Group 48">
            <a:extLst>
              <a:ext uri="{FF2B5EF4-FFF2-40B4-BE49-F238E27FC236}">
                <a16:creationId xmlns:a16="http://schemas.microsoft.com/office/drawing/2014/main" id="{C5FEE83A-F8DD-4FC6-B818-8216CAC9D1F6}"/>
              </a:ext>
            </a:extLst>
          </p:cNvPr>
          <p:cNvGrpSpPr/>
          <p:nvPr/>
        </p:nvGrpSpPr>
        <p:grpSpPr>
          <a:xfrm rot="13767695">
            <a:off x="3673568" y="3479864"/>
            <a:ext cx="81104" cy="75051"/>
            <a:chOff x="7387168" y="1920876"/>
            <a:chExt cx="73769" cy="75051"/>
          </a:xfrm>
        </p:grpSpPr>
        <p:cxnSp>
          <p:nvCxnSpPr>
            <p:cNvPr id="50" name="Straight Connector 49">
              <a:extLst>
                <a:ext uri="{FF2B5EF4-FFF2-40B4-BE49-F238E27FC236}">
                  <a16:creationId xmlns:a16="http://schemas.microsoft.com/office/drawing/2014/main" id="{6059A722-F6B8-4D35-836A-D2A674BE3C02}"/>
                </a:ext>
              </a:extLst>
            </p:cNvPr>
            <p:cNvCxnSpPr>
              <a:cxnSpLocks/>
            </p:cNvCxnSpPr>
            <p:nvPr/>
          </p:nvCxnSpPr>
          <p:spPr>
            <a:xfrm>
              <a:off x="7387168" y="1992222"/>
              <a:ext cx="73152" cy="0"/>
            </a:xfrm>
            <a:prstGeom prst="line">
              <a:avLst/>
            </a:prstGeom>
            <a:noFill/>
            <a:ln w="9525" cap="flat" cmpd="sng" algn="ctr">
              <a:solidFill>
                <a:schemeClr val="bg1"/>
              </a:solidFill>
              <a:prstDash val="solid"/>
              <a:tailEnd type="none"/>
            </a:ln>
            <a:effectLst/>
          </p:spPr>
        </p:cxnSp>
        <p:cxnSp>
          <p:nvCxnSpPr>
            <p:cNvPr id="51" name="Straight Connector 50">
              <a:extLst>
                <a:ext uri="{FF2B5EF4-FFF2-40B4-BE49-F238E27FC236}">
                  <a16:creationId xmlns:a16="http://schemas.microsoft.com/office/drawing/2014/main" id="{F4242E7D-2FAF-49CB-A777-3081743B5728}"/>
                </a:ext>
              </a:extLst>
            </p:cNvPr>
            <p:cNvCxnSpPr>
              <a:cxnSpLocks/>
            </p:cNvCxnSpPr>
            <p:nvPr/>
          </p:nvCxnSpPr>
          <p:spPr>
            <a:xfrm>
              <a:off x="7460936" y="1920876"/>
              <a:ext cx="1" cy="75051"/>
            </a:xfrm>
            <a:prstGeom prst="line">
              <a:avLst/>
            </a:prstGeom>
            <a:noFill/>
            <a:ln w="9525" cap="flat" cmpd="sng" algn="ctr">
              <a:solidFill>
                <a:schemeClr val="bg1"/>
              </a:solidFill>
              <a:prstDash val="solid"/>
              <a:tailEnd type="none"/>
            </a:ln>
            <a:effectLst/>
          </p:spPr>
        </p:cxnSp>
      </p:grpSp>
      <p:grpSp>
        <p:nvGrpSpPr>
          <p:cNvPr id="52" name="Group 51">
            <a:extLst>
              <a:ext uri="{FF2B5EF4-FFF2-40B4-BE49-F238E27FC236}">
                <a16:creationId xmlns:a16="http://schemas.microsoft.com/office/drawing/2014/main" id="{55A6C654-0846-459D-8BAA-21091ED4EC8C}"/>
              </a:ext>
            </a:extLst>
          </p:cNvPr>
          <p:cNvGrpSpPr/>
          <p:nvPr/>
        </p:nvGrpSpPr>
        <p:grpSpPr>
          <a:xfrm rot="6554193">
            <a:off x="6332104" y="5249898"/>
            <a:ext cx="81104" cy="75051"/>
            <a:chOff x="7387168" y="1920876"/>
            <a:chExt cx="73769" cy="75051"/>
          </a:xfrm>
        </p:grpSpPr>
        <p:cxnSp>
          <p:nvCxnSpPr>
            <p:cNvPr id="53" name="Straight Connector 52">
              <a:extLst>
                <a:ext uri="{FF2B5EF4-FFF2-40B4-BE49-F238E27FC236}">
                  <a16:creationId xmlns:a16="http://schemas.microsoft.com/office/drawing/2014/main" id="{25D09393-3EA3-46A5-9248-F016F1B9A513}"/>
                </a:ext>
              </a:extLst>
            </p:cNvPr>
            <p:cNvCxnSpPr>
              <a:cxnSpLocks/>
            </p:cNvCxnSpPr>
            <p:nvPr/>
          </p:nvCxnSpPr>
          <p:spPr>
            <a:xfrm>
              <a:off x="7387168" y="1992222"/>
              <a:ext cx="73152" cy="0"/>
            </a:xfrm>
            <a:prstGeom prst="line">
              <a:avLst/>
            </a:prstGeom>
            <a:noFill/>
            <a:ln w="9525" cap="flat" cmpd="sng" algn="ctr">
              <a:solidFill>
                <a:srgbClr val="6C498B"/>
              </a:solidFill>
              <a:prstDash val="solid"/>
              <a:tailEnd type="none"/>
            </a:ln>
            <a:effectLst/>
          </p:spPr>
        </p:cxnSp>
        <p:cxnSp>
          <p:nvCxnSpPr>
            <p:cNvPr id="54" name="Straight Connector 53">
              <a:extLst>
                <a:ext uri="{FF2B5EF4-FFF2-40B4-BE49-F238E27FC236}">
                  <a16:creationId xmlns:a16="http://schemas.microsoft.com/office/drawing/2014/main" id="{577C25CF-CA5F-49DF-9BB5-FC6E5DB6076A}"/>
                </a:ext>
              </a:extLst>
            </p:cNvPr>
            <p:cNvCxnSpPr>
              <a:cxnSpLocks/>
            </p:cNvCxnSpPr>
            <p:nvPr/>
          </p:nvCxnSpPr>
          <p:spPr>
            <a:xfrm>
              <a:off x="7460936" y="1920876"/>
              <a:ext cx="1" cy="75051"/>
            </a:xfrm>
            <a:prstGeom prst="line">
              <a:avLst/>
            </a:prstGeom>
            <a:noFill/>
            <a:ln w="9525" cap="flat" cmpd="sng" algn="ctr">
              <a:solidFill>
                <a:srgbClr val="6C498B"/>
              </a:solidFill>
              <a:prstDash val="solid"/>
              <a:tailEnd type="none"/>
            </a:ln>
            <a:effectLst/>
          </p:spPr>
        </p:cxnSp>
      </p:grpSp>
      <p:sp>
        <p:nvSpPr>
          <p:cNvPr id="55" name="Oval 54">
            <a:extLst>
              <a:ext uri="{FF2B5EF4-FFF2-40B4-BE49-F238E27FC236}">
                <a16:creationId xmlns:a16="http://schemas.microsoft.com/office/drawing/2014/main" id="{53F03222-8746-4E58-A3BE-E80DD87EDFA0}"/>
              </a:ext>
            </a:extLst>
          </p:cNvPr>
          <p:cNvSpPr/>
          <p:nvPr/>
        </p:nvSpPr>
        <p:spPr>
          <a:xfrm>
            <a:off x="3805686" y="3238568"/>
            <a:ext cx="1299600" cy="1004412"/>
          </a:xfrm>
          <a:prstGeom prst="ellipse">
            <a:avLst/>
          </a:prstGeom>
          <a:solidFill>
            <a:srgbClr val="546B9B"/>
          </a:solidFill>
          <a:ln w="25400" cap="flat" cmpd="sng" algn="ctr">
            <a:solidFill>
              <a:srgbClr val="546B9B"/>
            </a:solidFill>
            <a:prstDash val="solid"/>
          </a:ln>
          <a:effectLst/>
        </p:spPr>
        <p:txBody>
          <a:bodyPr rtlCol="0" anchor="ctr"/>
          <a:lstStyle/>
          <a:p>
            <a:pPr algn="ctr">
              <a:defRPr/>
            </a:pPr>
            <a:r>
              <a:rPr lang="en-US" sz="1100" b="1" kern="0">
                <a:solidFill>
                  <a:prstClr val="white"/>
                </a:solidFill>
                <a:latin typeface="EYInterstate" panose="02000503020000020004" pitchFamily="2" charset="0"/>
              </a:rPr>
              <a:t>Customer retention</a:t>
            </a:r>
          </a:p>
          <a:p>
            <a:pPr algn="ctr">
              <a:defRPr/>
            </a:pPr>
            <a:endParaRPr lang="en-US" sz="1200" b="1" kern="0">
              <a:solidFill>
                <a:prstClr val="black"/>
              </a:solidFill>
              <a:latin typeface="Calibri"/>
            </a:endParaRPr>
          </a:p>
        </p:txBody>
      </p:sp>
      <p:sp>
        <p:nvSpPr>
          <p:cNvPr id="56" name="Oval 55">
            <a:extLst>
              <a:ext uri="{FF2B5EF4-FFF2-40B4-BE49-F238E27FC236}">
                <a16:creationId xmlns:a16="http://schemas.microsoft.com/office/drawing/2014/main" id="{76EE4B41-B0CB-4938-BDE4-67E92FF7E288}"/>
              </a:ext>
            </a:extLst>
          </p:cNvPr>
          <p:cNvSpPr/>
          <p:nvPr/>
        </p:nvSpPr>
        <p:spPr>
          <a:xfrm>
            <a:off x="5065098" y="4966680"/>
            <a:ext cx="1476000" cy="972000"/>
          </a:xfrm>
          <a:prstGeom prst="ellipse">
            <a:avLst/>
          </a:prstGeom>
          <a:solidFill>
            <a:srgbClr val="FFDA65"/>
          </a:solidFill>
          <a:ln w="25400" cap="flat" cmpd="sng" algn="ctr">
            <a:noFill/>
            <a:prstDash val="solid"/>
          </a:ln>
          <a:effectLst/>
        </p:spPr>
        <p:txBody>
          <a:bodyPr rtlCol="0" anchor="ctr"/>
          <a:lstStyle/>
          <a:p>
            <a:pPr algn="ctr">
              <a:defRPr/>
            </a:pPr>
            <a:r>
              <a:rPr lang="en-US" sz="1100" b="1" kern="0">
                <a:solidFill>
                  <a:srgbClr val="000000"/>
                </a:solidFill>
                <a:latin typeface="EYInterstate" panose="02000503020000020004" pitchFamily="2" charset="0"/>
              </a:rPr>
              <a:t>Cost optimization</a:t>
            </a:r>
          </a:p>
          <a:p>
            <a:pPr algn="ctr">
              <a:defRPr/>
            </a:pPr>
            <a:endParaRPr lang="en-US" sz="1200" b="1" kern="0">
              <a:solidFill>
                <a:prstClr val="black"/>
              </a:solidFill>
              <a:latin typeface="EYInterstate" panose="02000503020000020004" pitchFamily="2" charset="0"/>
            </a:endParaRPr>
          </a:p>
        </p:txBody>
      </p:sp>
      <p:pic>
        <p:nvPicPr>
          <p:cNvPr id="57" name="Graphic 56" descr="Business Growth with solid fill">
            <a:extLst>
              <a:ext uri="{FF2B5EF4-FFF2-40B4-BE49-F238E27FC236}">
                <a16:creationId xmlns:a16="http://schemas.microsoft.com/office/drawing/2014/main" id="{CED3BD76-3E50-4709-B570-D53F242DD91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38400" y="3852757"/>
            <a:ext cx="372902" cy="372902"/>
          </a:xfrm>
          <a:prstGeom prst="rect">
            <a:avLst/>
          </a:prstGeom>
        </p:spPr>
      </p:pic>
      <p:sp>
        <p:nvSpPr>
          <p:cNvPr id="58" name="Oval 57">
            <a:extLst>
              <a:ext uri="{FF2B5EF4-FFF2-40B4-BE49-F238E27FC236}">
                <a16:creationId xmlns:a16="http://schemas.microsoft.com/office/drawing/2014/main" id="{E56BEBFC-EA6D-4BE7-A4F8-90C02B1719B1}"/>
              </a:ext>
            </a:extLst>
          </p:cNvPr>
          <p:cNvSpPr/>
          <p:nvPr/>
        </p:nvSpPr>
        <p:spPr>
          <a:xfrm>
            <a:off x="6472200" y="3228540"/>
            <a:ext cx="1299163" cy="1004412"/>
          </a:xfrm>
          <a:prstGeom prst="ellipse">
            <a:avLst/>
          </a:prstGeom>
          <a:solidFill>
            <a:srgbClr val="784B96"/>
          </a:solidFill>
          <a:ln w="25400" cap="flat" cmpd="sng" algn="ctr">
            <a:solidFill>
              <a:srgbClr val="784B96"/>
            </a:solidFill>
            <a:prstDash val="solid"/>
          </a:ln>
          <a:effectLst/>
        </p:spPr>
        <p:txBody>
          <a:bodyPr rtlCol="0" anchor="ctr"/>
          <a:lstStyle/>
          <a:p>
            <a:pPr algn="ctr">
              <a:defRPr/>
            </a:pPr>
            <a:r>
              <a:rPr lang="en-US" sz="1100" b="1" kern="0">
                <a:solidFill>
                  <a:prstClr val="white"/>
                </a:solidFill>
                <a:latin typeface="EYInterstate" panose="02000503020000020004" pitchFamily="2" charset="0"/>
              </a:rPr>
              <a:t>Upselling/ Cross selling</a:t>
            </a:r>
          </a:p>
          <a:p>
            <a:pPr algn="ctr">
              <a:defRPr/>
            </a:pPr>
            <a:endParaRPr lang="en-US" sz="1100" b="1" kern="0">
              <a:solidFill>
                <a:prstClr val="black"/>
              </a:solidFill>
              <a:latin typeface="EYInterstate" panose="02000503020000020004" pitchFamily="2" charset="0"/>
            </a:endParaRPr>
          </a:p>
          <a:p>
            <a:pPr algn="ctr">
              <a:defRPr/>
            </a:pPr>
            <a:endParaRPr lang="en-US" sz="1200" b="1" kern="0">
              <a:solidFill>
                <a:prstClr val="black"/>
              </a:solidFill>
              <a:latin typeface="Calibri"/>
            </a:endParaRPr>
          </a:p>
        </p:txBody>
      </p:sp>
      <p:sp>
        <p:nvSpPr>
          <p:cNvPr id="59" name="Rectangle: Top Corners Rounded 58">
            <a:extLst>
              <a:ext uri="{FF2B5EF4-FFF2-40B4-BE49-F238E27FC236}">
                <a16:creationId xmlns:a16="http://schemas.microsoft.com/office/drawing/2014/main" id="{978D8D57-2167-4BD9-A72A-4680D4E2D2C0}"/>
              </a:ext>
            </a:extLst>
          </p:cNvPr>
          <p:cNvSpPr/>
          <p:nvPr/>
        </p:nvSpPr>
        <p:spPr>
          <a:xfrm>
            <a:off x="5313244" y="3453210"/>
            <a:ext cx="985940" cy="810355"/>
          </a:xfrm>
          <a:prstGeom prst="round2SameRect">
            <a:avLst>
              <a:gd name="adj1" fmla="val 9690"/>
              <a:gd name="adj2" fmla="val 0"/>
            </a:avLst>
          </a:prstGeom>
          <a:noFill/>
          <a:ln w="9525" cap="flat" cmpd="sng" algn="ctr">
            <a:noFill/>
            <a:prstDash val="solid"/>
          </a:ln>
          <a:effectLst/>
        </p:spPr>
        <p:txBody>
          <a:bodyPr rtlCol="0" anchor="t" anchorCtr="0"/>
          <a:lstStyle/>
          <a:p>
            <a:pPr algn="ctr">
              <a:defRPr/>
            </a:pPr>
            <a:r>
              <a:rPr lang="en-US" sz="1200" b="1" i="1" kern="0">
                <a:solidFill>
                  <a:schemeClr val="bg1"/>
                </a:solidFill>
                <a:latin typeface="EYInterstate" panose="02000503020000020004" pitchFamily="2" charset="0"/>
              </a:rPr>
              <a:t>Customer</a:t>
            </a:r>
          </a:p>
          <a:p>
            <a:pPr algn="ctr">
              <a:defRPr/>
            </a:pPr>
            <a:r>
              <a:rPr lang="en-US" sz="1200" b="1" i="1" kern="0">
                <a:solidFill>
                  <a:schemeClr val="bg1"/>
                </a:solidFill>
                <a:latin typeface="EYInterstate" panose="02000503020000020004" pitchFamily="2" charset="0"/>
              </a:rPr>
              <a:t> Lifetime</a:t>
            </a:r>
          </a:p>
          <a:p>
            <a:pPr algn="ctr">
              <a:defRPr/>
            </a:pPr>
            <a:r>
              <a:rPr lang="en-US" sz="1200" b="1" i="1" kern="0">
                <a:solidFill>
                  <a:schemeClr val="bg1"/>
                </a:solidFill>
                <a:latin typeface="EYInterstate" panose="02000503020000020004" pitchFamily="2" charset="0"/>
              </a:rPr>
              <a:t> Value</a:t>
            </a:r>
          </a:p>
          <a:p>
            <a:pPr algn="ctr">
              <a:defRPr/>
            </a:pPr>
            <a:r>
              <a:rPr lang="en-US" sz="1200" b="1" i="1" kern="0">
                <a:solidFill>
                  <a:schemeClr val="bg1"/>
                </a:solidFill>
                <a:latin typeface="EYInterstate" panose="02000503020000020004" pitchFamily="2" charset="0"/>
              </a:rPr>
              <a:t> (i-CLV)</a:t>
            </a:r>
          </a:p>
        </p:txBody>
      </p:sp>
      <p:pic>
        <p:nvPicPr>
          <p:cNvPr id="60" name="Graphic 59" descr="Sort with solid fill">
            <a:extLst>
              <a:ext uri="{FF2B5EF4-FFF2-40B4-BE49-F238E27FC236}">
                <a16:creationId xmlns:a16="http://schemas.microsoft.com/office/drawing/2014/main" id="{F5110D98-8A19-4841-BF77-B474607B18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94131" y="2953246"/>
            <a:ext cx="457199" cy="457199"/>
          </a:xfrm>
          <a:prstGeom prst="rect">
            <a:avLst/>
          </a:prstGeom>
        </p:spPr>
      </p:pic>
      <p:pic>
        <p:nvPicPr>
          <p:cNvPr id="61" name="Graphic 60" descr="Sort with solid fill">
            <a:extLst>
              <a:ext uri="{FF2B5EF4-FFF2-40B4-BE49-F238E27FC236}">
                <a16:creationId xmlns:a16="http://schemas.microsoft.com/office/drawing/2014/main" id="{41554D14-939A-47DE-BA42-60A24923F1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94131" y="4386523"/>
            <a:ext cx="457199" cy="457199"/>
          </a:xfrm>
          <a:prstGeom prst="rect">
            <a:avLst/>
          </a:prstGeom>
        </p:spPr>
      </p:pic>
      <p:pic>
        <p:nvPicPr>
          <p:cNvPr id="62" name="Graphic 61" descr="Sort with solid fill">
            <a:extLst>
              <a:ext uri="{FF2B5EF4-FFF2-40B4-BE49-F238E27FC236}">
                <a16:creationId xmlns:a16="http://schemas.microsoft.com/office/drawing/2014/main" id="{AC076395-0E27-4BAE-A080-A40B5A89CD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5035540" y="3734371"/>
            <a:ext cx="457199" cy="323999"/>
          </a:xfrm>
          <a:prstGeom prst="rect">
            <a:avLst/>
          </a:prstGeom>
        </p:spPr>
      </p:pic>
      <p:pic>
        <p:nvPicPr>
          <p:cNvPr id="63" name="Graphic 62" descr="Sort with solid fill">
            <a:extLst>
              <a:ext uri="{FF2B5EF4-FFF2-40B4-BE49-F238E27FC236}">
                <a16:creationId xmlns:a16="http://schemas.microsoft.com/office/drawing/2014/main" id="{C6F42A42-98F1-4BD5-9CFE-6D7ACB8CD5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6071682" y="3734371"/>
            <a:ext cx="457199" cy="323999"/>
          </a:xfrm>
          <a:prstGeom prst="rect">
            <a:avLst/>
          </a:prstGeom>
        </p:spPr>
      </p:pic>
      <p:sp>
        <p:nvSpPr>
          <p:cNvPr id="64" name="Oval 63">
            <a:extLst>
              <a:ext uri="{FF2B5EF4-FFF2-40B4-BE49-F238E27FC236}">
                <a16:creationId xmlns:a16="http://schemas.microsoft.com/office/drawing/2014/main" id="{831303AA-5312-4CE3-990E-74D169DA5191}"/>
              </a:ext>
            </a:extLst>
          </p:cNvPr>
          <p:cNvSpPr/>
          <p:nvPr/>
        </p:nvSpPr>
        <p:spPr>
          <a:xfrm>
            <a:off x="5065098" y="1880603"/>
            <a:ext cx="1476000" cy="972000"/>
          </a:xfrm>
          <a:prstGeom prst="ellipse">
            <a:avLst/>
          </a:prstGeom>
          <a:solidFill>
            <a:srgbClr val="5CB0AF"/>
          </a:solidFill>
          <a:ln w="25400" cap="flat" cmpd="sng" algn="ctr">
            <a:noFill/>
            <a:prstDash val="solid"/>
          </a:ln>
          <a:effectLst/>
        </p:spPr>
        <p:txBody>
          <a:bodyPr rtlCol="0" anchor="ctr"/>
          <a:lstStyle/>
          <a:p>
            <a:pPr algn="ctr">
              <a:defRPr/>
            </a:pPr>
            <a:r>
              <a:rPr lang="en-US" sz="1100" b="1" kern="0">
                <a:solidFill>
                  <a:prstClr val="black"/>
                </a:solidFill>
                <a:latin typeface="EYInterstate" panose="02000503020000020004" pitchFamily="2" charset="0"/>
              </a:rPr>
              <a:t>Customer Profitability</a:t>
            </a:r>
          </a:p>
          <a:p>
            <a:pPr algn="ctr">
              <a:defRPr/>
            </a:pPr>
            <a:endParaRPr lang="en-US" sz="1200" b="1" kern="0">
              <a:solidFill>
                <a:prstClr val="black"/>
              </a:solidFill>
              <a:latin typeface="EYInterstate" panose="02000503020000020004" pitchFamily="2" charset="0"/>
            </a:endParaRPr>
          </a:p>
        </p:txBody>
      </p:sp>
      <p:pic>
        <p:nvPicPr>
          <p:cNvPr id="65" name="Graphic 64" descr="Coins with solid fill">
            <a:extLst>
              <a:ext uri="{FF2B5EF4-FFF2-40B4-BE49-F238E27FC236}">
                <a16:creationId xmlns:a16="http://schemas.microsoft.com/office/drawing/2014/main" id="{53B2E172-AE44-4AB4-948C-8EC4CC3FC5F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48391" y="2475643"/>
            <a:ext cx="341959" cy="341959"/>
          </a:xfrm>
          <a:prstGeom prst="rect">
            <a:avLst/>
          </a:prstGeom>
        </p:spPr>
      </p:pic>
      <p:sp>
        <p:nvSpPr>
          <p:cNvPr id="66" name="Title 5">
            <a:extLst>
              <a:ext uri="{FF2B5EF4-FFF2-40B4-BE49-F238E27FC236}">
                <a16:creationId xmlns:a16="http://schemas.microsoft.com/office/drawing/2014/main" id="{FDF7882D-4F28-4805-B767-3B635D8AE657}"/>
              </a:ext>
            </a:extLst>
          </p:cNvPr>
          <p:cNvSpPr txBox="1">
            <a:spLocks/>
          </p:cNvSpPr>
          <p:nvPr/>
        </p:nvSpPr>
        <p:spPr>
          <a:xfrm>
            <a:off x="711828" y="4105788"/>
            <a:ext cx="2791519" cy="371687"/>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400" b="0" i="0" kern="1200">
                <a:solidFill>
                  <a:schemeClr val="bg1"/>
                </a:solidFill>
                <a:latin typeface="EYInterstate Light" panose="02000506000000020004" pitchFamily="2" charset="0"/>
                <a:ea typeface="+mj-ea"/>
                <a:cs typeface="Arial" pitchFamily="34" charset="0"/>
              </a:defRPr>
            </a:lvl1pPr>
          </a:lstStyle>
          <a:p>
            <a:pPr defTabSz="913943">
              <a:lnSpc>
                <a:spcPct val="100000"/>
              </a:lnSpc>
              <a:defRPr/>
            </a:pPr>
            <a:r>
              <a:rPr lang="en-US" sz="1400" b="1">
                <a:solidFill>
                  <a:srgbClr val="546B9B"/>
                </a:solidFill>
                <a:latin typeface="EYInterstate" panose="02000503020000020004" pitchFamily="2" charset="0"/>
              </a:rPr>
              <a:t>Identify customers with the best</a:t>
            </a:r>
          </a:p>
          <a:p>
            <a:pPr defTabSz="913943">
              <a:lnSpc>
                <a:spcPct val="100000"/>
              </a:lnSpc>
              <a:defRPr/>
            </a:pPr>
            <a:r>
              <a:rPr lang="en-US" sz="1400" b="1">
                <a:solidFill>
                  <a:srgbClr val="546B9B"/>
                </a:solidFill>
                <a:latin typeface="EYInterstate" panose="02000503020000020004" pitchFamily="2" charset="0"/>
              </a:rPr>
              <a:t>retention rate </a:t>
            </a:r>
          </a:p>
        </p:txBody>
      </p:sp>
      <p:sp>
        <p:nvSpPr>
          <p:cNvPr id="67" name="TextBox 66">
            <a:extLst>
              <a:ext uri="{FF2B5EF4-FFF2-40B4-BE49-F238E27FC236}">
                <a16:creationId xmlns:a16="http://schemas.microsoft.com/office/drawing/2014/main" id="{4F5AD01B-72C2-425D-828D-B9B4A30E990D}"/>
              </a:ext>
            </a:extLst>
          </p:cNvPr>
          <p:cNvSpPr txBox="1"/>
          <p:nvPr/>
        </p:nvSpPr>
        <p:spPr>
          <a:xfrm>
            <a:off x="765312" y="4610112"/>
            <a:ext cx="2738036" cy="1103360"/>
          </a:xfrm>
          <a:prstGeom prst="rect">
            <a:avLst/>
          </a:prstGeom>
          <a:noFill/>
        </p:spPr>
        <p:txBody>
          <a:bodyPr wrap="square" lIns="0" tIns="36557" rIns="0" bIns="0" rtlCol="0">
            <a:spAutoFit/>
          </a:bodyPr>
          <a:lstStyle/>
          <a:p>
            <a:pPr defTabSz="2194560">
              <a:lnSpc>
                <a:spcPct val="90000"/>
              </a:lnSpc>
              <a:spcAft>
                <a:spcPts val="400"/>
              </a:spcAft>
              <a:defRPr sz="1800">
                <a:uFillTx/>
              </a:defRPr>
            </a:pPr>
            <a:r>
              <a:rPr lang="en-US" sz="1100">
                <a:solidFill>
                  <a:schemeClr val="bg1"/>
                </a:solidFill>
                <a:latin typeface="EYInterstate" panose="02000503020000020004" pitchFamily="2" charset="0"/>
                <a:sym typeface="EYInterstate Light"/>
              </a:rPr>
              <a:t>CLV can be used to </a:t>
            </a:r>
            <a:r>
              <a:rPr lang="en-US" sz="1100" b="1">
                <a:solidFill>
                  <a:schemeClr val="bg1"/>
                </a:solidFill>
                <a:latin typeface="EYInterstate" panose="02000503020000020004" pitchFamily="2" charset="0"/>
                <a:sym typeface="EYInterstate Light"/>
              </a:rPr>
              <a:t>pinpoint</a:t>
            </a:r>
            <a:r>
              <a:rPr lang="en-US" sz="1100">
                <a:solidFill>
                  <a:schemeClr val="bg1"/>
                </a:solidFill>
                <a:latin typeface="EYInterstate" panose="02000503020000020004" pitchFamily="2" charset="0"/>
                <a:sym typeface="EYInterstate Light"/>
              </a:rPr>
              <a:t> and </a:t>
            </a:r>
            <a:r>
              <a:rPr lang="en-US" sz="1100" b="1">
                <a:solidFill>
                  <a:schemeClr val="bg1"/>
                </a:solidFill>
                <a:latin typeface="EYInterstate" panose="02000503020000020004" pitchFamily="2" charset="0"/>
                <a:sym typeface="EYInterstate Light"/>
              </a:rPr>
              <a:t>strengthen the relationship</a:t>
            </a:r>
            <a:r>
              <a:rPr lang="en-US" sz="1100">
                <a:solidFill>
                  <a:schemeClr val="bg1"/>
                </a:solidFill>
                <a:latin typeface="EYInterstate" panose="02000503020000020004" pitchFamily="2" charset="0"/>
                <a:sym typeface="EYInterstate Light"/>
              </a:rPr>
              <a:t> with their </a:t>
            </a:r>
            <a:r>
              <a:rPr lang="en-US" sz="1100" b="1">
                <a:solidFill>
                  <a:schemeClr val="bg1"/>
                </a:solidFill>
                <a:latin typeface="EYInterstate" panose="02000503020000020004" pitchFamily="2" charset="0"/>
                <a:sym typeface="EYInterstate Light"/>
              </a:rPr>
              <a:t>most profitable customers</a:t>
            </a:r>
            <a:r>
              <a:rPr lang="en-US" sz="1100">
                <a:solidFill>
                  <a:schemeClr val="bg1"/>
                </a:solidFill>
                <a:latin typeface="EYInterstate" panose="02000503020000020004" pitchFamily="2" charset="0"/>
                <a:sym typeface="EYInterstate Light"/>
              </a:rPr>
              <a:t> and identify those who are </a:t>
            </a:r>
            <a:r>
              <a:rPr lang="en-US" sz="1100" b="1">
                <a:solidFill>
                  <a:schemeClr val="bg1"/>
                </a:solidFill>
                <a:latin typeface="EYInterstate" panose="02000503020000020004" pitchFamily="2" charset="0"/>
                <a:sym typeface="EYInterstate Light"/>
              </a:rPr>
              <a:t>likely</a:t>
            </a:r>
            <a:r>
              <a:rPr lang="en-US" sz="1100">
                <a:solidFill>
                  <a:schemeClr val="bg1"/>
                </a:solidFill>
                <a:latin typeface="EYInterstate" panose="02000503020000020004" pitchFamily="2" charset="0"/>
                <a:sym typeface="EYInterstate Light"/>
              </a:rPr>
              <a:t> to </a:t>
            </a:r>
            <a:r>
              <a:rPr lang="en-US" sz="1100" b="1">
                <a:solidFill>
                  <a:schemeClr val="bg1"/>
                </a:solidFill>
                <a:latin typeface="EYInterstate" panose="02000503020000020004" pitchFamily="2" charset="0"/>
                <a:sym typeface="EYInterstate Light"/>
              </a:rPr>
              <a:t>disengage. </a:t>
            </a:r>
            <a:r>
              <a:rPr lang="en-US" sz="1100">
                <a:solidFill>
                  <a:schemeClr val="bg1"/>
                </a:solidFill>
                <a:latin typeface="EYInterstate" panose="02000503020000020004" pitchFamily="2" charset="0"/>
                <a:sym typeface="EYInterstate Light"/>
              </a:rPr>
              <a:t>A list of actions can be created based on the CLV value of the customer to increase retention rate </a:t>
            </a:r>
          </a:p>
        </p:txBody>
      </p:sp>
      <p:sp>
        <p:nvSpPr>
          <p:cNvPr id="68" name="Title 5">
            <a:extLst>
              <a:ext uri="{FF2B5EF4-FFF2-40B4-BE49-F238E27FC236}">
                <a16:creationId xmlns:a16="http://schemas.microsoft.com/office/drawing/2014/main" id="{BC2BF861-F85B-4957-8D85-B0BD5C8F89E2}"/>
              </a:ext>
            </a:extLst>
          </p:cNvPr>
          <p:cNvSpPr txBox="1">
            <a:spLocks/>
          </p:cNvSpPr>
          <p:nvPr/>
        </p:nvSpPr>
        <p:spPr>
          <a:xfrm>
            <a:off x="8066839" y="1775836"/>
            <a:ext cx="3437034" cy="260555"/>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400" b="0" i="0" kern="1200">
                <a:solidFill>
                  <a:schemeClr val="bg1"/>
                </a:solidFill>
                <a:latin typeface="EYInterstate Light" panose="02000506000000020004" pitchFamily="2" charset="0"/>
                <a:ea typeface="+mj-ea"/>
                <a:cs typeface="Arial" pitchFamily="34" charset="0"/>
              </a:defRPr>
            </a:lvl1pPr>
          </a:lstStyle>
          <a:p>
            <a:pPr defTabSz="913943">
              <a:lnSpc>
                <a:spcPct val="100000"/>
              </a:lnSpc>
              <a:defRPr/>
            </a:pPr>
            <a:r>
              <a:rPr lang="en-US" sz="1400" b="1">
                <a:solidFill>
                  <a:srgbClr val="784B96"/>
                </a:solidFill>
                <a:latin typeface="EYInterstate" panose="02000503020000020004" pitchFamily="2" charset="0"/>
              </a:rPr>
              <a:t>Earmark specific customers or segments to target  based on estimated propensity to up-sell/ cross-sell</a:t>
            </a:r>
          </a:p>
        </p:txBody>
      </p:sp>
      <p:sp>
        <p:nvSpPr>
          <p:cNvPr id="69" name="TextBox 68">
            <a:extLst>
              <a:ext uri="{FF2B5EF4-FFF2-40B4-BE49-F238E27FC236}">
                <a16:creationId xmlns:a16="http://schemas.microsoft.com/office/drawing/2014/main" id="{065F1E81-2735-4714-89EE-B096041D7B7C}"/>
              </a:ext>
            </a:extLst>
          </p:cNvPr>
          <p:cNvSpPr txBox="1"/>
          <p:nvPr/>
        </p:nvSpPr>
        <p:spPr>
          <a:xfrm>
            <a:off x="8122414" y="2159561"/>
            <a:ext cx="3395710" cy="1929740"/>
          </a:xfrm>
          <a:prstGeom prst="rect">
            <a:avLst/>
          </a:prstGeom>
          <a:noFill/>
        </p:spPr>
        <p:txBody>
          <a:bodyPr wrap="square" lIns="0" tIns="36557" rIns="0" bIns="0" rtlCol="0">
            <a:spAutoFit/>
          </a:bodyPr>
          <a:lstStyle/>
          <a:p>
            <a:pPr defTabSz="2194560">
              <a:defRPr sz="1800">
                <a:uFillTx/>
              </a:defRPr>
            </a:pPr>
            <a:r>
              <a:rPr lang="en-US" sz="1100" b="1">
                <a:solidFill>
                  <a:schemeClr val="bg1"/>
                </a:solidFill>
                <a:latin typeface="EYInterstate" panose="02000503020000020004" pitchFamily="2" charset="0"/>
                <a:sym typeface="EYInterstate Light"/>
              </a:rPr>
              <a:t>CLV </a:t>
            </a:r>
            <a:r>
              <a:rPr lang="en-US" sz="1100">
                <a:solidFill>
                  <a:schemeClr val="bg1"/>
                </a:solidFill>
                <a:latin typeface="EYInterstate" panose="02000503020000020004" pitchFamily="2" charset="0"/>
                <a:sym typeface="EYInterstate Light"/>
              </a:rPr>
              <a:t>in conjunction with </a:t>
            </a:r>
            <a:r>
              <a:rPr lang="en-US" sz="1100" b="1">
                <a:solidFill>
                  <a:schemeClr val="bg1"/>
                </a:solidFill>
                <a:latin typeface="EYInterstate" panose="02000503020000020004" pitchFamily="2" charset="0"/>
                <a:sym typeface="EYInterstate Light"/>
              </a:rPr>
              <a:t>advanced analytics </a:t>
            </a:r>
            <a:r>
              <a:rPr lang="en-US" sz="1100">
                <a:solidFill>
                  <a:schemeClr val="bg1"/>
                </a:solidFill>
                <a:latin typeface="EYInterstate" panose="02000503020000020004" pitchFamily="2" charset="0"/>
                <a:sym typeface="EYInterstate Light"/>
              </a:rPr>
              <a:t>helps Insurers to </a:t>
            </a:r>
            <a:r>
              <a:rPr lang="en-US" sz="1100" b="1">
                <a:solidFill>
                  <a:schemeClr val="bg1"/>
                </a:solidFill>
                <a:latin typeface="EYInterstate" panose="02000503020000020004" pitchFamily="2" charset="0"/>
                <a:sym typeface="EYInterstate Light"/>
              </a:rPr>
              <a:t>gain insights </a:t>
            </a:r>
            <a:r>
              <a:rPr lang="en-US" sz="1100">
                <a:solidFill>
                  <a:schemeClr val="bg1"/>
                </a:solidFill>
                <a:latin typeface="EYInterstate" panose="02000503020000020004" pitchFamily="2" charset="0"/>
                <a:sym typeface="EYInterstate Light"/>
              </a:rPr>
              <a:t>on certain </a:t>
            </a:r>
            <a:r>
              <a:rPr lang="en-US" sz="1100" b="1">
                <a:solidFill>
                  <a:schemeClr val="bg1"/>
                </a:solidFill>
                <a:latin typeface="EYInterstate" panose="02000503020000020004" pitchFamily="2" charset="0"/>
                <a:sym typeface="EYInterstate Light"/>
              </a:rPr>
              <a:t>life events</a:t>
            </a:r>
            <a:r>
              <a:rPr lang="en-US" sz="1100">
                <a:solidFill>
                  <a:schemeClr val="bg1"/>
                </a:solidFill>
                <a:latin typeface="EYInterstate" panose="02000503020000020004" pitchFamily="2" charset="0"/>
                <a:sym typeface="EYInterstate Light"/>
              </a:rPr>
              <a:t>, to optimize the outcomes across different functions</a:t>
            </a:r>
            <a:r>
              <a:rPr lang="en-US" sz="1100" b="1" baseline="30000">
                <a:solidFill>
                  <a:schemeClr val="bg1"/>
                </a:solidFill>
                <a:latin typeface="EYInterstate" panose="02000503020000020004" pitchFamily="2" charset="0"/>
                <a:sym typeface="EYInterstate Light"/>
              </a:rPr>
              <a:t> 2</a:t>
            </a:r>
            <a:r>
              <a:rPr lang="en-US" sz="1100" b="1">
                <a:solidFill>
                  <a:schemeClr val="bg1"/>
                </a:solidFill>
                <a:latin typeface="EYInterstate" panose="02000503020000020004" pitchFamily="2" charset="0"/>
                <a:sym typeface="EYInterstate Light"/>
              </a:rPr>
              <a:t> under a uniform view for product opportunities.</a:t>
            </a:r>
          </a:p>
          <a:p>
            <a:pPr defTabSz="2194560">
              <a:defRPr sz="1800">
                <a:uFillTx/>
              </a:defRPr>
            </a:pPr>
            <a:endParaRPr lang="en-US" sz="1100" b="1" i="1">
              <a:solidFill>
                <a:schemeClr val="bg1"/>
              </a:solidFill>
              <a:latin typeface="EYInterstate" panose="02000503020000020004" pitchFamily="2" charset="0"/>
              <a:sym typeface="EYInterstate Light"/>
            </a:endParaRPr>
          </a:p>
          <a:p>
            <a:pPr defTabSz="2194560">
              <a:defRPr sz="1800">
                <a:uFillTx/>
              </a:defRPr>
            </a:pPr>
            <a:r>
              <a:rPr lang="en-US" sz="1100">
                <a:solidFill>
                  <a:schemeClr val="bg1"/>
                </a:solidFill>
                <a:latin typeface="EYInterstate" panose="02000503020000020004" pitchFamily="2" charset="0"/>
                <a:sym typeface="EYInterstate Light"/>
              </a:rPr>
              <a:t>Underpenetrated customers/group of customers can be identified to whom certain campaigns and product offerings can be made. It can also lead to the creation of personalized </a:t>
            </a:r>
            <a:r>
              <a:rPr lang="en-US" sz="1100" b="1">
                <a:solidFill>
                  <a:schemeClr val="bg1"/>
                </a:solidFill>
                <a:latin typeface="EYInterstate" panose="02000503020000020004" pitchFamily="2" charset="0"/>
                <a:sym typeface="EYInterstate Light"/>
              </a:rPr>
              <a:t>multi-insurance</a:t>
            </a:r>
            <a:r>
              <a:rPr lang="en-US" sz="1100">
                <a:solidFill>
                  <a:schemeClr val="bg1"/>
                </a:solidFill>
                <a:latin typeface="EYInterstate" panose="02000503020000020004" pitchFamily="2" charset="0"/>
                <a:sym typeface="EYInterstate Light"/>
              </a:rPr>
              <a:t> </a:t>
            </a:r>
            <a:r>
              <a:rPr lang="en-US" sz="1100" b="1">
                <a:solidFill>
                  <a:schemeClr val="bg1"/>
                </a:solidFill>
                <a:latin typeface="EYInterstate" panose="02000503020000020004" pitchFamily="2" charset="0"/>
                <a:sym typeface="EYInterstate Light"/>
              </a:rPr>
              <a:t>products </a:t>
            </a:r>
            <a:r>
              <a:rPr lang="en-US" sz="1100">
                <a:solidFill>
                  <a:schemeClr val="bg1"/>
                </a:solidFill>
                <a:latin typeface="EYInterstate" panose="02000503020000020004" pitchFamily="2" charset="0"/>
                <a:sym typeface="EYInterstate Light"/>
              </a:rPr>
              <a:t>to address customer needs holistically.</a:t>
            </a:r>
          </a:p>
          <a:p>
            <a:pPr defTabSz="2194560">
              <a:defRPr sz="1800">
                <a:uFillTx/>
              </a:defRPr>
            </a:pPr>
            <a:endParaRPr lang="en-US" sz="500" i="1">
              <a:solidFill>
                <a:schemeClr val="bg1"/>
              </a:solidFill>
              <a:latin typeface="EYInterstate" panose="02000503020000020004" pitchFamily="2" charset="0"/>
              <a:sym typeface="EYInterstate Light"/>
            </a:endParaRPr>
          </a:p>
          <a:p>
            <a:pPr defTabSz="2194560">
              <a:defRPr sz="1800">
                <a:uFillTx/>
              </a:defRPr>
            </a:pPr>
            <a:r>
              <a:rPr lang="en-US" sz="800" baseline="30000">
                <a:solidFill>
                  <a:schemeClr val="bg1"/>
                </a:solidFill>
                <a:latin typeface="EYInterstate" panose="02000503020000020004" pitchFamily="2" charset="0"/>
                <a:sym typeface="EYInterstate Light"/>
              </a:rPr>
              <a:t>2 </a:t>
            </a:r>
            <a:r>
              <a:rPr lang="en-US" sz="800">
                <a:solidFill>
                  <a:schemeClr val="bg1"/>
                </a:solidFill>
                <a:latin typeface="EYInterstate" panose="02000503020000020004" pitchFamily="2" charset="0"/>
                <a:sym typeface="EYInterstate Light"/>
              </a:rPr>
              <a:t>e.g. actuaries, product development, marketing, risk</a:t>
            </a:r>
          </a:p>
        </p:txBody>
      </p:sp>
      <p:cxnSp>
        <p:nvCxnSpPr>
          <p:cNvPr id="70" name="Straight Connector 69">
            <a:extLst>
              <a:ext uri="{FF2B5EF4-FFF2-40B4-BE49-F238E27FC236}">
                <a16:creationId xmlns:a16="http://schemas.microsoft.com/office/drawing/2014/main" id="{1EB7A227-BFAE-43CF-A1E5-639567003E2B}"/>
              </a:ext>
            </a:extLst>
          </p:cNvPr>
          <p:cNvCxnSpPr>
            <a:cxnSpLocks/>
            <a:stCxn id="41" idx="7"/>
          </p:cNvCxnSpPr>
          <p:nvPr/>
        </p:nvCxnSpPr>
        <p:spPr>
          <a:xfrm flipV="1">
            <a:off x="7530998" y="4625042"/>
            <a:ext cx="355578" cy="628831"/>
          </a:xfrm>
          <a:prstGeom prst="line">
            <a:avLst/>
          </a:prstGeom>
          <a:noFill/>
          <a:ln w="9525" cap="flat" cmpd="sng" algn="ctr">
            <a:solidFill>
              <a:srgbClr val="FFDA65"/>
            </a:solidFill>
            <a:prstDash val="solid"/>
          </a:ln>
          <a:effectLst/>
        </p:spPr>
      </p:cxnSp>
      <p:cxnSp>
        <p:nvCxnSpPr>
          <p:cNvPr id="71" name="Straight Connector 70">
            <a:extLst>
              <a:ext uri="{FF2B5EF4-FFF2-40B4-BE49-F238E27FC236}">
                <a16:creationId xmlns:a16="http://schemas.microsoft.com/office/drawing/2014/main" id="{BAFE3581-B760-4BF7-9128-CFDFC7ED2F7F}"/>
              </a:ext>
            </a:extLst>
          </p:cNvPr>
          <p:cNvCxnSpPr>
            <a:cxnSpLocks/>
          </p:cNvCxnSpPr>
          <p:nvPr/>
        </p:nvCxnSpPr>
        <p:spPr>
          <a:xfrm>
            <a:off x="7886576" y="4625042"/>
            <a:ext cx="3528000" cy="0"/>
          </a:xfrm>
          <a:prstGeom prst="line">
            <a:avLst/>
          </a:prstGeom>
          <a:noFill/>
          <a:ln w="9525" cap="flat" cmpd="sng" algn="ctr">
            <a:solidFill>
              <a:srgbClr val="FFDA65"/>
            </a:solidFill>
            <a:prstDash val="solid"/>
          </a:ln>
          <a:effectLst/>
        </p:spPr>
      </p:cxnSp>
      <p:sp>
        <p:nvSpPr>
          <p:cNvPr id="72" name="Title 5">
            <a:extLst>
              <a:ext uri="{FF2B5EF4-FFF2-40B4-BE49-F238E27FC236}">
                <a16:creationId xmlns:a16="http://schemas.microsoft.com/office/drawing/2014/main" id="{93BEDFB4-9859-4632-AED0-0BF41FB3FEEC}"/>
              </a:ext>
            </a:extLst>
          </p:cNvPr>
          <p:cNvSpPr txBox="1">
            <a:spLocks/>
          </p:cNvSpPr>
          <p:nvPr/>
        </p:nvSpPr>
        <p:spPr>
          <a:xfrm>
            <a:off x="8066839" y="4295137"/>
            <a:ext cx="3365997" cy="235474"/>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400" b="0" i="0" kern="1200">
                <a:solidFill>
                  <a:schemeClr val="bg1"/>
                </a:solidFill>
                <a:latin typeface="EYInterstate Light" panose="02000506000000020004" pitchFamily="2" charset="0"/>
                <a:ea typeface="+mj-ea"/>
                <a:cs typeface="Arial" pitchFamily="34" charset="0"/>
              </a:defRPr>
            </a:lvl1pPr>
          </a:lstStyle>
          <a:p>
            <a:pPr defTabSz="913943">
              <a:lnSpc>
                <a:spcPct val="100000"/>
              </a:lnSpc>
              <a:defRPr/>
            </a:pPr>
            <a:r>
              <a:rPr lang="en-US" sz="1400" b="1">
                <a:solidFill>
                  <a:srgbClr val="FFDA65"/>
                </a:solidFill>
                <a:latin typeface="EYInterstate" panose="02000503020000020004" pitchFamily="2" charset="0"/>
              </a:rPr>
              <a:t>Manage acquisition spending</a:t>
            </a:r>
          </a:p>
        </p:txBody>
      </p:sp>
      <p:sp>
        <p:nvSpPr>
          <p:cNvPr id="73" name="TextBox 72">
            <a:extLst>
              <a:ext uri="{FF2B5EF4-FFF2-40B4-BE49-F238E27FC236}">
                <a16:creationId xmlns:a16="http://schemas.microsoft.com/office/drawing/2014/main" id="{82FFBEDB-173B-4FE4-8484-7E1AA5B039FB}"/>
              </a:ext>
            </a:extLst>
          </p:cNvPr>
          <p:cNvSpPr txBox="1"/>
          <p:nvPr/>
        </p:nvSpPr>
        <p:spPr>
          <a:xfrm>
            <a:off x="8104163" y="4698661"/>
            <a:ext cx="3365998" cy="883300"/>
          </a:xfrm>
          <a:prstGeom prst="rect">
            <a:avLst/>
          </a:prstGeom>
          <a:noFill/>
        </p:spPr>
        <p:txBody>
          <a:bodyPr wrap="square" lIns="0" tIns="36557" rIns="0" bIns="0" rtlCol="0">
            <a:spAutoFit/>
          </a:bodyPr>
          <a:lstStyle/>
          <a:p>
            <a:pPr defTabSz="2194560">
              <a:defRPr sz="1800">
                <a:uFillTx/>
              </a:defRPr>
            </a:pPr>
            <a:r>
              <a:rPr lang="en-US" sz="1100" b="1">
                <a:solidFill>
                  <a:schemeClr val="bg1"/>
                </a:solidFill>
                <a:latin typeface="EYInterstate" panose="02000503020000020004" pitchFamily="2" charset="0"/>
                <a:sym typeface="EYInterstate Light"/>
              </a:rPr>
              <a:t>CLV</a:t>
            </a:r>
            <a:r>
              <a:rPr lang="en-US" sz="1100">
                <a:solidFill>
                  <a:schemeClr val="bg1"/>
                </a:solidFill>
                <a:latin typeface="EYInterstate" panose="02000503020000020004" pitchFamily="2" charset="0"/>
                <a:sym typeface="EYInterstate Light"/>
              </a:rPr>
              <a:t> enables Insurers to identify which customers </a:t>
            </a:r>
            <a:r>
              <a:rPr lang="en-US" sz="1100" b="1">
                <a:solidFill>
                  <a:schemeClr val="bg1"/>
                </a:solidFill>
                <a:latin typeface="EYInterstate" panose="02000503020000020004" pitchFamily="2" charset="0"/>
                <a:sym typeface="EYInterstate Light"/>
              </a:rPr>
              <a:t>are not likely </a:t>
            </a:r>
            <a:r>
              <a:rPr lang="en-US" sz="1100">
                <a:solidFill>
                  <a:schemeClr val="bg1"/>
                </a:solidFill>
                <a:latin typeface="EYInterstate" panose="02000503020000020004" pitchFamily="2" charset="0"/>
                <a:sym typeface="EYInterstate Light"/>
              </a:rPr>
              <a:t>to bring in enough </a:t>
            </a:r>
            <a:r>
              <a:rPr lang="en-US" sz="1100" b="1">
                <a:solidFill>
                  <a:schemeClr val="bg1"/>
                </a:solidFill>
                <a:latin typeface="EYInterstate" panose="02000503020000020004" pitchFamily="2" charset="0"/>
                <a:sym typeface="EYInterstate Light"/>
              </a:rPr>
              <a:t>revenue</a:t>
            </a:r>
            <a:r>
              <a:rPr lang="en-US" sz="1100">
                <a:solidFill>
                  <a:schemeClr val="bg1"/>
                </a:solidFill>
                <a:latin typeface="EYInterstate" panose="02000503020000020004" pitchFamily="2" charset="0"/>
                <a:sym typeface="EYInterstate Light"/>
              </a:rPr>
              <a:t> relative to </a:t>
            </a:r>
            <a:r>
              <a:rPr lang="en-US" sz="1100" b="1">
                <a:solidFill>
                  <a:schemeClr val="bg1"/>
                </a:solidFill>
                <a:latin typeface="EYInterstate" panose="02000503020000020004" pitchFamily="2" charset="0"/>
                <a:sym typeface="EYInterstate Light"/>
              </a:rPr>
              <a:t>acquisition cost </a:t>
            </a:r>
            <a:r>
              <a:rPr lang="en-US" sz="1100">
                <a:solidFill>
                  <a:schemeClr val="bg1"/>
                </a:solidFill>
                <a:latin typeface="EYInterstate" panose="02000503020000020004" pitchFamily="2" charset="0"/>
                <a:sym typeface="EYInterstate Light"/>
              </a:rPr>
              <a:t>and avoid </a:t>
            </a:r>
            <a:r>
              <a:rPr lang="en-US" sz="1100" b="1">
                <a:solidFill>
                  <a:schemeClr val="bg1"/>
                </a:solidFill>
                <a:latin typeface="EYInterstate" panose="02000503020000020004" pitchFamily="2" charset="0"/>
                <a:sym typeface="EYInterstate Light"/>
              </a:rPr>
              <a:t>unnecessary spending.</a:t>
            </a:r>
            <a:r>
              <a:rPr lang="en-US" sz="1100">
                <a:solidFill>
                  <a:schemeClr val="bg1"/>
                </a:solidFill>
                <a:latin typeface="EYInterstate" panose="02000503020000020004" pitchFamily="2" charset="0"/>
                <a:sym typeface="EYInterstate Light"/>
              </a:rPr>
              <a:t>it can also be used to increase </a:t>
            </a:r>
            <a:r>
              <a:rPr lang="en-US" sz="1100" b="1">
                <a:solidFill>
                  <a:schemeClr val="bg1"/>
                </a:solidFill>
                <a:latin typeface="EYInterstate" panose="02000503020000020004" pitchFamily="2" charset="0"/>
                <a:sym typeface="EYInterstate Light"/>
              </a:rPr>
              <a:t>Bancassurance</a:t>
            </a:r>
            <a:r>
              <a:rPr lang="en-US" sz="1100">
                <a:solidFill>
                  <a:schemeClr val="bg1"/>
                </a:solidFill>
                <a:latin typeface="EYInterstate" panose="02000503020000020004" pitchFamily="2" charset="0"/>
                <a:sym typeface="EYInterstate Light"/>
              </a:rPr>
              <a:t> penetration by better customer targeting</a:t>
            </a:r>
          </a:p>
        </p:txBody>
      </p:sp>
      <p:pic>
        <p:nvPicPr>
          <p:cNvPr id="74" name="Graphic 73" descr="Flying Money with solid fill">
            <a:extLst>
              <a:ext uri="{FF2B5EF4-FFF2-40B4-BE49-F238E27FC236}">
                <a16:creationId xmlns:a16="http://schemas.microsoft.com/office/drawing/2014/main" id="{AC4BC898-EE0E-4AF1-B5E2-9F658FCD3E9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9968" y="5530661"/>
            <a:ext cx="385740" cy="385740"/>
          </a:xfrm>
          <a:prstGeom prst="rect">
            <a:avLst/>
          </a:prstGeom>
        </p:spPr>
      </p:pic>
      <p:sp>
        <p:nvSpPr>
          <p:cNvPr id="75" name="Freeform 2546">
            <a:extLst>
              <a:ext uri="{FF2B5EF4-FFF2-40B4-BE49-F238E27FC236}">
                <a16:creationId xmlns:a16="http://schemas.microsoft.com/office/drawing/2014/main" id="{8B25005B-D918-46D5-8A3D-D7280AC4EDBE}"/>
              </a:ext>
            </a:extLst>
          </p:cNvPr>
          <p:cNvSpPr/>
          <p:nvPr/>
        </p:nvSpPr>
        <p:spPr>
          <a:xfrm>
            <a:off x="6911316" y="3878679"/>
            <a:ext cx="433510" cy="236528"/>
          </a:xfrm>
          <a:custGeom>
            <a:avLst/>
            <a:gdLst/>
            <a:ahLst/>
            <a:cxnLst/>
            <a:rect l="0" t="0" r="0" b="0"/>
            <a:pathLst>
              <a:path w="638175" h="447675">
                <a:moveTo>
                  <a:pt x="634669" y="214123"/>
                </a:moveTo>
                <a:cubicBezTo>
                  <a:pt x="638175" y="221108"/>
                  <a:pt x="635838" y="230759"/>
                  <a:pt x="628827" y="233553"/>
                </a:cubicBezTo>
                <a:cubicBezTo>
                  <a:pt x="577392" y="261367"/>
                  <a:pt x="577392" y="261367"/>
                  <a:pt x="577392" y="261367"/>
                </a:cubicBezTo>
                <a:cubicBezTo>
                  <a:pt x="570382" y="265558"/>
                  <a:pt x="563372" y="261367"/>
                  <a:pt x="559866" y="252984"/>
                </a:cubicBezTo>
                <a:cubicBezTo>
                  <a:pt x="485063" y="51436"/>
                  <a:pt x="485063" y="51436"/>
                  <a:pt x="485063" y="51436"/>
                </a:cubicBezTo>
                <a:cubicBezTo>
                  <a:pt x="481558" y="44450"/>
                  <a:pt x="485063" y="34799"/>
                  <a:pt x="490905" y="32005"/>
                </a:cubicBezTo>
                <a:cubicBezTo>
                  <a:pt x="542328" y="4192"/>
                  <a:pt x="542328" y="4192"/>
                  <a:pt x="542328" y="4192"/>
                </a:cubicBezTo>
                <a:cubicBezTo>
                  <a:pt x="549338" y="0"/>
                  <a:pt x="557530" y="4192"/>
                  <a:pt x="559866" y="12574"/>
                </a:cubicBezTo>
                <a:lnTo>
                  <a:pt x="634669" y="214123"/>
                </a:lnTo>
                <a:close/>
                <a:moveTo>
                  <a:pt x="3505" y="211328"/>
                </a:moveTo>
                <a:cubicBezTo>
                  <a:pt x="0" y="219711"/>
                  <a:pt x="2336" y="229362"/>
                  <a:pt x="9347" y="232156"/>
                </a:cubicBezTo>
                <a:cubicBezTo>
                  <a:pt x="60782" y="261367"/>
                  <a:pt x="60782" y="261367"/>
                  <a:pt x="60782" y="261367"/>
                </a:cubicBezTo>
                <a:cubicBezTo>
                  <a:pt x="66624" y="264161"/>
                  <a:pt x="74802" y="261367"/>
                  <a:pt x="77139" y="252984"/>
                </a:cubicBezTo>
                <a:cubicBezTo>
                  <a:pt x="156616" y="54230"/>
                  <a:pt x="156616" y="54230"/>
                  <a:pt x="156616" y="54230"/>
                </a:cubicBezTo>
                <a:cubicBezTo>
                  <a:pt x="160134" y="45848"/>
                  <a:pt x="156616" y="36196"/>
                  <a:pt x="150774" y="33402"/>
                </a:cubicBezTo>
                <a:cubicBezTo>
                  <a:pt x="99352" y="4192"/>
                  <a:pt x="99352" y="4192"/>
                  <a:pt x="99352" y="4192"/>
                </a:cubicBezTo>
                <a:cubicBezTo>
                  <a:pt x="93510" y="1398"/>
                  <a:pt x="85318" y="4192"/>
                  <a:pt x="81813" y="12574"/>
                </a:cubicBezTo>
                <a:lnTo>
                  <a:pt x="3505" y="211328"/>
                </a:lnTo>
                <a:close/>
                <a:moveTo>
                  <a:pt x="539991" y="251587"/>
                </a:moveTo>
                <a:cubicBezTo>
                  <a:pt x="539991" y="251587"/>
                  <a:pt x="479221" y="89027"/>
                  <a:pt x="476872" y="84836"/>
                </a:cubicBezTo>
                <a:cubicBezTo>
                  <a:pt x="473367" y="79249"/>
                  <a:pt x="465188" y="66675"/>
                  <a:pt x="447662" y="62611"/>
                </a:cubicBezTo>
                <a:cubicBezTo>
                  <a:pt x="428955" y="59818"/>
                  <a:pt x="400900" y="48642"/>
                  <a:pt x="392722" y="45848"/>
                </a:cubicBezTo>
                <a:cubicBezTo>
                  <a:pt x="385711" y="44450"/>
                  <a:pt x="351815" y="38990"/>
                  <a:pt x="337794" y="50039"/>
                </a:cubicBezTo>
                <a:cubicBezTo>
                  <a:pt x="323761" y="59818"/>
                  <a:pt x="251294" y="133477"/>
                  <a:pt x="246621" y="141859"/>
                </a:cubicBezTo>
                <a:cubicBezTo>
                  <a:pt x="240779" y="150115"/>
                  <a:pt x="239610" y="175133"/>
                  <a:pt x="248958" y="186309"/>
                </a:cubicBezTo>
                <a:cubicBezTo>
                  <a:pt x="258305" y="196089"/>
                  <a:pt x="277012" y="219711"/>
                  <a:pt x="298043" y="198755"/>
                </a:cubicBezTo>
                <a:cubicBezTo>
                  <a:pt x="317919" y="179324"/>
                  <a:pt x="330771" y="169673"/>
                  <a:pt x="337794" y="162687"/>
                </a:cubicBezTo>
                <a:cubicBezTo>
                  <a:pt x="343636" y="155702"/>
                  <a:pt x="372859" y="145924"/>
                  <a:pt x="384543" y="159893"/>
                </a:cubicBezTo>
                <a:cubicBezTo>
                  <a:pt x="396227" y="175133"/>
                  <a:pt x="485063" y="269749"/>
                  <a:pt x="490905" y="273940"/>
                </a:cubicBezTo>
                <a:cubicBezTo>
                  <a:pt x="496747" y="278003"/>
                  <a:pt x="502589" y="286386"/>
                  <a:pt x="511936" y="279400"/>
                </a:cubicBezTo>
                <a:cubicBezTo>
                  <a:pt x="521296" y="272543"/>
                  <a:pt x="543496" y="258573"/>
                  <a:pt x="539991" y="251587"/>
                </a:cubicBezTo>
                <a:close/>
                <a:moveTo>
                  <a:pt x="111036" y="282195"/>
                </a:moveTo>
                <a:cubicBezTo>
                  <a:pt x="105194" y="289180"/>
                  <a:pt x="105194" y="305817"/>
                  <a:pt x="113372" y="314199"/>
                </a:cubicBezTo>
                <a:cubicBezTo>
                  <a:pt x="122720" y="322580"/>
                  <a:pt x="128574" y="325374"/>
                  <a:pt x="137922" y="318390"/>
                </a:cubicBezTo>
                <a:cubicBezTo>
                  <a:pt x="146100" y="310008"/>
                  <a:pt x="170649" y="280798"/>
                  <a:pt x="179997" y="271146"/>
                </a:cubicBezTo>
                <a:cubicBezTo>
                  <a:pt x="189344" y="261367"/>
                  <a:pt x="185839" y="248921"/>
                  <a:pt x="177660" y="240539"/>
                </a:cubicBezTo>
                <a:cubicBezTo>
                  <a:pt x="169481" y="232156"/>
                  <a:pt x="161302" y="230759"/>
                  <a:pt x="151942" y="239142"/>
                </a:cubicBezTo>
                <a:cubicBezTo>
                  <a:pt x="142595" y="248921"/>
                  <a:pt x="119214" y="273940"/>
                  <a:pt x="111036" y="282195"/>
                </a:cubicBezTo>
                <a:close/>
                <a:moveTo>
                  <a:pt x="157784" y="325374"/>
                </a:moveTo>
                <a:cubicBezTo>
                  <a:pt x="151942" y="330836"/>
                  <a:pt x="153111" y="347599"/>
                  <a:pt x="162471" y="355855"/>
                </a:cubicBezTo>
                <a:cubicBezTo>
                  <a:pt x="170649" y="364236"/>
                  <a:pt x="177660" y="367030"/>
                  <a:pt x="185839" y="358649"/>
                </a:cubicBezTo>
                <a:cubicBezTo>
                  <a:pt x="194017" y="350393"/>
                  <a:pt x="217398" y="319786"/>
                  <a:pt x="225577" y="308611"/>
                </a:cubicBezTo>
                <a:cubicBezTo>
                  <a:pt x="234937" y="298958"/>
                  <a:pt x="231432" y="286386"/>
                  <a:pt x="223240" y="279400"/>
                </a:cubicBezTo>
                <a:cubicBezTo>
                  <a:pt x="213893" y="271146"/>
                  <a:pt x="205714" y="269749"/>
                  <a:pt x="196367" y="279400"/>
                </a:cubicBezTo>
                <a:cubicBezTo>
                  <a:pt x="187007" y="289180"/>
                  <a:pt x="164807" y="315596"/>
                  <a:pt x="157784" y="325374"/>
                </a:cubicBezTo>
                <a:close/>
                <a:moveTo>
                  <a:pt x="209219" y="360046"/>
                </a:moveTo>
                <a:cubicBezTo>
                  <a:pt x="203377" y="367030"/>
                  <a:pt x="204546" y="383668"/>
                  <a:pt x="213893" y="392049"/>
                </a:cubicBezTo>
                <a:cubicBezTo>
                  <a:pt x="222072" y="400431"/>
                  <a:pt x="229082" y="401828"/>
                  <a:pt x="237274" y="393446"/>
                </a:cubicBezTo>
                <a:cubicBezTo>
                  <a:pt x="245452" y="386461"/>
                  <a:pt x="268833" y="354584"/>
                  <a:pt x="278180" y="344805"/>
                </a:cubicBezTo>
                <a:cubicBezTo>
                  <a:pt x="286359" y="333630"/>
                  <a:pt x="282854" y="322580"/>
                  <a:pt x="274675" y="314199"/>
                </a:cubicBezTo>
                <a:cubicBezTo>
                  <a:pt x="265315" y="305817"/>
                  <a:pt x="257136" y="304420"/>
                  <a:pt x="247789" y="315596"/>
                </a:cubicBezTo>
                <a:cubicBezTo>
                  <a:pt x="239610" y="325374"/>
                  <a:pt x="216230" y="351790"/>
                  <a:pt x="209219" y="360046"/>
                </a:cubicBezTo>
                <a:close/>
                <a:moveTo>
                  <a:pt x="255968" y="400431"/>
                </a:moveTo>
                <a:cubicBezTo>
                  <a:pt x="251294" y="406020"/>
                  <a:pt x="251294" y="422656"/>
                  <a:pt x="260642" y="431039"/>
                </a:cubicBezTo>
                <a:cubicBezTo>
                  <a:pt x="268833" y="439293"/>
                  <a:pt x="275844" y="442087"/>
                  <a:pt x="284022" y="433833"/>
                </a:cubicBezTo>
                <a:cubicBezTo>
                  <a:pt x="292201" y="426848"/>
                  <a:pt x="316750" y="396240"/>
                  <a:pt x="324929" y="385065"/>
                </a:cubicBezTo>
                <a:cubicBezTo>
                  <a:pt x="334276" y="375412"/>
                  <a:pt x="330771" y="364236"/>
                  <a:pt x="322592" y="355855"/>
                </a:cubicBezTo>
                <a:cubicBezTo>
                  <a:pt x="314413" y="347599"/>
                  <a:pt x="305066" y="346202"/>
                  <a:pt x="295706" y="355855"/>
                </a:cubicBezTo>
                <a:cubicBezTo>
                  <a:pt x="287527" y="365633"/>
                  <a:pt x="264147" y="390652"/>
                  <a:pt x="255968" y="400431"/>
                </a:cubicBezTo>
                <a:close/>
                <a:moveTo>
                  <a:pt x="113372" y="257175"/>
                </a:moveTo>
                <a:cubicBezTo>
                  <a:pt x="118046" y="251587"/>
                  <a:pt x="136753" y="229362"/>
                  <a:pt x="146100" y="219711"/>
                </a:cubicBezTo>
                <a:cubicBezTo>
                  <a:pt x="155448" y="208534"/>
                  <a:pt x="162471" y="211328"/>
                  <a:pt x="170649" y="211328"/>
                </a:cubicBezTo>
                <a:cubicBezTo>
                  <a:pt x="177660" y="212725"/>
                  <a:pt x="195198" y="222505"/>
                  <a:pt x="198704" y="237745"/>
                </a:cubicBezTo>
                <a:cubicBezTo>
                  <a:pt x="202209" y="252984"/>
                  <a:pt x="206883" y="251587"/>
                  <a:pt x="212725" y="250190"/>
                </a:cubicBezTo>
                <a:cubicBezTo>
                  <a:pt x="218566" y="248921"/>
                  <a:pt x="239610" y="254381"/>
                  <a:pt x="244284" y="273940"/>
                </a:cubicBezTo>
                <a:cubicBezTo>
                  <a:pt x="248958" y="291974"/>
                  <a:pt x="260642" y="286386"/>
                  <a:pt x="270002" y="287783"/>
                </a:cubicBezTo>
                <a:cubicBezTo>
                  <a:pt x="280517" y="290577"/>
                  <a:pt x="294538" y="303023"/>
                  <a:pt x="296875" y="314199"/>
                </a:cubicBezTo>
                <a:cubicBezTo>
                  <a:pt x="299211" y="323977"/>
                  <a:pt x="305066" y="325374"/>
                  <a:pt x="310908" y="325374"/>
                </a:cubicBezTo>
                <a:cubicBezTo>
                  <a:pt x="317919" y="325374"/>
                  <a:pt x="328434" y="333630"/>
                  <a:pt x="334276" y="337821"/>
                </a:cubicBezTo>
                <a:cubicBezTo>
                  <a:pt x="340131" y="343408"/>
                  <a:pt x="347141" y="364236"/>
                  <a:pt x="348310" y="369824"/>
                </a:cubicBezTo>
                <a:cubicBezTo>
                  <a:pt x="348310" y="376809"/>
                  <a:pt x="345973" y="390652"/>
                  <a:pt x="342468" y="393446"/>
                </a:cubicBezTo>
                <a:cubicBezTo>
                  <a:pt x="340131" y="396240"/>
                  <a:pt x="317919" y="421259"/>
                  <a:pt x="310908" y="428245"/>
                </a:cubicBezTo>
                <a:cubicBezTo>
                  <a:pt x="303898" y="435102"/>
                  <a:pt x="305066" y="440690"/>
                  <a:pt x="309740" y="443484"/>
                </a:cubicBezTo>
                <a:cubicBezTo>
                  <a:pt x="313245" y="447675"/>
                  <a:pt x="321424" y="443484"/>
                  <a:pt x="330771" y="443484"/>
                </a:cubicBezTo>
                <a:cubicBezTo>
                  <a:pt x="340131" y="443484"/>
                  <a:pt x="352983" y="418465"/>
                  <a:pt x="352983" y="410083"/>
                </a:cubicBezTo>
                <a:cubicBezTo>
                  <a:pt x="352983" y="401828"/>
                  <a:pt x="362330" y="406020"/>
                  <a:pt x="371678" y="410083"/>
                </a:cubicBezTo>
                <a:cubicBezTo>
                  <a:pt x="381038" y="412877"/>
                  <a:pt x="400900" y="385065"/>
                  <a:pt x="400900" y="374015"/>
                </a:cubicBezTo>
                <a:cubicBezTo>
                  <a:pt x="400900" y="362840"/>
                  <a:pt x="405574" y="369824"/>
                  <a:pt x="410260" y="372618"/>
                </a:cubicBezTo>
                <a:cubicBezTo>
                  <a:pt x="416102" y="376809"/>
                  <a:pt x="433628" y="371221"/>
                  <a:pt x="441807" y="367030"/>
                </a:cubicBezTo>
                <a:cubicBezTo>
                  <a:pt x="448830" y="361443"/>
                  <a:pt x="454672" y="340615"/>
                  <a:pt x="454672" y="332233"/>
                </a:cubicBezTo>
                <a:cubicBezTo>
                  <a:pt x="454672" y="325374"/>
                  <a:pt x="465188" y="337821"/>
                  <a:pt x="472198" y="342011"/>
                </a:cubicBezTo>
                <a:cubicBezTo>
                  <a:pt x="479221" y="346202"/>
                  <a:pt x="490905" y="332233"/>
                  <a:pt x="496747" y="322580"/>
                </a:cubicBezTo>
                <a:cubicBezTo>
                  <a:pt x="502589" y="312802"/>
                  <a:pt x="497916" y="307214"/>
                  <a:pt x="490905" y="298958"/>
                </a:cubicBezTo>
                <a:cubicBezTo>
                  <a:pt x="482727" y="291974"/>
                  <a:pt x="393890" y="202946"/>
                  <a:pt x="375196" y="180721"/>
                </a:cubicBezTo>
                <a:cubicBezTo>
                  <a:pt x="355320" y="159893"/>
                  <a:pt x="345973" y="182118"/>
                  <a:pt x="340131" y="186309"/>
                </a:cubicBezTo>
                <a:cubicBezTo>
                  <a:pt x="335445" y="190500"/>
                  <a:pt x="319087" y="207137"/>
                  <a:pt x="301561" y="221108"/>
                </a:cubicBezTo>
                <a:cubicBezTo>
                  <a:pt x="284022" y="236348"/>
                  <a:pt x="260642" y="222505"/>
                  <a:pt x="254800" y="219711"/>
                </a:cubicBezTo>
                <a:cubicBezTo>
                  <a:pt x="248958" y="216917"/>
                  <a:pt x="234937" y="200152"/>
                  <a:pt x="229082" y="191898"/>
                </a:cubicBezTo>
                <a:cubicBezTo>
                  <a:pt x="222072" y="183515"/>
                  <a:pt x="219735" y="179324"/>
                  <a:pt x="218566" y="165481"/>
                </a:cubicBezTo>
                <a:cubicBezTo>
                  <a:pt x="218566" y="151511"/>
                  <a:pt x="230251" y="134874"/>
                  <a:pt x="238442" y="123699"/>
                </a:cubicBezTo>
                <a:cubicBezTo>
                  <a:pt x="245452" y="111252"/>
                  <a:pt x="280517" y="72264"/>
                  <a:pt x="292201" y="59818"/>
                </a:cubicBezTo>
                <a:cubicBezTo>
                  <a:pt x="303898" y="47245"/>
                  <a:pt x="298043" y="43053"/>
                  <a:pt x="292201" y="43053"/>
                </a:cubicBezTo>
                <a:cubicBezTo>
                  <a:pt x="285191" y="43053"/>
                  <a:pt x="266496" y="43053"/>
                  <a:pt x="255968" y="43053"/>
                </a:cubicBezTo>
                <a:cubicBezTo>
                  <a:pt x="245452" y="43053"/>
                  <a:pt x="232600" y="51436"/>
                  <a:pt x="223240" y="58421"/>
                </a:cubicBezTo>
                <a:cubicBezTo>
                  <a:pt x="213893" y="64008"/>
                  <a:pt x="199872" y="62611"/>
                  <a:pt x="185839" y="65405"/>
                </a:cubicBezTo>
                <a:cubicBezTo>
                  <a:pt x="170649" y="66675"/>
                  <a:pt x="172986" y="68073"/>
                  <a:pt x="167144" y="75058"/>
                </a:cubicBezTo>
                <a:cubicBezTo>
                  <a:pt x="162471" y="83440"/>
                  <a:pt x="108699" y="233553"/>
                  <a:pt x="102857" y="247524"/>
                </a:cubicBezTo>
                <a:cubicBezTo>
                  <a:pt x="98183" y="259970"/>
                  <a:pt x="108699" y="264161"/>
                  <a:pt x="113372" y="257175"/>
                </a:cubicBezTo>
                <a:close/>
              </a:path>
            </a:pathLst>
          </a:custGeom>
          <a:solidFill>
            <a:srgbClr val="FFFFFF"/>
          </a:solidFill>
          <a:ln w="57150"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6" name="Arc 75">
            <a:extLst>
              <a:ext uri="{FF2B5EF4-FFF2-40B4-BE49-F238E27FC236}">
                <a16:creationId xmlns:a16="http://schemas.microsoft.com/office/drawing/2014/main" id="{3808E2D0-A63B-4903-BBF4-2378E22A59B5}"/>
              </a:ext>
            </a:extLst>
          </p:cNvPr>
          <p:cNvSpPr/>
          <p:nvPr/>
        </p:nvSpPr>
        <p:spPr>
          <a:xfrm rot="12032366">
            <a:off x="3671602" y="1750401"/>
            <a:ext cx="4308997" cy="4307832"/>
          </a:xfrm>
          <a:prstGeom prst="arc">
            <a:avLst>
              <a:gd name="adj1" fmla="val 16385243"/>
              <a:gd name="adj2" fmla="val 21049334"/>
            </a:avLst>
          </a:prstGeom>
          <a:noFill/>
          <a:ln w="12700" cap="flat" cmpd="sng" algn="ctr">
            <a:solidFill>
              <a:schemeClr val="bg1"/>
            </a:solidFill>
            <a:prstDash val="solid"/>
            <a:tailEnd type="non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FFFFFF"/>
              </a:solidFill>
              <a:effectLst/>
              <a:uLnTx/>
              <a:uFillTx/>
              <a:latin typeface="EYInterstate Light"/>
              <a:ea typeface="+mn-ea"/>
              <a:cs typeface="+mn-cs"/>
            </a:endParaRPr>
          </a:p>
        </p:txBody>
      </p:sp>
      <p:sp>
        <p:nvSpPr>
          <p:cNvPr id="77" name="Arc 76">
            <a:extLst>
              <a:ext uri="{FF2B5EF4-FFF2-40B4-BE49-F238E27FC236}">
                <a16:creationId xmlns:a16="http://schemas.microsoft.com/office/drawing/2014/main" id="{51A15526-EE1A-4728-B5DB-C412EA99DB00}"/>
              </a:ext>
            </a:extLst>
          </p:cNvPr>
          <p:cNvSpPr/>
          <p:nvPr/>
        </p:nvSpPr>
        <p:spPr>
          <a:xfrm rot="4165747">
            <a:off x="3661332" y="1763773"/>
            <a:ext cx="4308997" cy="4307832"/>
          </a:xfrm>
          <a:prstGeom prst="arc">
            <a:avLst>
              <a:gd name="adj1" fmla="val 16735605"/>
              <a:gd name="adj2" fmla="val 20849560"/>
            </a:avLst>
          </a:prstGeom>
          <a:noFill/>
          <a:ln w="12700" cap="flat" cmpd="sng" algn="ctr">
            <a:solidFill>
              <a:schemeClr val="bg1"/>
            </a:solidFill>
            <a:prstDash val="solid"/>
            <a:tailEnd type="non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FFFFFF"/>
              </a:solidFill>
              <a:effectLst/>
              <a:uLnTx/>
              <a:uFillTx/>
              <a:latin typeface="EYInterstate Light"/>
              <a:ea typeface="+mn-ea"/>
              <a:cs typeface="+mn-cs"/>
            </a:endParaRPr>
          </a:p>
        </p:txBody>
      </p:sp>
      <p:sp>
        <p:nvSpPr>
          <p:cNvPr id="78" name="Arc 77">
            <a:extLst>
              <a:ext uri="{FF2B5EF4-FFF2-40B4-BE49-F238E27FC236}">
                <a16:creationId xmlns:a16="http://schemas.microsoft.com/office/drawing/2014/main" id="{146136E7-8666-4508-AB64-FFE323F37F7D}"/>
              </a:ext>
            </a:extLst>
          </p:cNvPr>
          <p:cNvSpPr/>
          <p:nvPr/>
        </p:nvSpPr>
        <p:spPr>
          <a:xfrm rot="18830632">
            <a:off x="3662655" y="1738368"/>
            <a:ext cx="4308997" cy="4307832"/>
          </a:xfrm>
          <a:prstGeom prst="arc">
            <a:avLst>
              <a:gd name="adj1" fmla="val 16304048"/>
              <a:gd name="adj2" fmla="val 979"/>
            </a:avLst>
          </a:prstGeom>
          <a:noFill/>
          <a:ln w="12700" cap="flat" cmpd="sng" algn="ctr">
            <a:solidFill>
              <a:schemeClr val="bg1"/>
            </a:solidFill>
            <a:prstDash val="solid"/>
            <a:tailEnd type="non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FFFFFF"/>
              </a:solidFill>
              <a:effectLst/>
              <a:uLnTx/>
              <a:uFillTx/>
              <a:latin typeface="EYInterstate Light"/>
              <a:ea typeface="+mn-ea"/>
              <a:cs typeface="+mn-cs"/>
            </a:endParaRPr>
          </a:p>
        </p:txBody>
      </p:sp>
    </p:spTree>
    <p:extLst>
      <p:ext uri="{BB962C8B-B14F-4D97-AF65-F5344CB8AC3E}">
        <p14:creationId xmlns:p14="http://schemas.microsoft.com/office/powerpoint/2010/main" val="4201517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C8CymVIdSWK9_VghJZ.X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nlU10ExRGSGkV91k_3hu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0YhC0Vn7Q.aefdI8mKaPX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sLaoHjcSRKmgCJ_Wfn.o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3j1PBQ6jSua7zvG_EoMLx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eDKDGPyRYiJQcR7e.zpH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Jg3OoobRQly942y7dr4AC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JSfwkk5pTV.Q_59bZ9_9D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CkyNWleSu1Rmq73LDBhB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FoyXAmxS1iAR8HJ6z3T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C8CymVIdSWK9_VghJZ.X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7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_widescreen_presentation_2021.potx" id="{FFFCCFA1-50F6-4C4C-AA68-FCD67D8E1EFD}" vid="{E1E0450B-714C-4631-91A0-F24C73F92EB8}"/>
    </a:ext>
  </a:extLst>
</a:theme>
</file>

<file path=ppt/theme/theme2.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ZMExtensions</vt:lpwstr>
  </property>
  <property fmtid="{D5CDD505-2E9C-101B-9397-08002B2CF9AE}" pid="3" name="SizeBefore">
    <vt:lpwstr>6113013</vt:lpwstr>
  </property>
  <property fmtid="{D5CDD505-2E9C-101B-9397-08002B2CF9AE}" pid="4" name="OptimizationTime">
    <vt:lpwstr>20230614_0846</vt:lpwstr>
  </property>
</Properties>
</file>

<file path=docProps/app.xml><?xml version="1.0" encoding="utf-8"?>
<Properties xmlns="http://schemas.openxmlformats.org/officeDocument/2006/extended-properties" xmlns:vt="http://schemas.openxmlformats.org/officeDocument/2006/docPropsVTypes">
  <TotalTime>69</TotalTime>
  <Words>1099</Words>
  <Application>Microsoft Office PowerPoint</Application>
  <PresentationFormat>Widescreen</PresentationFormat>
  <Paragraphs>202</Paragraphs>
  <Slides>12</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EYInterstate</vt:lpstr>
      <vt:lpstr>EYInterstate Light</vt:lpstr>
      <vt:lpstr>EYInterstate Regular</vt:lpstr>
      <vt:lpstr>Georgia</vt:lpstr>
      <vt:lpstr>7_EY dark background</vt:lpstr>
      <vt:lpstr>EY dark background</vt:lpstr>
      <vt:lpstr>think-cell Slide</vt:lpstr>
      <vt:lpstr>Insurance Analytics and Applications</vt:lpstr>
      <vt:lpstr>PowerPoint Presentation</vt:lpstr>
      <vt:lpstr>PowerPoint Presentation</vt:lpstr>
      <vt:lpstr>With you today</vt:lpstr>
      <vt:lpstr>PowerPoint Presentation</vt:lpstr>
      <vt:lpstr>PowerPoint Presentation</vt:lpstr>
      <vt:lpstr>PowerPoint Presentation</vt:lpstr>
      <vt:lpstr>PowerPoint Presentation</vt:lpstr>
      <vt:lpstr>Insurance Customer Lifetime Value (i-CLV)</vt:lpstr>
      <vt:lpstr>Insurance Customer Analytics</vt:lpstr>
      <vt:lpstr>Motor Claims Automation with AI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dc:creator>
  <cp:lastModifiedBy>EY</cp:lastModifiedBy>
  <cp:revision>1</cp:revision>
  <dcterms:created xsi:type="dcterms:W3CDTF">2023-06-06T06:04:00Z</dcterms:created>
  <dcterms:modified xsi:type="dcterms:W3CDTF">2023-06-14T05:46:37Z</dcterms:modified>
</cp:coreProperties>
</file>